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4"/>
  </p:notesMasterIdLst>
  <p:handoutMasterIdLst>
    <p:handoutMasterId r:id="rId105"/>
  </p:handoutMasterIdLst>
  <p:sldIdLst>
    <p:sldId id="317" r:id="rId2"/>
    <p:sldId id="454" r:id="rId3"/>
    <p:sldId id="816" r:id="rId4"/>
    <p:sldId id="826" r:id="rId5"/>
    <p:sldId id="827" r:id="rId6"/>
    <p:sldId id="829" r:id="rId7"/>
    <p:sldId id="823" r:id="rId8"/>
    <p:sldId id="916" r:id="rId9"/>
    <p:sldId id="917" r:id="rId10"/>
    <p:sldId id="830" r:id="rId11"/>
    <p:sldId id="831" r:id="rId12"/>
    <p:sldId id="828" r:id="rId13"/>
    <p:sldId id="833" r:id="rId14"/>
    <p:sldId id="834" r:id="rId15"/>
    <p:sldId id="918" r:id="rId16"/>
    <p:sldId id="836" r:id="rId17"/>
    <p:sldId id="838" r:id="rId18"/>
    <p:sldId id="839" r:id="rId19"/>
    <p:sldId id="840" r:id="rId20"/>
    <p:sldId id="841" r:id="rId21"/>
    <p:sldId id="919" r:id="rId22"/>
    <p:sldId id="843" r:id="rId23"/>
    <p:sldId id="844" r:id="rId24"/>
    <p:sldId id="845" r:id="rId25"/>
    <p:sldId id="920" r:id="rId26"/>
    <p:sldId id="846" r:id="rId27"/>
    <p:sldId id="847" r:id="rId28"/>
    <p:sldId id="849" r:id="rId29"/>
    <p:sldId id="850" r:id="rId30"/>
    <p:sldId id="851" r:id="rId31"/>
    <p:sldId id="852" r:id="rId32"/>
    <p:sldId id="853" r:id="rId33"/>
    <p:sldId id="854" r:id="rId34"/>
    <p:sldId id="855" r:id="rId35"/>
    <p:sldId id="856" r:id="rId36"/>
    <p:sldId id="857" r:id="rId37"/>
    <p:sldId id="858" r:id="rId38"/>
    <p:sldId id="859" r:id="rId39"/>
    <p:sldId id="860" r:id="rId40"/>
    <p:sldId id="861" r:id="rId41"/>
    <p:sldId id="862" r:id="rId42"/>
    <p:sldId id="863" r:id="rId43"/>
    <p:sldId id="864" r:id="rId44"/>
    <p:sldId id="866" r:id="rId45"/>
    <p:sldId id="921" r:id="rId46"/>
    <p:sldId id="661" r:id="rId47"/>
    <p:sldId id="663" r:id="rId48"/>
    <p:sldId id="664" r:id="rId49"/>
    <p:sldId id="667" r:id="rId50"/>
    <p:sldId id="668" r:id="rId51"/>
    <p:sldId id="669" r:id="rId52"/>
    <p:sldId id="955" r:id="rId53"/>
    <p:sldId id="922" r:id="rId54"/>
    <p:sldId id="869" r:id="rId55"/>
    <p:sldId id="923" r:id="rId56"/>
    <p:sldId id="871" r:id="rId57"/>
    <p:sldId id="872" r:id="rId58"/>
    <p:sldId id="873" r:id="rId59"/>
    <p:sldId id="874" r:id="rId60"/>
    <p:sldId id="875" r:id="rId61"/>
    <p:sldId id="876" r:id="rId62"/>
    <p:sldId id="877" r:id="rId63"/>
    <p:sldId id="878" r:id="rId64"/>
    <p:sldId id="879" r:id="rId65"/>
    <p:sldId id="880" r:id="rId66"/>
    <p:sldId id="881" r:id="rId67"/>
    <p:sldId id="882" r:id="rId68"/>
    <p:sldId id="883" r:id="rId69"/>
    <p:sldId id="884" r:id="rId70"/>
    <p:sldId id="885" r:id="rId71"/>
    <p:sldId id="886" r:id="rId72"/>
    <p:sldId id="887" r:id="rId73"/>
    <p:sldId id="888" r:id="rId74"/>
    <p:sldId id="889" r:id="rId75"/>
    <p:sldId id="890" r:id="rId76"/>
    <p:sldId id="891" r:id="rId77"/>
    <p:sldId id="892" r:id="rId78"/>
    <p:sldId id="924" r:id="rId79"/>
    <p:sldId id="926" r:id="rId80"/>
    <p:sldId id="931" r:id="rId81"/>
    <p:sldId id="932" r:id="rId82"/>
    <p:sldId id="933" r:id="rId83"/>
    <p:sldId id="935" r:id="rId84"/>
    <p:sldId id="936" r:id="rId85"/>
    <p:sldId id="928" r:id="rId86"/>
    <p:sldId id="937" r:id="rId87"/>
    <p:sldId id="938" r:id="rId88"/>
    <p:sldId id="939" r:id="rId89"/>
    <p:sldId id="958" r:id="rId90"/>
    <p:sldId id="959" r:id="rId91"/>
    <p:sldId id="960" r:id="rId92"/>
    <p:sldId id="961" r:id="rId93"/>
    <p:sldId id="962" r:id="rId94"/>
    <p:sldId id="963" r:id="rId95"/>
    <p:sldId id="964" r:id="rId96"/>
    <p:sldId id="965" r:id="rId97"/>
    <p:sldId id="966" r:id="rId98"/>
    <p:sldId id="967" r:id="rId99"/>
    <p:sldId id="968" r:id="rId100"/>
    <p:sldId id="969" r:id="rId101"/>
    <p:sldId id="970" r:id="rId102"/>
    <p:sldId id="953" r:id="rId103"/>
  </p:sldIdLst>
  <p:sldSz cx="12192000" cy="6858000"/>
  <p:notesSz cx="7010400" cy="92964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205">
          <p15:clr>
            <a:srgbClr val="A4A3A4"/>
          </p15:clr>
        </p15:guide>
        <p15:guide id="2" orient="horz" pos="2876">
          <p15:clr>
            <a:srgbClr val="A4A3A4"/>
          </p15:clr>
        </p15:guide>
        <p15:guide id="3" orient="horz" pos="1298">
          <p15:clr>
            <a:srgbClr val="A4A3A4"/>
          </p15:clr>
        </p15:guide>
        <p15:guide id="4" pos="3871">
          <p15:clr>
            <a:srgbClr val="A4A3A4"/>
          </p15:clr>
        </p15:guide>
        <p15:guide id="5" pos="1234">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guide id="3" orient="horz" pos="2924">
          <p15:clr>
            <a:srgbClr val="A4A3A4"/>
          </p15:clr>
        </p15:guide>
        <p15:guide id="4" pos="222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002060"/>
    <a:srgbClr val="009900"/>
    <a:srgbClr val="1569F0"/>
    <a:srgbClr val="F79646"/>
    <a:srgbClr val="009AD0"/>
    <a:srgbClr val="245D60"/>
    <a:srgbClr val="DD4633"/>
    <a:srgbClr val="CCCC00"/>
    <a:srgbClr val="993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34" autoAdjust="0"/>
    <p:restoredTop sz="83075" autoAdjust="0"/>
  </p:normalViewPr>
  <p:slideViewPr>
    <p:cSldViewPr snapToGrid="0">
      <p:cViewPr varScale="1">
        <p:scale>
          <a:sx n="91" d="100"/>
          <a:sy n="91" d="100"/>
        </p:scale>
        <p:origin x="1432" y="184"/>
      </p:cViewPr>
      <p:guideLst>
        <p:guide orient="horz" pos="2205"/>
        <p:guide orient="horz" pos="2876"/>
        <p:guide orient="horz" pos="1298"/>
        <p:guide pos="3871"/>
        <p:guide pos="1234"/>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58" d="100"/>
          <a:sy n="58" d="100"/>
        </p:scale>
        <p:origin x="-2790" y="-78"/>
      </p:cViewPr>
      <p:guideLst>
        <p:guide orient="horz" pos="2160"/>
        <p:guide pos="2880"/>
        <p:guide orient="horz" pos="2924"/>
        <p:guide pos="2226"/>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viewProps" Target="viewProp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theme" Target="theme/theme1.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ableStyles" Target="tableStyle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794" name="Rectangle 2"/>
          <p:cNvSpPr>
            <a:spLocks noGrp="1" noChangeArrowheads="1"/>
          </p:cNvSpPr>
          <p:nvPr>
            <p:ph type="hdr" sz="quarter"/>
          </p:nvPr>
        </p:nvSpPr>
        <p:spPr bwMode="auto">
          <a:xfrm>
            <a:off x="0" y="0"/>
            <a:ext cx="3037840" cy="464820"/>
          </a:xfrm>
          <a:prstGeom prst="rect">
            <a:avLst/>
          </a:prstGeom>
          <a:noFill/>
          <a:ln w="9525">
            <a:noFill/>
            <a:miter lim="800000"/>
          </a:ln>
          <a:effectLst/>
        </p:spPr>
        <p:txBody>
          <a:bodyPr vert="horz" wrap="square" lIns="93177" tIns="46589" rIns="93177" bIns="46589" numCol="1" anchor="t" anchorCtr="0" compatLnSpc="1"/>
          <a:lstStyle>
            <a:lvl1pPr>
              <a:defRPr sz="1200" smtClean="0">
                <a:latin typeface="Calibri" panose="020F0502020204030204" pitchFamily="34" charset="0"/>
              </a:defRPr>
            </a:lvl1pPr>
          </a:lstStyle>
          <a:p>
            <a:pPr>
              <a:defRPr/>
            </a:pPr>
            <a:endParaRPr lang="zh-CN" altLang="en-US"/>
          </a:p>
        </p:txBody>
      </p:sp>
      <p:sp>
        <p:nvSpPr>
          <p:cNvPr id="33795" name="Rectangle 3"/>
          <p:cNvSpPr>
            <a:spLocks noGrp="1" noChangeArrowheads="1"/>
          </p:cNvSpPr>
          <p:nvPr>
            <p:ph type="dt" sz="quarter" idx="1"/>
          </p:nvPr>
        </p:nvSpPr>
        <p:spPr bwMode="auto">
          <a:xfrm>
            <a:off x="3971344" y="0"/>
            <a:ext cx="3037840" cy="464820"/>
          </a:xfrm>
          <a:prstGeom prst="rect">
            <a:avLst/>
          </a:prstGeom>
          <a:noFill/>
          <a:ln w="9525">
            <a:noFill/>
            <a:miter lim="800000"/>
          </a:ln>
          <a:effectLst/>
        </p:spPr>
        <p:txBody>
          <a:bodyPr vert="horz" wrap="square" lIns="93177" tIns="46589" rIns="93177" bIns="46589" numCol="1" anchor="t" anchorCtr="0" compatLnSpc="1"/>
          <a:lstStyle>
            <a:lvl1pPr algn="r">
              <a:defRPr sz="1200" smtClean="0">
                <a:latin typeface="Calibri" panose="020F0502020204030204" pitchFamily="34" charset="0"/>
              </a:defRPr>
            </a:lvl1pPr>
          </a:lstStyle>
          <a:p>
            <a:pPr>
              <a:defRPr/>
            </a:pPr>
            <a:fld id="{3915CCEA-4D12-4250-ABBC-1F15DE901CBC}" type="datetimeFigureOut">
              <a:rPr lang="zh-CN" altLang="en-US"/>
              <a:t>2025/9/26</a:t>
            </a:fld>
            <a:endParaRPr lang="en-US" altLang="zh-CN"/>
          </a:p>
        </p:txBody>
      </p:sp>
      <p:sp>
        <p:nvSpPr>
          <p:cNvPr id="33796" name="Rectangle 4"/>
          <p:cNvSpPr>
            <a:spLocks noGrp="1" noChangeArrowheads="1"/>
          </p:cNvSpPr>
          <p:nvPr>
            <p:ph type="ftr" sz="quarter" idx="2"/>
          </p:nvPr>
        </p:nvSpPr>
        <p:spPr bwMode="auto">
          <a:xfrm>
            <a:off x="0" y="8829429"/>
            <a:ext cx="3037840" cy="464820"/>
          </a:xfrm>
          <a:prstGeom prst="rect">
            <a:avLst/>
          </a:prstGeom>
          <a:noFill/>
          <a:ln w="9525">
            <a:noFill/>
            <a:miter lim="800000"/>
          </a:ln>
          <a:effectLst/>
        </p:spPr>
        <p:txBody>
          <a:bodyPr vert="horz" wrap="square" lIns="93177" tIns="46589" rIns="93177" bIns="46589" numCol="1" anchor="b" anchorCtr="0" compatLnSpc="1"/>
          <a:lstStyle>
            <a:lvl1pPr>
              <a:defRPr sz="1200" smtClean="0">
                <a:latin typeface="Calibri" panose="020F0502020204030204" pitchFamily="34" charset="0"/>
              </a:defRPr>
            </a:lvl1pPr>
          </a:lstStyle>
          <a:p>
            <a:pPr>
              <a:defRPr/>
            </a:pPr>
            <a:endParaRPr lang="en-US" altLang="zh-CN"/>
          </a:p>
        </p:txBody>
      </p:sp>
      <p:sp>
        <p:nvSpPr>
          <p:cNvPr id="33797" name="Rectangle 5"/>
          <p:cNvSpPr>
            <a:spLocks noGrp="1" noChangeArrowheads="1"/>
          </p:cNvSpPr>
          <p:nvPr>
            <p:ph type="sldNum" sz="quarter" idx="3"/>
          </p:nvPr>
        </p:nvSpPr>
        <p:spPr bwMode="auto">
          <a:xfrm>
            <a:off x="3971344" y="8829429"/>
            <a:ext cx="3037840" cy="464820"/>
          </a:xfrm>
          <a:prstGeom prst="rect">
            <a:avLst/>
          </a:prstGeom>
          <a:noFill/>
          <a:ln w="9525">
            <a:noFill/>
            <a:miter lim="800000"/>
          </a:ln>
          <a:effectLst/>
        </p:spPr>
        <p:txBody>
          <a:bodyPr vert="horz" wrap="square" lIns="93177" tIns="46589" rIns="93177" bIns="46589" numCol="1" anchor="b" anchorCtr="0" compatLnSpc="1"/>
          <a:lstStyle>
            <a:lvl1pPr algn="r">
              <a:defRPr sz="1200" smtClean="0">
                <a:latin typeface="Calibri" panose="020F0502020204030204" pitchFamily="34" charset="0"/>
              </a:defRPr>
            </a:lvl1pPr>
          </a:lstStyle>
          <a:p>
            <a:pPr>
              <a:defRPr/>
            </a:pPr>
            <a:fld id="{C6A76C4A-4CA1-4C6A-946C-E26A5534DC95}" type="slidenum">
              <a:rPr lang="zh-CN" altLang="en-US"/>
              <a:t>‹#›</a:t>
            </a:fld>
            <a:endParaRPr lang="en-US" altLang="zh-CN"/>
          </a:p>
        </p:txBody>
      </p:sp>
    </p:spTree>
    <p:extLst>
      <p:ext uri="{BB962C8B-B14F-4D97-AF65-F5344CB8AC3E}">
        <p14:creationId xmlns:p14="http://schemas.microsoft.com/office/powerpoint/2010/main" val="1518476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tiff>
</file>

<file path=ppt/media/image12.tiff>
</file>

<file path=ppt/media/image13.tiff>
</file>

<file path=ppt/media/image14.tiff>
</file>

<file path=ppt/media/image15.png>
</file>

<file path=ppt/media/image2.jpeg>
</file>

<file path=ppt/media/image3.gif>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3037840" cy="466972"/>
          </a:xfrm>
          <a:prstGeom prst="rect">
            <a:avLst/>
          </a:prstGeom>
        </p:spPr>
        <p:txBody>
          <a:bodyPr vert="horz" lIns="93177" tIns="46589" rIns="93177" bIns="46589"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971344" y="1"/>
            <a:ext cx="3037840" cy="466972"/>
          </a:xfrm>
          <a:prstGeom prst="rect">
            <a:avLst/>
          </a:prstGeom>
        </p:spPr>
        <p:txBody>
          <a:bodyPr vert="horz" lIns="93177" tIns="46589" rIns="93177" bIns="46589" rtlCol="0"/>
          <a:lstStyle>
            <a:lvl1pPr algn="r" fontAlgn="auto">
              <a:spcBef>
                <a:spcPts val="0"/>
              </a:spcBef>
              <a:spcAft>
                <a:spcPts val="0"/>
              </a:spcAft>
              <a:defRPr sz="1200">
                <a:latin typeface="+mn-lt"/>
                <a:ea typeface="+mn-ea"/>
              </a:defRPr>
            </a:lvl1pPr>
          </a:lstStyle>
          <a:p>
            <a:pPr>
              <a:defRPr/>
            </a:pPr>
            <a:fld id="{8FAF2163-2CD8-43A9-AAB8-953EE3B200FA}" type="datetimeFigureOut">
              <a:rPr lang="zh-CN" altLang="en-US"/>
              <a:t>2025/9/26</a:t>
            </a:fld>
            <a:endParaRPr lang="zh-CN" altLang="en-US"/>
          </a:p>
        </p:txBody>
      </p:sp>
      <p:sp>
        <p:nvSpPr>
          <p:cNvPr id="4" name="幻灯片图像占位符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pPr lvl="0"/>
            <a:endParaRPr lang="zh-CN" altLang="en-US" noProof="0"/>
          </a:p>
        </p:txBody>
      </p:sp>
      <p:sp>
        <p:nvSpPr>
          <p:cNvPr id="5" name="备注占位符 4"/>
          <p:cNvSpPr>
            <a:spLocks noGrp="1"/>
          </p:cNvSpPr>
          <p:nvPr>
            <p:ph type="body" sz="quarter" idx="3"/>
          </p:nvPr>
        </p:nvSpPr>
        <p:spPr>
          <a:xfrm>
            <a:off x="701040" y="4473894"/>
            <a:ext cx="5608320" cy="3660456"/>
          </a:xfrm>
          <a:prstGeom prst="rect">
            <a:avLst/>
          </a:prstGeom>
        </p:spPr>
        <p:txBody>
          <a:bodyPr vert="horz" lIns="93177" tIns="46589" rIns="93177" bIns="46589"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829429"/>
            <a:ext cx="3037840" cy="466971"/>
          </a:xfrm>
          <a:prstGeom prst="rect">
            <a:avLst/>
          </a:prstGeom>
        </p:spPr>
        <p:txBody>
          <a:bodyPr vert="horz" lIns="93177" tIns="46589" rIns="93177" bIns="46589"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971344" y="8829429"/>
            <a:ext cx="3037840" cy="466971"/>
          </a:xfrm>
          <a:prstGeom prst="rect">
            <a:avLst/>
          </a:prstGeom>
        </p:spPr>
        <p:txBody>
          <a:bodyPr vert="horz" lIns="93177" tIns="46589" rIns="93177" bIns="46589" rtlCol="0" anchor="b"/>
          <a:lstStyle>
            <a:lvl1pPr algn="r" fontAlgn="auto">
              <a:spcBef>
                <a:spcPts val="0"/>
              </a:spcBef>
              <a:spcAft>
                <a:spcPts val="0"/>
              </a:spcAft>
              <a:defRPr sz="1200">
                <a:latin typeface="+mn-lt"/>
                <a:ea typeface="+mn-ea"/>
              </a:defRPr>
            </a:lvl1pPr>
          </a:lstStyle>
          <a:p>
            <a:pPr>
              <a:defRPr/>
            </a:pPr>
            <a:fld id="{1798234E-E7EE-4FBE-B288-F5A88D0BAADF}" type="slidenum">
              <a:rPr lang="zh-CN" altLang="en-US"/>
              <a:t>‹#›</a:t>
            </a:fld>
            <a:endParaRPr lang="zh-CN" altLang="en-US"/>
          </a:p>
        </p:txBody>
      </p:sp>
    </p:spTree>
    <p:extLst>
      <p:ext uri="{BB962C8B-B14F-4D97-AF65-F5344CB8AC3E}">
        <p14:creationId xmlns:p14="http://schemas.microsoft.com/office/powerpoint/2010/main" val="121641798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1798234E-E7EE-4FBE-B288-F5A88D0BAADF}" type="slidenum">
              <a:rPr lang="zh-CN" altLang="en-US" smtClean="0"/>
              <a:t>1</a:t>
            </a:fld>
            <a:endParaRPr lang="zh-CN" altLang="en-US"/>
          </a:p>
        </p:txBody>
      </p:sp>
    </p:spTree>
    <p:extLst>
      <p:ext uri="{BB962C8B-B14F-4D97-AF65-F5344CB8AC3E}">
        <p14:creationId xmlns:p14="http://schemas.microsoft.com/office/powerpoint/2010/main" val="3773938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798234E-E7EE-4FBE-B288-F5A88D0BAADF}" type="slidenum">
              <a:rPr lang="zh-CN" altLang="en-US" smtClean="0"/>
              <a:t>2</a:t>
            </a:fld>
            <a:endParaRPr lang="zh-CN" altLang="en-US"/>
          </a:p>
        </p:txBody>
      </p:sp>
    </p:spTree>
    <p:extLst>
      <p:ext uri="{BB962C8B-B14F-4D97-AF65-F5344CB8AC3E}">
        <p14:creationId xmlns:p14="http://schemas.microsoft.com/office/powerpoint/2010/main" val="31687161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798234E-E7EE-4FBE-B288-F5A88D0BAADF}" type="slidenum">
              <a:rPr lang="zh-CN" altLang="en-US" smtClean="0"/>
              <a:t>3</a:t>
            </a:fld>
            <a:endParaRPr lang="zh-CN" altLang="en-US"/>
          </a:p>
        </p:txBody>
      </p:sp>
    </p:spTree>
    <p:extLst>
      <p:ext uri="{BB962C8B-B14F-4D97-AF65-F5344CB8AC3E}">
        <p14:creationId xmlns:p14="http://schemas.microsoft.com/office/powerpoint/2010/main" val="1847993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798234E-E7EE-4FBE-B288-F5A88D0BAADF}" type="slidenum">
              <a:rPr lang="zh-CN" altLang="en-US" smtClean="0"/>
              <a:t>4</a:t>
            </a:fld>
            <a:endParaRPr lang="zh-CN" altLang="en-US"/>
          </a:p>
        </p:txBody>
      </p:sp>
    </p:spTree>
    <p:extLst>
      <p:ext uri="{BB962C8B-B14F-4D97-AF65-F5344CB8AC3E}">
        <p14:creationId xmlns:p14="http://schemas.microsoft.com/office/powerpoint/2010/main" val="17185981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1798234E-E7EE-4FBE-B288-F5A88D0BAADF}" type="slidenum">
              <a:rPr lang="zh-CN" altLang="en-US" smtClean="0"/>
              <a:t>5</a:t>
            </a:fld>
            <a:endParaRPr lang="zh-CN" altLang="en-US"/>
          </a:p>
        </p:txBody>
      </p:sp>
    </p:spTree>
    <p:extLst>
      <p:ext uri="{BB962C8B-B14F-4D97-AF65-F5344CB8AC3E}">
        <p14:creationId xmlns:p14="http://schemas.microsoft.com/office/powerpoint/2010/main" val="22285987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zh-CN" altLang="zh-CN" sz="1200" kern="1200" dirty="0">
              <a:solidFill>
                <a:schemeClr val="tx1"/>
              </a:solidFill>
              <a:latin typeface="+mn-lt"/>
              <a:ea typeface="+mn-ea"/>
              <a:cs typeface="+mn-cs"/>
            </a:endParaRPr>
          </a:p>
        </p:txBody>
      </p:sp>
      <p:sp>
        <p:nvSpPr>
          <p:cNvPr id="4" name="灯片编号占位符 3"/>
          <p:cNvSpPr>
            <a:spLocks noGrp="1"/>
          </p:cNvSpPr>
          <p:nvPr>
            <p:ph type="sldNum" sz="quarter" idx="10"/>
          </p:nvPr>
        </p:nvSpPr>
        <p:spPr/>
        <p:txBody>
          <a:bodyPr/>
          <a:lstStyle/>
          <a:p>
            <a:pPr>
              <a:defRPr/>
            </a:pPr>
            <a:fld id="{1798234E-E7EE-4FBE-B288-F5A88D0BAADF}" type="slidenum">
              <a:rPr lang="zh-CN" altLang="en-US" smtClean="0"/>
              <a:t>102</a:t>
            </a:fld>
            <a:endParaRPr lang="zh-CN" altLang="en-US"/>
          </a:p>
        </p:txBody>
      </p:sp>
    </p:spTree>
    <p:extLst>
      <p:ext uri="{BB962C8B-B14F-4D97-AF65-F5344CB8AC3E}">
        <p14:creationId xmlns:p14="http://schemas.microsoft.com/office/powerpoint/2010/main" val="38009437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grpSp>
        <p:nvGrpSpPr>
          <p:cNvPr id="15" name="组合 14"/>
          <p:cNvGrpSpPr/>
          <p:nvPr userDrawn="1"/>
        </p:nvGrpSpPr>
        <p:grpSpPr>
          <a:xfrm>
            <a:off x="-1" y="6817500"/>
            <a:ext cx="12204000" cy="40500"/>
            <a:chOff x="-1" y="6019811"/>
            <a:chExt cx="9144000" cy="40500"/>
          </a:xfrm>
        </p:grpSpPr>
        <p:sp>
          <p:nvSpPr>
            <p:cNvPr id="11" name="矩形 7"/>
            <p:cNvSpPr>
              <a:spLocks noChangeArrowheads="1"/>
            </p:cNvSpPr>
            <p:nvPr userDrawn="1"/>
          </p:nvSpPr>
          <p:spPr bwMode="auto">
            <a:xfrm>
              <a:off x="3973509" y="6019811"/>
              <a:ext cx="3238531" cy="40500"/>
            </a:xfrm>
            <a:prstGeom prst="rect">
              <a:avLst/>
            </a:prstGeom>
            <a:solidFill>
              <a:srgbClr val="317FB7"/>
            </a:solidFill>
            <a:ln w="25400">
              <a:noFill/>
              <a:bevel/>
            </a:ln>
          </p:spPr>
          <p:txBody>
            <a:bodyPr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sp>
          <p:nvSpPr>
            <p:cNvPr id="12" name="矩形 8"/>
            <p:cNvSpPr>
              <a:spLocks noChangeArrowheads="1"/>
            </p:cNvSpPr>
            <p:nvPr userDrawn="1"/>
          </p:nvSpPr>
          <p:spPr bwMode="auto">
            <a:xfrm flipH="1">
              <a:off x="-1" y="6019811"/>
              <a:ext cx="2571763" cy="40500"/>
            </a:xfrm>
            <a:prstGeom prst="rect">
              <a:avLst/>
            </a:prstGeom>
            <a:solidFill>
              <a:srgbClr val="92D050"/>
            </a:solidFill>
            <a:ln w="25400">
              <a:noFill/>
              <a:bevel/>
            </a:ln>
          </p:spPr>
          <p:txBody>
            <a:bodyPr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sp>
          <p:nvSpPr>
            <p:cNvPr id="13" name="矩形 12"/>
            <p:cNvSpPr>
              <a:spLocks noChangeArrowheads="1"/>
            </p:cNvSpPr>
            <p:nvPr userDrawn="1"/>
          </p:nvSpPr>
          <p:spPr bwMode="auto">
            <a:xfrm flipH="1">
              <a:off x="2571736" y="6019811"/>
              <a:ext cx="1404964" cy="40500"/>
            </a:xfrm>
            <a:prstGeom prst="rect">
              <a:avLst/>
            </a:prstGeom>
            <a:solidFill>
              <a:srgbClr val="F49022"/>
            </a:solidFill>
            <a:ln w="25400">
              <a:noFill/>
              <a:bevel/>
            </a:ln>
          </p:spPr>
          <p:txBody>
            <a:bodyPr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sp>
          <p:nvSpPr>
            <p:cNvPr id="14" name="矩形 12"/>
            <p:cNvSpPr>
              <a:spLocks noChangeArrowheads="1"/>
            </p:cNvSpPr>
            <p:nvPr userDrawn="1"/>
          </p:nvSpPr>
          <p:spPr bwMode="auto">
            <a:xfrm flipH="1">
              <a:off x="7215205" y="6019811"/>
              <a:ext cx="1928794" cy="40500"/>
            </a:xfrm>
            <a:prstGeom prst="rect">
              <a:avLst/>
            </a:prstGeom>
            <a:solidFill>
              <a:srgbClr val="EE3636"/>
            </a:solidFill>
            <a:ln w="25400">
              <a:noFill/>
              <a:bevel/>
            </a:ln>
          </p:spPr>
          <p:txBody>
            <a:bodyPr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grpSp>
      <p:pic>
        <p:nvPicPr>
          <p:cNvPr id="1034" name="Picture 10" descr="https://gimg2.baidu.com/image_search/src=http%3A%2F%2Fscibit.com%2Fwp-content%2Fuploads%2Fsites%2F29%2F2016%2F12%2Fmysql.jpg&amp;refer=http%3A%2F%2Fscibit.com&amp;app=2002&amp;size=f9999,10000&amp;q=a80&amp;n=0&amp;g=0n&amp;fmt=jpeg?sec=1617097019&amp;t=50d79522f2407f4e27c19386f4a66441"/>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5575" y="-136525"/>
            <a:ext cx="38100" cy="76200"/>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23">
            <a:extLst>
              <a:ext uri="{FF2B5EF4-FFF2-40B4-BE49-F238E27FC236}">
                <a16:creationId xmlns:a16="http://schemas.microsoft.com/office/drawing/2014/main" id="{A1B273CE-4A55-1544-8A4D-021F07C6FF4C}"/>
              </a:ext>
            </a:extLst>
          </p:cNvPr>
          <p:cNvSpPr/>
          <p:nvPr userDrawn="1"/>
        </p:nvSpPr>
        <p:spPr>
          <a:xfrm>
            <a:off x="0" y="-15479"/>
            <a:ext cx="12192000" cy="678867"/>
          </a:xfrm>
          <a:prstGeom prst="rect">
            <a:avLst/>
          </a:prstGeom>
          <a:solidFill>
            <a:srgbClr val="00589A"/>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buFontTx/>
              <a:buNone/>
              <a:defRPr/>
            </a:pPr>
            <a:endParaRPr kumimoji="1" lang="zh-CN" altLang="en-US" dirty="0">
              <a:solidFill>
                <a:srgbClr val="00589A"/>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底">
    <p:spTree>
      <p:nvGrpSpPr>
        <p:cNvPr id="1" name=""/>
        <p:cNvGrpSpPr/>
        <p:nvPr/>
      </p:nvGrpSpPr>
      <p:grpSpPr>
        <a:xfrm>
          <a:off x="0" y="0"/>
          <a:ext cx="0" cy="0"/>
          <a:chOff x="0" y="0"/>
          <a:chExt cx="0" cy="0"/>
        </a:xfrm>
      </p:grpSpPr>
      <p:grpSp>
        <p:nvGrpSpPr>
          <p:cNvPr id="10" name="组合 14"/>
          <p:cNvGrpSpPr/>
          <p:nvPr userDrawn="1"/>
        </p:nvGrpSpPr>
        <p:grpSpPr>
          <a:xfrm>
            <a:off x="-1" y="6817500"/>
            <a:ext cx="12204000" cy="40500"/>
            <a:chOff x="-1" y="6019811"/>
            <a:chExt cx="9144000" cy="40500"/>
          </a:xfrm>
        </p:grpSpPr>
        <p:sp>
          <p:nvSpPr>
            <p:cNvPr id="11" name="矩形 7"/>
            <p:cNvSpPr>
              <a:spLocks noChangeArrowheads="1"/>
            </p:cNvSpPr>
            <p:nvPr userDrawn="1"/>
          </p:nvSpPr>
          <p:spPr bwMode="auto">
            <a:xfrm>
              <a:off x="3973509" y="6019811"/>
              <a:ext cx="3238531" cy="40500"/>
            </a:xfrm>
            <a:prstGeom prst="rect">
              <a:avLst/>
            </a:prstGeom>
            <a:solidFill>
              <a:srgbClr val="317FB7"/>
            </a:solidFill>
            <a:ln w="25400">
              <a:noFill/>
              <a:bevel/>
            </a:ln>
          </p:spPr>
          <p:txBody>
            <a:bodyPr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sp>
          <p:nvSpPr>
            <p:cNvPr id="12" name="矩形 8"/>
            <p:cNvSpPr>
              <a:spLocks noChangeArrowheads="1"/>
            </p:cNvSpPr>
            <p:nvPr userDrawn="1"/>
          </p:nvSpPr>
          <p:spPr bwMode="auto">
            <a:xfrm flipH="1">
              <a:off x="-1" y="6019811"/>
              <a:ext cx="2571763" cy="40500"/>
            </a:xfrm>
            <a:prstGeom prst="rect">
              <a:avLst/>
            </a:prstGeom>
            <a:solidFill>
              <a:srgbClr val="92D050"/>
            </a:solidFill>
            <a:ln w="25400">
              <a:noFill/>
              <a:bevel/>
            </a:ln>
          </p:spPr>
          <p:txBody>
            <a:bodyPr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sp>
          <p:nvSpPr>
            <p:cNvPr id="13" name="矩形 12"/>
            <p:cNvSpPr>
              <a:spLocks noChangeArrowheads="1"/>
            </p:cNvSpPr>
            <p:nvPr userDrawn="1"/>
          </p:nvSpPr>
          <p:spPr bwMode="auto">
            <a:xfrm flipH="1">
              <a:off x="2571736" y="6019811"/>
              <a:ext cx="1404964" cy="40500"/>
            </a:xfrm>
            <a:prstGeom prst="rect">
              <a:avLst/>
            </a:prstGeom>
            <a:solidFill>
              <a:srgbClr val="F49022"/>
            </a:solidFill>
            <a:ln w="25400">
              <a:noFill/>
              <a:bevel/>
            </a:ln>
          </p:spPr>
          <p:txBody>
            <a:bodyPr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sp>
          <p:nvSpPr>
            <p:cNvPr id="14" name="矩形 12"/>
            <p:cNvSpPr>
              <a:spLocks noChangeArrowheads="1"/>
            </p:cNvSpPr>
            <p:nvPr userDrawn="1"/>
          </p:nvSpPr>
          <p:spPr bwMode="auto">
            <a:xfrm flipH="1">
              <a:off x="7215205" y="6019811"/>
              <a:ext cx="1928794" cy="40500"/>
            </a:xfrm>
            <a:prstGeom prst="rect">
              <a:avLst/>
            </a:prstGeom>
            <a:solidFill>
              <a:srgbClr val="EE3636"/>
            </a:solidFill>
            <a:ln w="25400">
              <a:noFill/>
              <a:bevel/>
            </a:ln>
          </p:spPr>
          <p:txBody>
            <a:bodyPr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grpSp>
      <p:sp>
        <p:nvSpPr>
          <p:cNvPr id="9" name="矩形 23">
            <a:extLst>
              <a:ext uri="{FF2B5EF4-FFF2-40B4-BE49-F238E27FC236}">
                <a16:creationId xmlns:a16="http://schemas.microsoft.com/office/drawing/2014/main" id="{A1B273CE-4A55-1544-8A4D-021F07C6FF4C}"/>
              </a:ext>
            </a:extLst>
          </p:cNvPr>
          <p:cNvSpPr/>
          <p:nvPr userDrawn="1"/>
        </p:nvSpPr>
        <p:spPr>
          <a:xfrm>
            <a:off x="0" y="-15479"/>
            <a:ext cx="12192000" cy="678867"/>
          </a:xfrm>
          <a:prstGeom prst="rect">
            <a:avLst/>
          </a:prstGeom>
          <a:solidFill>
            <a:srgbClr val="00589A"/>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buFontTx/>
              <a:buNone/>
              <a:defRPr/>
            </a:pPr>
            <a:endParaRPr kumimoji="1" lang="zh-CN" altLang="en-US" dirty="0">
              <a:solidFill>
                <a:srgbClr val="00589A"/>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2" name="图片 1" descr="logo.jpg"/>
          <p:cNvPicPr>
            <a:picLocks noChangeAspect="1"/>
          </p:cNvPicPr>
          <p:nvPr userDrawn="1"/>
        </p:nvPicPr>
        <p:blipFill>
          <a:blip r:embed="rId2" cstate="print"/>
          <a:stretch>
            <a:fillRect/>
          </a:stretch>
        </p:blipFill>
        <p:spPr>
          <a:xfrm>
            <a:off x="10059934" y="195462"/>
            <a:ext cx="1968290" cy="366871"/>
          </a:xfrm>
          <a:prstGeom prst="rect">
            <a:avLst/>
          </a:prstGeom>
        </p:spPr>
      </p:pic>
      <p:sp>
        <p:nvSpPr>
          <p:cNvPr id="3" name="灯片编号占位符 4"/>
          <p:cNvSpPr>
            <a:spLocks noGrp="1"/>
          </p:cNvSpPr>
          <p:nvPr>
            <p:ph type="sldNum" sz="quarter" idx="12"/>
          </p:nvPr>
        </p:nvSpPr>
        <p:spPr>
          <a:xfrm>
            <a:off x="11208327" y="6356352"/>
            <a:ext cx="796637" cy="365125"/>
          </a:xfrm>
          <a:prstGeom prst="rect">
            <a:avLst/>
          </a:prstGeom>
        </p:spPr>
        <p:txBody>
          <a:bodyPr lIns="121917" tIns="60958" rIns="121917" bIns="60958"/>
          <a:lstStyle>
            <a:lvl1pPr algn="r">
              <a:defRPr sz="1400"/>
            </a:lvl1pPr>
          </a:lstStyle>
          <a:p>
            <a:fld id="{99FE38DD-D074-4D0B-A898-33F2288C0FC4}" type="slidenum">
              <a:rPr lang="zh-CN" altLang="en-US" smtClean="0"/>
              <a:t>‹#›</a:t>
            </a:fld>
            <a:endParaRPr lang="zh-CN" altLang="en-US" dirty="0"/>
          </a:p>
        </p:txBody>
      </p:sp>
      <p:sp>
        <p:nvSpPr>
          <p:cNvPr id="4" name="矩形 23">
            <a:extLst>
              <a:ext uri="{FF2B5EF4-FFF2-40B4-BE49-F238E27FC236}">
                <a16:creationId xmlns:a16="http://schemas.microsoft.com/office/drawing/2014/main" id="{A1B273CE-4A55-1544-8A4D-021F07C6FF4C}"/>
              </a:ext>
            </a:extLst>
          </p:cNvPr>
          <p:cNvSpPr/>
          <p:nvPr userDrawn="1"/>
        </p:nvSpPr>
        <p:spPr>
          <a:xfrm>
            <a:off x="0" y="-15479"/>
            <a:ext cx="12192000" cy="678867"/>
          </a:xfrm>
          <a:prstGeom prst="rect">
            <a:avLst/>
          </a:prstGeom>
          <a:solidFill>
            <a:srgbClr val="00589A"/>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buFontTx/>
              <a:buNone/>
              <a:defRPr/>
            </a:pPr>
            <a:endParaRPr kumimoji="1" lang="zh-CN" altLang="en-US" dirty="0">
              <a:solidFill>
                <a:srgbClr val="00589A"/>
              </a:solidFill>
            </a:endParaRPr>
          </a:p>
        </p:txBody>
      </p:sp>
      <p:pic>
        <p:nvPicPr>
          <p:cNvPr id="5" name="Picture 4">
            <a:extLst>
              <a:ext uri="{FF2B5EF4-FFF2-40B4-BE49-F238E27FC236}">
                <a16:creationId xmlns:a16="http://schemas.microsoft.com/office/drawing/2014/main" id="{F5958976-459B-D942-96F3-C0D252B5A341}"/>
              </a:ext>
            </a:extLst>
          </p:cNvPr>
          <p:cNvPicPr>
            <a:picLocks noChangeAspect="1"/>
          </p:cNvPicPr>
          <p:nvPr userDrawn="1"/>
        </p:nvPicPr>
        <p:blipFill>
          <a:blip r:embed="rId3"/>
          <a:stretch>
            <a:fillRect/>
          </a:stretch>
        </p:blipFill>
        <p:spPr>
          <a:xfrm>
            <a:off x="11517524" y="-11088"/>
            <a:ext cx="674476" cy="674476"/>
          </a:xfrm>
          <a:prstGeom prst="rect">
            <a:avLst/>
          </a:prstGeom>
        </p:spPr>
      </p:pic>
      <p:pic>
        <p:nvPicPr>
          <p:cNvPr id="6" name="Picture 5">
            <a:extLst>
              <a:ext uri="{FF2B5EF4-FFF2-40B4-BE49-F238E27FC236}">
                <a16:creationId xmlns:a16="http://schemas.microsoft.com/office/drawing/2014/main" id="{E854163F-0A2B-B645-A494-712308C2EE1D}"/>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715" y="6348551"/>
            <a:ext cx="641405" cy="5094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TR">
    <p:bg>
      <p:bgPr>
        <a:solidFill>
          <a:schemeClr val="bg1">
            <a:lumMod val="95000"/>
          </a:schemeClr>
        </a:solidFill>
        <a:effectLst/>
      </p:bgPr>
    </p:bg>
    <p:spTree>
      <p:nvGrpSpPr>
        <p:cNvPr id="1" name=""/>
        <p:cNvGrpSpPr/>
        <p:nvPr/>
      </p:nvGrpSpPr>
      <p:grpSpPr>
        <a:xfrm>
          <a:off x="0" y="0"/>
          <a:ext cx="0" cy="0"/>
          <a:chOff x="0" y="0"/>
          <a:chExt cx="0" cy="0"/>
        </a:xfrm>
      </p:grpSpPr>
      <p:sp>
        <p:nvSpPr>
          <p:cNvPr id="10" name="灯片编号占位符 4"/>
          <p:cNvSpPr>
            <a:spLocks noGrp="1"/>
          </p:cNvSpPr>
          <p:nvPr>
            <p:ph type="sldNum" sz="quarter" idx="12"/>
          </p:nvPr>
        </p:nvSpPr>
        <p:spPr>
          <a:xfrm>
            <a:off x="11208327" y="6356352"/>
            <a:ext cx="796637" cy="365125"/>
          </a:xfrm>
          <a:prstGeom prst="rect">
            <a:avLst/>
          </a:prstGeom>
        </p:spPr>
        <p:txBody>
          <a:bodyPr lIns="121917" tIns="60958" rIns="121917" bIns="60958"/>
          <a:lstStyle>
            <a:lvl1pPr algn="r">
              <a:defRPr sz="1400"/>
            </a:lvl1pPr>
          </a:lstStyle>
          <a:p>
            <a:fld id="{99FE38DD-D074-4D0B-A898-33F2288C0FC4}" type="slidenum">
              <a:rPr lang="zh-CN" altLang="en-US" smtClean="0"/>
              <a:t>‹#›</a:t>
            </a:fld>
            <a:endParaRPr lang="zh-CN" altLang="en-US" dirty="0"/>
          </a:p>
        </p:txBody>
      </p:sp>
      <p:sp>
        <p:nvSpPr>
          <p:cNvPr id="11" name="矩形 7"/>
          <p:cNvSpPr>
            <a:spLocks noChangeArrowheads="1"/>
          </p:cNvSpPr>
          <p:nvPr userDrawn="1"/>
        </p:nvSpPr>
        <p:spPr bwMode="auto">
          <a:xfrm>
            <a:off x="5298013" y="6807215"/>
            <a:ext cx="4318041" cy="54000"/>
          </a:xfrm>
          <a:prstGeom prst="rect">
            <a:avLst/>
          </a:prstGeom>
          <a:solidFill>
            <a:srgbClr val="317FB7"/>
          </a:solidFill>
          <a:ln w="25400">
            <a:noFill/>
            <a:bevel/>
          </a:ln>
        </p:spPr>
        <p:txBody>
          <a:bodyPr lIns="121917" tIns="60958" rIns="121917" bIns="60958"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sp>
        <p:nvSpPr>
          <p:cNvPr id="12" name="矩形 8"/>
          <p:cNvSpPr>
            <a:spLocks noChangeArrowheads="1"/>
          </p:cNvSpPr>
          <p:nvPr userDrawn="1"/>
        </p:nvSpPr>
        <p:spPr bwMode="auto">
          <a:xfrm flipH="1">
            <a:off x="-1" y="6807215"/>
            <a:ext cx="3429017" cy="54000"/>
          </a:xfrm>
          <a:prstGeom prst="rect">
            <a:avLst/>
          </a:prstGeom>
          <a:solidFill>
            <a:srgbClr val="92D050"/>
          </a:solidFill>
          <a:ln w="25400">
            <a:noFill/>
            <a:bevel/>
          </a:ln>
        </p:spPr>
        <p:txBody>
          <a:bodyPr lIns="121917" tIns="60958" rIns="121917" bIns="60958"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sp>
        <p:nvSpPr>
          <p:cNvPr id="13" name="矩形 12"/>
          <p:cNvSpPr>
            <a:spLocks noChangeArrowheads="1"/>
          </p:cNvSpPr>
          <p:nvPr userDrawn="1"/>
        </p:nvSpPr>
        <p:spPr bwMode="auto">
          <a:xfrm flipH="1">
            <a:off x="3428982" y="6807215"/>
            <a:ext cx="1873285" cy="54000"/>
          </a:xfrm>
          <a:prstGeom prst="rect">
            <a:avLst/>
          </a:prstGeom>
          <a:solidFill>
            <a:srgbClr val="F49022"/>
          </a:solidFill>
          <a:ln w="25400">
            <a:noFill/>
            <a:bevel/>
          </a:ln>
        </p:spPr>
        <p:txBody>
          <a:bodyPr lIns="121917" tIns="60958" rIns="121917" bIns="60958"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sp>
        <p:nvSpPr>
          <p:cNvPr id="14" name="矩形 12"/>
          <p:cNvSpPr>
            <a:spLocks noChangeArrowheads="1"/>
          </p:cNvSpPr>
          <p:nvPr userDrawn="1"/>
        </p:nvSpPr>
        <p:spPr bwMode="auto">
          <a:xfrm flipH="1">
            <a:off x="9620274" y="6807215"/>
            <a:ext cx="2571725" cy="54000"/>
          </a:xfrm>
          <a:prstGeom prst="rect">
            <a:avLst/>
          </a:prstGeom>
          <a:solidFill>
            <a:srgbClr val="EE3636"/>
          </a:solidFill>
          <a:ln w="25400">
            <a:noFill/>
            <a:bevel/>
          </a:ln>
        </p:spPr>
        <p:txBody>
          <a:bodyPr lIns="121917" tIns="60958" rIns="121917" bIns="60958"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pic>
        <p:nvPicPr>
          <p:cNvPr id="8" name="图片 7" descr="logo.jpg"/>
          <p:cNvPicPr>
            <a:picLocks noChangeAspect="1"/>
          </p:cNvPicPr>
          <p:nvPr userDrawn="1"/>
        </p:nvPicPr>
        <p:blipFill>
          <a:blip r:embed="rId2" cstate="print"/>
          <a:stretch>
            <a:fillRect/>
          </a:stretch>
        </p:blipFill>
        <p:spPr>
          <a:xfrm>
            <a:off x="10059934" y="195462"/>
            <a:ext cx="1968290" cy="366871"/>
          </a:xfrm>
          <a:prstGeom prst="rect">
            <a:avLst/>
          </a:prstGeom>
        </p:spPr>
      </p:pic>
      <p:sp>
        <p:nvSpPr>
          <p:cNvPr id="9" name="矩形 23">
            <a:extLst>
              <a:ext uri="{FF2B5EF4-FFF2-40B4-BE49-F238E27FC236}">
                <a16:creationId xmlns:a16="http://schemas.microsoft.com/office/drawing/2014/main" id="{A1B273CE-4A55-1544-8A4D-021F07C6FF4C}"/>
              </a:ext>
            </a:extLst>
          </p:cNvPr>
          <p:cNvSpPr/>
          <p:nvPr userDrawn="1"/>
        </p:nvSpPr>
        <p:spPr>
          <a:xfrm>
            <a:off x="0" y="-15479"/>
            <a:ext cx="12192000" cy="678867"/>
          </a:xfrm>
          <a:prstGeom prst="rect">
            <a:avLst/>
          </a:prstGeom>
          <a:solidFill>
            <a:srgbClr val="00589A"/>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buFontTx/>
              <a:buNone/>
              <a:defRPr/>
            </a:pPr>
            <a:endParaRPr kumimoji="1" lang="zh-CN" altLang="en-US" dirty="0">
              <a:solidFill>
                <a:srgbClr val="00589A"/>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大纲">
    <p:spTree>
      <p:nvGrpSpPr>
        <p:cNvPr id="1" name=""/>
        <p:cNvGrpSpPr/>
        <p:nvPr/>
      </p:nvGrpSpPr>
      <p:grpSpPr>
        <a:xfrm>
          <a:off x="0" y="0"/>
          <a:ext cx="0" cy="0"/>
          <a:chOff x="0" y="0"/>
          <a:chExt cx="0" cy="0"/>
        </a:xfrm>
      </p:grpSpPr>
      <p:sp>
        <p:nvSpPr>
          <p:cNvPr id="5" name="矩形 23">
            <a:extLst>
              <a:ext uri="{FF2B5EF4-FFF2-40B4-BE49-F238E27FC236}">
                <a16:creationId xmlns:a16="http://schemas.microsoft.com/office/drawing/2014/main" id="{A1B273CE-4A55-1544-8A4D-021F07C6FF4C}"/>
              </a:ext>
            </a:extLst>
          </p:cNvPr>
          <p:cNvSpPr/>
          <p:nvPr userDrawn="1"/>
        </p:nvSpPr>
        <p:spPr>
          <a:xfrm>
            <a:off x="0" y="-15479"/>
            <a:ext cx="12192000" cy="678867"/>
          </a:xfrm>
          <a:prstGeom prst="rect">
            <a:avLst/>
          </a:prstGeom>
          <a:solidFill>
            <a:srgbClr val="00589A"/>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buFontTx/>
              <a:buNone/>
              <a:defRPr/>
            </a:pPr>
            <a:endParaRPr kumimoji="1" lang="zh-CN" altLang="en-US" dirty="0">
              <a:solidFill>
                <a:srgbClr val="00589A"/>
              </a:solidFill>
            </a:endParaRPr>
          </a:p>
        </p:txBody>
      </p:sp>
    </p:spTree>
    <p:extLst>
      <p:ext uri="{BB962C8B-B14F-4D97-AF65-F5344CB8AC3E}">
        <p14:creationId xmlns:p14="http://schemas.microsoft.com/office/powerpoint/2010/main" val="473603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609600" y="1600201"/>
            <a:ext cx="10972800" cy="45259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141416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8">
            <a:extLst>
              <a:ext uri="{FF2B5EF4-FFF2-40B4-BE49-F238E27FC236}">
                <a16:creationId xmlns:a16="http://schemas.microsoft.com/office/drawing/2014/main" id="{DA6F7ECC-6E09-9242-A68F-1FFD85716256}"/>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0" y="0"/>
            <a:ext cx="2106613" cy="61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15" descr="logo.jpg">
            <a:extLst>
              <a:ext uri="{FF2B5EF4-FFF2-40B4-BE49-F238E27FC236}">
                <a16:creationId xmlns:a16="http://schemas.microsoft.com/office/drawing/2014/main" id="{532C3B62-23F7-FB4E-8B3D-C5670E79BA52}"/>
              </a:ext>
            </a:extLst>
          </p:cNvPr>
          <p:cNvPicPr>
            <a:picLocks noChangeAspect="1"/>
          </p:cNvPicPr>
          <p:nvPr userDrawn="1"/>
        </p:nvPicPr>
        <p:blipFill>
          <a:blip r:embed="rId9" cstate="print"/>
          <a:stretch>
            <a:fillRect/>
          </a:stretch>
        </p:blipFill>
        <p:spPr>
          <a:xfrm>
            <a:off x="10109566" y="6395540"/>
            <a:ext cx="1968290" cy="366871"/>
          </a:xfrm>
          <a:prstGeom prst="rect">
            <a:avLst/>
          </a:prstGeom>
        </p:spPr>
      </p:pic>
      <p:sp>
        <p:nvSpPr>
          <p:cNvPr id="4" name="矩形 23">
            <a:extLst>
              <a:ext uri="{FF2B5EF4-FFF2-40B4-BE49-F238E27FC236}">
                <a16:creationId xmlns:a16="http://schemas.microsoft.com/office/drawing/2014/main" id="{A1B273CE-4A55-1544-8A4D-021F07C6FF4C}"/>
              </a:ext>
            </a:extLst>
          </p:cNvPr>
          <p:cNvSpPr/>
          <p:nvPr userDrawn="1"/>
        </p:nvSpPr>
        <p:spPr>
          <a:xfrm>
            <a:off x="0" y="-15479"/>
            <a:ext cx="12192000" cy="678867"/>
          </a:xfrm>
          <a:prstGeom prst="rect">
            <a:avLst/>
          </a:prstGeom>
          <a:solidFill>
            <a:srgbClr val="00589A"/>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buFontTx/>
              <a:buNone/>
              <a:defRPr/>
            </a:pPr>
            <a:endParaRPr kumimoji="1" lang="zh-CN" altLang="en-US" dirty="0">
              <a:solidFill>
                <a:srgbClr val="00589A"/>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 id="2147483656" r:id="rId4"/>
    <p:sldLayoutId id="2147483657" r:id="rId5"/>
    <p:sldLayoutId id="2147483658" r:id="rId6"/>
  </p:sldLayoutIdLst>
  <p:hf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10.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slide" Target="slide59.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448763" y="15"/>
            <a:ext cx="2726267" cy="1200329"/>
          </a:xfrm>
          <a:prstGeom prst="rect">
            <a:avLst/>
          </a:prstGeom>
          <a:solidFill>
            <a:schemeClr val="bg1"/>
          </a:solidFill>
        </p:spPr>
        <p:txBody>
          <a:bodyPr wrap="square" rtlCol="0">
            <a:spAutoFit/>
          </a:bodyPr>
          <a:lstStyle/>
          <a:p>
            <a:endParaRPr lang="en-US" altLang="zh-CN" dirty="0"/>
          </a:p>
          <a:p>
            <a:endParaRPr lang="en-US" altLang="zh-CN" dirty="0"/>
          </a:p>
          <a:p>
            <a:r>
              <a:rPr lang="en-US" altLang="zh-CN" dirty="0"/>
              <a:t>                                                    </a:t>
            </a:r>
          </a:p>
          <a:p>
            <a:endParaRPr lang="zh-CN" altLang="en-US" dirty="0"/>
          </a:p>
        </p:txBody>
      </p:sp>
      <p:sp>
        <p:nvSpPr>
          <p:cNvPr id="9" name="TextBox 1"/>
          <p:cNvSpPr>
            <a:spLocks noChangeArrowheads="1"/>
          </p:cNvSpPr>
          <p:nvPr/>
        </p:nvSpPr>
        <p:spPr bwMode="auto">
          <a:xfrm>
            <a:off x="2218540" y="975521"/>
            <a:ext cx="7345184" cy="1754326"/>
          </a:xfrm>
          <a:prstGeom prst="rect">
            <a:avLst/>
          </a:prstGeom>
          <a:noFill/>
          <a:ln w="9525">
            <a:noFill/>
            <a:miter lim="800000"/>
          </a:ln>
        </p:spPr>
        <p:txBody>
          <a:bodyPr wrap="square" lIns="0" rIns="0">
            <a:spAutoFit/>
          </a:bodyPr>
          <a:lstStyle/>
          <a:p>
            <a:pPr algn="ctr"/>
            <a:endParaRPr lang="en-US" altLang="zh-CN" sz="5400" b="1" dirty="0">
              <a:solidFill>
                <a:srgbClr val="00589A"/>
              </a:solidFill>
              <a:latin typeface="微软雅黑" panose="020B0503020204020204" pitchFamily="34" charset="-122"/>
              <a:ea typeface="微软雅黑" panose="020B0503020204020204" pitchFamily="34" charset="-122"/>
              <a:sym typeface="方正细圆简体"/>
            </a:endParaRPr>
          </a:p>
          <a:p>
            <a:pPr algn="ctr"/>
            <a:r>
              <a:rPr lang="zh-CN" altLang="en-US" sz="5400" b="1" dirty="0">
                <a:solidFill>
                  <a:srgbClr val="00589A"/>
                </a:solidFill>
                <a:latin typeface="微软雅黑" panose="020B0503020204020204" pitchFamily="34" charset="-122"/>
                <a:ea typeface="微软雅黑" panose="020B0503020204020204" pitchFamily="34" charset="-122"/>
                <a:sym typeface="方正细圆简体"/>
              </a:rPr>
              <a:t>数据库原理</a:t>
            </a:r>
          </a:p>
        </p:txBody>
      </p:sp>
      <p:pic>
        <p:nvPicPr>
          <p:cNvPr id="4104"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98833" y="15"/>
            <a:ext cx="5515227" cy="48185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3318482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Text Box 4"/>
          <p:cNvSpPr txBox="1">
            <a:spLocks noChangeArrowheads="1"/>
          </p:cNvSpPr>
          <p:nvPr/>
        </p:nvSpPr>
        <p:spPr bwMode="auto">
          <a:xfrm>
            <a:off x="395109" y="1500964"/>
            <a:ext cx="11106907" cy="513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90000"/>
              </a:lnSpc>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1</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T1</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和</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T2</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的</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第一种并发运行方式</a:t>
            </a:r>
          </a:p>
          <a:p>
            <a:pPr>
              <a:lnSpc>
                <a:spcPct val="90000"/>
              </a:lnSpc>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T1                                     T2</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READ(X);</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X:=X-5;</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READ(X);</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X:=X+3;</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WRITE(X);</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READ(Y);</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WRITE(X);   </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Y:=Y+5;</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WRITE(Y); </a:t>
            </a:r>
          </a:p>
          <a:p>
            <a:pPr>
              <a:lnSpc>
                <a:spcPct val="90000"/>
              </a:lnSpc>
            </a:pPr>
            <a:endPar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endParaRPr>
          </a:p>
          <a:p>
            <a:pPr>
              <a:lnSpc>
                <a:spcPct val="90000"/>
              </a:lnSpc>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分析：若运行前：</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X=80;</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则运行后应为：</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X=78 </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。但运行结果为：</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X=83</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         </a:t>
            </a:r>
          </a:p>
        </p:txBody>
      </p:sp>
      <p:sp>
        <p:nvSpPr>
          <p:cNvPr id="31749" name="Line 5"/>
          <p:cNvSpPr>
            <a:spLocks noChangeShapeType="1"/>
          </p:cNvSpPr>
          <p:nvPr/>
        </p:nvSpPr>
        <p:spPr bwMode="auto">
          <a:xfrm>
            <a:off x="573026" y="1458453"/>
            <a:ext cx="0" cy="4648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1750" name="Text Box 6"/>
          <p:cNvSpPr txBox="1">
            <a:spLocks noChangeArrowheads="1"/>
          </p:cNvSpPr>
          <p:nvPr/>
        </p:nvSpPr>
        <p:spPr bwMode="auto">
          <a:xfrm>
            <a:off x="-42169" y="2438401"/>
            <a:ext cx="677108" cy="243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spAutoFit/>
          </a:bodyPr>
          <a:lstStyle/>
          <a:p>
            <a:pPr>
              <a:spcBef>
                <a:spcPct val="50000"/>
              </a:spcBef>
            </a:pPr>
            <a:r>
              <a:rPr lang="zh-CN" altLang="en-US" sz="3200" b="1" dirty="0"/>
              <a:t>时间</a:t>
            </a:r>
          </a:p>
        </p:txBody>
      </p:sp>
      <p:sp>
        <p:nvSpPr>
          <p:cNvPr id="6"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7"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10.2.1 </a:t>
            </a:r>
            <a:r>
              <a:rPr lang="zh-CN" altLang="en-US" sz="2800" b="1" dirty="0">
                <a:solidFill>
                  <a:schemeClr val="bg1"/>
                </a:solidFill>
                <a:latin typeface="微软雅黑" panose="020B0503020204020204" pitchFamily="34" charset="-122"/>
                <a:ea typeface="微软雅黑" panose="020B0503020204020204" pitchFamily="34" charset="-122"/>
              </a:rPr>
              <a:t>并发控制的概念</a:t>
            </a:r>
          </a:p>
        </p:txBody>
      </p:sp>
      <p:cxnSp>
        <p:nvCxnSpPr>
          <p:cNvPr id="8" name="直接连接符 7"/>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76177" y="729901"/>
            <a:ext cx="2800767" cy="523220"/>
          </a:xfrm>
          <a:prstGeom prst="rect">
            <a:avLst/>
          </a:prstGeom>
          <a:noFill/>
        </p:spPr>
        <p:txBody>
          <a:bodyPr wrap="none" rtlCol="0">
            <a:spAutoFit/>
          </a:bodyPr>
          <a:lstStyle/>
          <a:p>
            <a:pPr marL="457200" indent="-457200">
              <a:buFont typeface="Wingdings" panose="05000000000000000000" pitchFamily="2" charset="2"/>
              <a:buChar char="u"/>
            </a:pP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数据丢失更新</a:t>
            </a:r>
          </a:p>
        </p:txBody>
      </p:sp>
    </p:spTree>
    <p:extLst>
      <p:ext uri="{BB962C8B-B14F-4D97-AF65-F5344CB8AC3E}">
        <p14:creationId xmlns:p14="http://schemas.microsoft.com/office/powerpoint/2010/main" val="39244828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nodeType="clickEffect">
                                  <p:stCondLst>
                                    <p:cond delay="0"/>
                                  </p:stCondLst>
                                  <p:childTnLst>
                                    <p:set>
                                      <p:cBhvr>
                                        <p:cTn id="6" dur="1" fill="hold">
                                          <p:stCondLst>
                                            <p:cond delay="0"/>
                                          </p:stCondLst>
                                        </p:cTn>
                                        <p:tgtEl>
                                          <p:spTgt spid="31748">
                                            <p:txEl>
                                              <p:pRg st="0" end="0"/>
                                            </p:txEl>
                                          </p:spTgt>
                                        </p:tgtEl>
                                        <p:attrNameLst>
                                          <p:attrName>style.visibility</p:attrName>
                                        </p:attrNameLst>
                                      </p:cBhvr>
                                      <p:to>
                                        <p:strVal val="visible"/>
                                      </p:to>
                                    </p:set>
                                    <p:animEffect transition="in" filter="diamond(in)">
                                      <p:cBhvr>
                                        <p:cTn id="7" dur="2000"/>
                                        <p:tgtEl>
                                          <p:spTgt spid="3174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31748">
                                            <p:txEl>
                                              <p:pRg st="1" end="1"/>
                                            </p:txEl>
                                          </p:spTgt>
                                        </p:tgtEl>
                                        <p:attrNameLst>
                                          <p:attrName>style.visibility</p:attrName>
                                        </p:attrNameLst>
                                      </p:cBhvr>
                                      <p:to>
                                        <p:strVal val="visible"/>
                                      </p:to>
                                    </p:set>
                                    <p:animEffect transition="in" filter="diamond(in)">
                                      <p:cBhvr>
                                        <p:cTn id="12" dur="2000"/>
                                        <p:tgtEl>
                                          <p:spTgt spid="31748">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16" fill="hold" nodeType="clickEffect">
                                  <p:stCondLst>
                                    <p:cond delay="0"/>
                                  </p:stCondLst>
                                  <p:childTnLst>
                                    <p:set>
                                      <p:cBhvr>
                                        <p:cTn id="16" dur="1" fill="hold">
                                          <p:stCondLst>
                                            <p:cond delay="0"/>
                                          </p:stCondLst>
                                        </p:cTn>
                                        <p:tgtEl>
                                          <p:spTgt spid="31748">
                                            <p:txEl>
                                              <p:pRg st="2" end="2"/>
                                            </p:txEl>
                                          </p:spTgt>
                                        </p:tgtEl>
                                        <p:attrNameLst>
                                          <p:attrName>style.visibility</p:attrName>
                                        </p:attrNameLst>
                                      </p:cBhvr>
                                      <p:to>
                                        <p:strVal val="visible"/>
                                      </p:to>
                                    </p:set>
                                    <p:animEffect transition="in" filter="diamond(in)">
                                      <p:cBhvr>
                                        <p:cTn id="17" dur="2000"/>
                                        <p:tgtEl>
                                          <p:spTgt spid="31748">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16" fill="hold" nodeType="clickEffect">
                                  <p:stCondLst>
                                    <p:cond delay="0"/>
                                  </p:stCondLst>
                                  <p:childTnLst>
                                    <p:set>
                                      <p:cBhvr>
                                        <p:cTn id="21" dur="1" fill="hold">
                                          <p:stCondLst>
                                            <p:cond delay="0"/>
                                          </p:stCondLst>
                                        </p:cTn>
                                        <p:tgtEl>
                                          <p:spTgt spid="31748">
                                            <p:txEl>
                                              <p:pRg st="3" end="3"/>
                                            </p:txEl>
                                          </p:spTgt>
                                        </p:tgtEl>
                                        <p:attrNameLst>
                                          <p:attrName>style.visibility</p:attrName>
                                        </p:attrNameLst>
                                      </p:cBhvr>
                                      <p:to>
                                        <p:strVal val="visible"/>
                                      </p:to>
                                    </p:set>
                                    <p:animEffect transition="in" filter="diamond(in)">
                                      <p:cBhvr>
                                        <p:cTn id="22" dur="2000"/>
                                        <p:tgtEl>
                                          <p:spTgt spid="31748">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8" presetClass="entr" presetSubtype="16" fill="hold" nodeType="clickEffect">
                                  <p:stCondLst>
                                    <p:cond delay="0"/>
                                  </p:stCondLst>
                                  <p:childTnLst>
                                    <p:set>
                                      <p:cBhvr>
                                        <p:cTn id="26" dur="1" fill="hold">
                                          <p:stCondLst>
                                            <p:cond delay="0"/>
                                          </p:stCondLst>
                                        </p:cTn>
                                        <p:tgtEl>
                                          <p:spTgt spid="31748">
                                            <p:txEl>
                                              <p:pRg st="4" end="4"/>
                                            </p:txEl>
                                          </p:spTgt>
                                        </p:tgtEl>
                                        <p:attrNameLst>
                                          <p:attrName>style.visibility</p:attrName>
                                        </p:attrNameLst>
                                      </p:cBhvr>
                                      <p:to>
                                        <p:strVal val="visible"/>
                                      </p:to>
                                    </p:set>
                                    <p:animEffect transition="in" filter="diamond(in)">
                                      <p:cBhvr>
                                        <p:cTn id="27" dur="2000"/>
                                        <p:tgtEl>
                                          <p:spTgt spid="31748">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8" presetClass="entr" presetSubtype="16" fill="hold" nodeType="clickEffect">
                                  <p:stCondLst>
                                    <p:cond delay="0"/>
                                  </p:stCondLst>
                                  <p:childTnLst>
                                    <p:set>
                                      <p:cBhvr>
                                        <p:cTn id="31" dur="1" fill="hold">
                                          <p:stCondLst>
                                            <p:cond delay="0"/>
                                          </p:stCondLst>
                                        </p:cTn>
                                        <p:tgtEl>
                                          <p:spTgt spid="31748">
                                            <p:txEl>
                                              <p:pRg st="5" end="5"/>
                                            </p:txEl>
                                          </p:spTgt>
                                        </p:tgtEl>
                                        <p:attrNameLst>
                                          <p:attrName>style.visibility</p:attrName>
                                        </p:attrNameLst>
                                      </p:cBhvr>
                                      <p:to>
                                        <p:strVal val="visible"/>
                                      </p:to>
                                    </p:set>
                                    <p:animEffect transition="in" filter="diamond(in)">
                                      <p:cBhvr>
                                        <p:cTn id="32" dur="2000"/>
                                        <p:tgtEl>
                                          <p:spTgt spid="31748">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8" presetClass="entr" presetSubtype="16" fill="hold" nodeType="clickEffect">
                                  <p:stCondLst>
                                    <p:cond delay="0"/>
                                  </p:stCondLst>
                                  <p:childTnLst>
                                    <p:set>
                                      <p:cBhvr>
                                        <p:cTn id="36" dur="1" fill="hold">
                                          <p:stCondLst>
                                            <p:cond delay="0"/>
                                          </p:stCondLst>
                                        </p:cTn>
                                        <p:tgtEl>
                                          <p:spTgt spid="31748">
                                            <p:txEl>
                                              <p:pRg st="6" end="6"/>
                                            </p:txEl>
                                          </p:spTgt>
                                        </p:tgtEl>
                                        <p:attrNameLst>
                                          <p:attrName>style.visibility</p:attrName>
                                        </p:attrNameLst>
                                      </p:cBhvr>
                                      <p:to>
                                        <p:strVal val="visible"/>
                                      </p:to>
                                    </p:set>
                                    <p:animEffect transition="in" filter="diamond(in)">
                                      <p:cBhvr>
                                        <p:cTn id="37" dur="2000"/>
                                        <p:tgtEl>
                                          <p:spTgt spid="31748">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8" presetClass="entr" presetSubtype="16" fill="hold" nodeType="clickEffect">
                                  <p:stCondLst>
                                    <p:cond delay="0"/>
                                  </p:stCondLst>
                                  <p:childTnLst>
                                    <p:set>
                                      <p:cBhvr>
                                        <p:cTn id="41" dur="1" fill="hold">
                                          <p:stCondLst>
                                            <p:cond delay="0"/>
                                          </p:stCondLst>
                                        </p:cTn>
                                        <p:tgtEl>
                                          <p:spTgt spid="31748">
                                            <p:txEl>
                                              <p:pRg st="7" end="7"/>
                                            </p:txEl>
                                          </p:spTgt>
                                        </p:tgtEl>
                                        <p:attrNameLst>
                                          <p:attrName>style.visibility</p:attrName>
                                        </p:attrNameLst>
                                      </p:cBhvr>
                                      <p:to>
                                        <p:strVal val="visible"/>
                                      </p:to>
                                    </p:set>
                                    <p:animEffect transition="in" filter="diamond(in)">
                                      <p:cBhvr>
                                        <p:cTn id="42" dur="2000"/>
                                        <p:tgtEl>
                                          <p:spTgt spid="31748">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8" presetClass="entr" presetSubtype="16" fill="hold" nodeType="clickEffect">
                                  <p:stCondLst>
                                    <p:cond delay="0"/>
                                  </p:stCondLst>
                                  <p:childTnLst>
                                    <p:set>
                                      <p:cBhvr>
                                        <p:cTn id="46" dur="1" fill="hold">
                                          <p:stCondLst>
                                            <p:cond delay="0"/>
                                          </p:stCondLst>
                                        </p:cTn>
                                        <p:tgtEl>
                                          <p:spTgt spid="31748">
                                            <p:txEl>
                                              <p:pRg st="8" end="8"/>
                                            </p:txEl>
                                          </p:spTgt>
                                        </p:tgtEl>
                                        <p:attrNameLst>
                                          <p:attrName>style.visibility</p:attrName>
                                        </p:attrNameLst>
                                      </p:cBhvr>
                                      <p:to>
                                        <p:strVal val="visible"/>
                                      </p:to>
                                    </p:set>
                                    <p:animEffect transition="in" filter="diamond(in)">
                                      <p:cBhvr>
                                        <p:cTn id="47" dur="2000"/>
                                        <p:tgtEl>
                                          <p:spTgt spid="31748">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8" presetClass="entr" presetSubtype="16" fill="hold" nodeType="clickEffect">
                                  <p:stCondLst>
                                    <p:cond delay="0"/>
                                  </p:stCondLst>
                                  <p:childTnLst>
                                    <p:set>
                                      <p:cBhvr>
                                        <p:cTn id="51" dur="1" fill="hold">
                                          <p:stCondLst>
                                            <p:cond delay="0"/>
                                          </p:stCondLst>
                                        </p:cTn>
                                        <p:tgtEl>
                                          <p:spTgt spid="31748">
                                            <p:txEl>
                                              <p:pRg st="9" end="9"/>
                                            </p:txEl>
                                          </p:spTgt>
                                        </p:tgtEl>
                                        <p:attrNameLst>
                                          <p:attrName>style.visibility</p:attrName>
                                        </p:attrNameLst>
                                      </p:cBhvr>
                                      <p:to>
                                        <p:strVal val="visible"/>
                                      </p:to>
                                    </p:set>
                                    <p:animEffect transition="in" filter="diamond(in)">
                                      <p:cBhvr>
                                        <p:cTn id="52" dur="2000"/>
                                        <p:tgtEl>
                                          <p:spTgt spid="31748">
                                            <p:txEl>
                                              <p:pRg st="9" end="9"/>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8" presetClass="entr" presetSubtype="16" fill="hold" nodeType="clickEffect">
                                  <p:stCondLst>
                                    <p:cond delay="0"/>
                                  </p:stCondLst>
                                  <p:childTnLst>
                                    <p:set>
                                      <p:cBhvr>
                                        <p:cTn id="56" dur="1" fill="hold">
                                          <p:stCondLst>
                                            <p:cond delay="0"/>
                                          </p:stCondLst>
                                        </p:cTn>
                                        <p:tgtEl>
                                          <p:spTgt spid="31748">
                                            <p:txEl>
                                              <p:pRg st="10" end="10"/>
                                            </p:txEl>
                                          </p:spTgt>
                                        </p:tgtEl>
                                        <p:attrNameLst>
                                          <p:attrName>style.visibility</p:attrName>
                                        </p:attrNameLst>
                                      </p:cBhvr>
                                      <p:to>
                                        <p:strVal val="visible"/>
                                      </p:to>
                                    </p:set>
                                    <p:animEffect transition="in" filter="diamond(in)">
                                      <p:cBhvr>
                                        <p:cTn id="57" dur="2000"/>
                                        <p:tgtEl>
                                          <p:spTgt spid="31748">
                                            <p:txEl>
                                              <p:pRg st="10" end="10"/>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8" presetClass="entr" presetSubtype="16" fill="hold" nodeType="clickEffect">
                                  <p:stCondLst>
                                    <p:cond delay="0"/>
                                  </p:stCondLst>
                                  <p:childTnLst>
                                    <p:set>
                                      <p:cBhvr>
                                        <p:cTn id="61" dur="1" fill="hold">
                                          <p:stCondLst>
                                            <p:cond delay="0"/>
                                          </p:stCondLst>
                                        </p:cTn>
                                        <p:tgtEl>
                                          <p:spTgt spid="31748">
                                            <p:txEl>
                                              <p:pRg st="12" end="12"/>
                                            </p:txEl>
                                          </p:spTgt>
                                        </p:tgtEl>
                                        <p:attrNameLst>
                                          <p:attrName>style.visibility</p:attrName>
                                        </p:attrNameLst>
                                      </p:cBhvr>
                                      <p:to>
                                        <p:strVal val="visible"/>
                                      </p:to>
                                    </p:set>
                                    <p:animEffect transition="in" filter="diamond(in)">
                                      <p:cBhvr>
                                        <p:cTn id="62" dur="2000"/>
                                        <p:tgtEl>
                                          <p:spTgt spid="3174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8866" name="Rectangle 2"/>
          <p:cNvSpPr>
            <a:spLocks noGrp="1" noChangeArrowheads="1"/>
          </p:cNvSpPr>
          <p:nvPr>
            <p:ph type="body" idx="1"/>
          </p:nvPr>
        </p:nvSpPr>
        <p:spPr bwMode="auto">
          <a:xfrm>
            <a:off x="277811" y="646402"/>
            <a:ext cx="11630653" cy="6019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lnSpc>
                <a:spcPct val="150000"/>
              </a:lnSpc>
              <a:buFontTx/>
              <a:buNone/>
            </a:pPr>
            <a:r>
              <a:rPr lang="en-US" altLang="zh-CN" sz="2400" b="1" dirty="0">
                <a:solidFill>
                  <a:srgbClr val="FF3300"/>
                </a:solidFill>
                <a:latin typeface="楷体_GB2312" pitchFamily="49" charset="-122"/>
                <a:ea typeface="楷体_GB2312" pitchFamily="49" charset="-122"/>
              </a:rPr>
              <a:t>3.</a:t>
            </a:r>
            <a:r>
              <a:rPr lang="zh-CN" altLang="en-US" sz="2400" b="1" dirty="0">
                <a:solidFill>
                  <a:srgbClr val="FF3300"/>
                </a:solidFill>
                <a:latin typeface="楷体_GB2312" pitchFamily="49" charset="-122"/>
                <a:ea typeface="楷体_GB2312" pitchFamily="49" charset="-122"/>
              </a:rPr>
              <a:t>根据日志文件进行恢复</a:t>
            </a:r>
          </a:p>
          <a:p>
            <a:pPr eaLnBrk="1" hangingPunct="1">
              <a:lnSpc>
                <a:spcPct val="150000"/>
              </a:lnSpc>
              <a:buFontTx/>
              <a:buNone/>
            </a:pPr>
            <a:r>
              <a:rPr lang="zh-CN" altLang="en-US" sz="2400" b="1" dirty="0">
                <a:latin typeface="楷体_GB2312" pitchFamily="49" charset="-122"/>
                <a:ea typeface="楷体_GB2312" pitchFamily="49" charset="-122"/>
              </a:rPr>
              <a:t>    利用日志可以将数据库恢复到最新的一直状态或任意的事务点。利用事务日志进行恢复之前必须注意：</a:t>
            </a:r>
          </a:p>
          <a:p>
            <a:pPr eaLnBrk="1" hangingPunct="1">
              <a:lnSpc>
                <a:spcPct val="150000"/>
              </a:lnSpc>
              <a:buFontTx/>
              <a:buNone/>
            </a:pPr>
            <a:r>
              <a:rPr lang="en-US" altLang="zh-CN" sz="2400" b="1" dirty="0">
                <a:latin typeface="楷体_GB2312" pitchFamily="49" charset="-122"/>
                <a:ea typeface="楷体_GB2312" pitchFamily="49" charset="-122"/>
              </a:rPr>
              <a:t>(1)</a:t>
            </a:r>
            <a:r>
              <a:rPr lang="zh-CN" altLang="en-US" sz="2400" b="1" dirty="0">
                <a:latin typeface="楷体_GB2312" pitchFamily="49" charset="-122"/>
                <a:ea typeface="楷体_GB2312" pitchFamily="49" charset="-122"/>
              </a:rPr>
              <a:t>在恢复事务日志备份前需首先恢复数据库完全备份或差异备份；</a:t>
            </a:r>
          </a:p>
          <a:p>
            <a:pPr eaLnBrk="1" hangingPunct="1">
              <a:lnSpc>
                <a:spcPct val="150000"/>
              </a:lnSpc>
              <a:buFontTx/>
              <a:buNone/>
            </a:pPr>
            <a:r>
              <a:rPr lang="zh-CN" altLang="en-US" sz="2400" b="1" dirty="0">
                <a:latin typeface="楷体_GB2312" pitchFamily="49" charset="-122"/>
                <a:ea typeface="楷体_GB2312" pitchFamily="49" charset="-122"/>
              </a:rPr>
              <a:t>（</a:t>
            </a:r>
            <a:r>
              <a:rPr lang="en-US" altLang="zh-CN" sz="2400" b="1" dirty="0">
                <a:latin typeface="楷体_GB2312" pitchFamily="49" charset="-122"/>
                <a:ea typeface="楷体_GB2312" pitchFamily="49" charset="-122"/>
              </a:rPr>
              <a:t>2</a:t>
            </a:r>
            <a:r>
              <a:rPr lang="zh-CN" altLang="en-US" sz="2400" b="1" dirty="0">
                <a:latin typeface="楷体_GB2312" pitchFamily="49" charset="-122"/>
                <a:ea typeface="楷体_GB2312" pitchFamily="49" charset="-122"/>
              </a:rPr>
              <a:t>）如果有多个日志备份，则按先后顺序进行恢复。</a:t>
            </a:r>
          </a:p>
          <a:p>
            <a:pPr eaLnBrk="1" hangingPunct="1">
              <a:lnSpc>
                <a:spcPct val="100000"/>
              </a:lnSpc>
              <a:buFontTx/>
              <a:buNone/>
            </a:pPr>
            <a:r>
              <a:rPr lang="en-US" altLang="zh-CN" sz="2400" b="1" dirty="0">
                <a:solidFill>
                  <a:srgbClr val="FF3300"/>
                </a:solidFill>
                <a:latin typeface="Arial Unicode MS" pitchFamily="34" charset="-122"/>
                <a:ea typeface="Arial Unicode MS" pitchFamily="34" charset="-122"/>
                <a:cs typeface="Arial Unicode MS" pitchFamily="34" charset="-122"/>
              </a:rPr>
              <a:t>RESTORE LOG  </a:t>
            </a:r>
            <a:r>
              <a:rPr lang="en-US" altLang="zh-CN" sz="2400" b="1" dirty="0" err="1">
                <a:solidFill>
                  <a:srgbClr val="FF3300"/>
                </a:solidFill>
                <a:latin typeface="Arial Unicode MS" pitchFamily="34" charset="-122"/>
                <a:ea typeface="Arial Unicode MS" pitchFamily="34" charset="-122"/>
                <a:cs typeface="Arial Unicode MS" pitchFamily="34" charset="-122"/>
              </a:rPr>
              <a:t>database_name</a:t>
            </a:r>
            <a:r>
              <a:rPr lang="en-US" altLang="zh-CN" sz="2400" b="1" dirty="0">
                <a:solidFill>
                  <a:srgbClr val="FF3300"/>
                </a:solidFill>
                <a:latin typeface="Arial Unicode MS" pitchFamily="34" charset="-122"/>
                <a:ea typeface="Arial Unicode MS" pitchFamily="34" charset="-122"/>
                <a:cs typeface="Arial Unicode MS" pitchFamily="34" charset="-122"/>
              </a:rPr>
              <a:t>  </a:t>
            </a:r>
          </a:p>
          <a:p>
            <a:pPr eaLnBrk="1" hangingPunct="1">
              <a:lnSpc>
                <a:spcPct val="100000"/>
              </a:lnSpc>
              <a:buFontTx/>
              <a:buNone/>
            </a:pPr>
            <a:r>
              <a:rPr lang="en-US" altLang="zh-CN" sz="2400" b="1" dirty="0">
                <a:solidFill>
                  <a:srgbClr val="FF3300"/>
                </a:solidFill>
                <a:latin typeface="Arial Unicode MS" pitchFamily="34" charset="-122"/>
                <a:ea typeface="Arial Unicode MS" pitchFamily="34" charset="-122"/>
                <a:cs typeface="Arial Unicode MS" pitchFamily="34" charset="-122"/>
              </a:rPr>
              <a:t> FROM  {DISK | TAPE } =   '</a:t>
            </a:r>
            <a:r>
              <a:rPr lang="en-US" altLang="zh-CN" sz="2400" b="1" dirty="0" err="1">
                <a:solidFill>
                  <a:srgbClr val="FF3300"/>
                </a:solidFill>
                <a:latin typeface="Arial Unicode MS" pitchFamily="34" charset="-122"/>
                <a:ea typeface="Arial Unicode MS" pitchFamily="34" charset="-122"/>
                <a:cs typeface="Arial Unicode MS" pitchFamily="34" charset="-122"/>
              </a:rPr>
              <a:t>physical_backup_device_name</a:t>
            </a:r>
            <a:r>
              <a:rPr lang="en-US" altLang="zh-CN" sz="2400" b="1" dirty="0">
                <a:solidFill>
                  <a:srgbClr val="FF3300"/>
                </a:solidFill>
                <a:latin typeface="Arial Unicode MS" pitchFamily="34" charset="-122"/>
                <a:ea typeface="Arial Unicode MS" pitchFamily="34" charset="-122"/>
                <a:cs typeface="Arial Unicode MS" pitchFamily="34" charset="-122"/>
              </a:rPr>
              <a:t>'  </a:t>
            </a:r>
          </a:p>
          <a:p>
            <a:pPr eaLnBrk="1" hangingPunct="1">
              <a:lnSpc>
                <a:spcPct val="100000"/>
              </a:lnSpc>
              <a:buFontTx/>
              <a:buNone/>
            </a:pPr>
            <a:r>
              <a:rPr lang="en-US" altLang="zh-CN" sz="2400" b="1" dirty="0">
                <a:solidFill>
                  <a:srgbClr val="FF3300"/>
                </a:solidFill>
                <a:latin typeface="Arial Unicode MS" pitchFamily="34" charset="-122"/>
                <a:ea typeface="Arial Unicode MS" pitchFamily="34" charset="-122"/>
                <a:cs typeface="Arial Unicode MS" pitchFamily="34" charset="-122"/>
              </a:rPr>
              <a:t>[WITH  [{ NORECOVERY | RECOVERY}] [ [ , ] STOPAT =   </a:t>
            </a:r>
            <a:r>
              <a:rPr lang="en-US" altLang="zh-CN" sz="2400" b="1" dirty="0" err="1">
                <a:solidFill>
                  <a:srgbClr val="FF3300"/>
                </a:solidFill>
                <a:latin typeface="Arial Unicode MS" pitchFamily="34" charset="-122"/>
                <a:ea typeface="Arial Unicode MS" pitchFamily="34" charset="-122"/>
                <a:cs typeface="Arial Unicode MS" pitchFamily="34" charset="-122"/>
              </a:rPr>
              <a:t>date_time</a:t>
            </a:r>
            <a:r>
              <a:rPr lang="en-US" altLang="zh-CN" sz="2400" b="1" dirty="0">
                <a:solidFill>
                  <a:srgbClr val="FF3300"/>
                </a:solidFill>
                <a:latin typeface="Arial Unicode MS" pitchFamily="34" charset="-122"/>
                <a:ea typeface="Arial Unicode MS" pitchFamily="34" charset="-122"/>
                <a:cs typeface="Arial Unicode MS" pitchFamily="34" charset="-122"/>
              </a:rPr>
              <a:t> </a:t>
            </a:r>
            <a:br>
              <a:rPr lang="en-US" altLang="zh-CN" sz="2400" b="1" dirty="0">
                <a:solidFill>
                  <a:srgbClr val="FF3300"/>
                </a:solidFill>
                <a:latin typeface="Arial Unicode MS" pitchFamily="34" charset="-122"/>
                <a:ea typeface="Arial Unicode MS" pitchFamily="34" charset="-122"/>
                <a:cs typeface="Arial Unicode MS" pitchFamily="34" charset="-122"/>
              </a:rPr>
            </a:br>
            <a:r>
              <a:rPr lang="en-US" altLang="zh-CN" sz="2400" b="1" dirty="0">
                <a:solidFill>
                  <a:srgbClr val="FF3300"/>
                </a:solidFill>
                <a:latin typeface="Arial Unicode MS" pitchFamily="34" charset="-122"/>
                <a:ea typeface="Arial Unicode MS" pitchFamily="34" charset="-122"/>
                <a:cs typeface="Arial Unicode MS" pitchFamily="34" charset="-122"/>
              </a:rPr>
              <a:t>          | [ , ] STOPATMARK = '</a:t>
            </a:r>
            <a:r>
              <a:rPr lang="en-US" altLang="zh-CN" sz="2400" b="1" dirty="0" err="1">
                <a:solidFill>
                  <a:srgbClr val="FF3300"/>
                </a:solidFill>
                <a:latin typeface="Arial Unicode MS" pitchFamily="34" charset="-122"/>
                <a:ea typeface="Arial Unicode MS" pitchFamily="34" charset="-122"/>
                <a:cs typeface="Arial Unicode MS" pitchFamily="34" charset="-122"/>
              </a:rPr>
              <a:t>mark_name</a:t>
            </a:r>
            <a:r>
              <a:rPr lang="en-US" altLang="zh-CN" sz="2400" b="1" dirty="0">
                <a:solidFill>
                  <a:srgbClr val="FF3300"/>
                </a:solidFill>
                <a:latin typeface="Arial Unicode MS" pitchFamily="34" charset="-122"/>
                <a:ea typeface="Arial Unicode MS" pitchFamily="34" charset="-122"/>
                <a:cs typeface="Arial Unicode MS" pitchFamily="34" charset="-122"/>
              </a:rPr>
              <a:t>' [ AFTER </a:t>
            </a:r>
            <a:r>
              <a:rPr lang="en-US" altLang="zh-CN" sz="2400" b="1" dirty="0" err="1">
                <a:solidFill>
                  <a:srgbClr val="FF3300"/>
                </a:solidFill>
                <a:latin typeface="Arial Unicode MS" pitchFamily="34" charset="-122"/>
                <a:ea typeface="Arial Unicode MS" pitchFamily="34" charset="-122"/>
                <a:cs typeface="Arial Unicode MS" pitchFamily="34" charset="-122"/>
              </a:rPr>
              <a:t>datetime</a:t>
            </a:r>
            <a:r>
              <a:rPr lang="en-US" altLang="zh-CN" sz="2400" b="1" dirty="0">
                <a:solidFill>
                  <a:srgbClr val="FF3300"/>
                </a:solidFill>
                <a:latin typeface="Arial Unicode MS" pitchFamily="34" charset="-122"/>
                <a:ea typeface="Arial Unicode MS" pitchFamily="34" charset="-122"/>
                <a:cs typeface="Arial Unicode MS" pitchFamily="34" charset="-122"/>
              </a:rPr>
              <a:t> ]</a:t>
            </a:r>
            <a:br>
              <a:rPr lang="en-US" altLang="zh-CN" sz="2400" b="1" dirty="0">
                <a:solidFill>
                  <a:srgbClr val="FF3300"/>
                </a:solidFill>
                <a:latin typeface="Arial Unicode MS" pitchFamily="34" charset="-122"/>
                <a:ea typeface="Arial Unicode MS" pitchFamily="34" charset="-122"/>
                <a:cs typeface="Arial Unicode MS" pitchFamily="34" charset="-122"/>
              </a:rPr>
            </a:br>
            <a:r>
              <a:rPr lang="en-US" altLang="zh-CN" sz="2400" b="1" dirty="0">
                <a:solidFill>
                  <a:srgbClr val="FF3300"/>
                </a:solidFill>
                <a:latin typeface="Arial Unicode MS" pitchFamily="34" charset="-122"/>
                <a:ea typeface="Arial Unicode MS" pitchFamily="34" charset="-122"/>
                <a:cs typeface="Arial Unicode MS" pitchFamily="34" charset="-122"/>
              </a:rPr>
              <a:t>          | [ , ] STOPBEFOREMARK = '</a:t>
            </a:r>
            <a:r>
              <a:rPr lang="en-US" altLang="zh-CN" sz="2400" b="1" dirty="0" err="1">
                <a:solidFill>
                  <a:srgbClr val="FF3300"/>
                </a:solidFill>
                <a:latin typeface="Arial Unicode MS" pitchFamily="34" charset="-122"/>
                <a:ea typeface="Arial Unicode MS" pitchFamily="34" charset="-122"/>
                <a:cs typeface="Arial Unicode MS" pitchFamily="34" charset="-122"/>
              </a:rPr>
              <a:t>mark_name</a:t>
            </a:r>
            <a:r>
              <a:rPr lang="en-US" altLang="zh-CN" sz="2400" b="1" dirty="0">
                <a:solidFill>
                  <a:srgbClr val="FF3300"/>
                </a:solidFill>
                <a:latin typeface="Arial Unicode MS" pitchFamily="34" charset="-122"/>
                <a:ea typeface="Arial Unicode MS" pitchFamily="34" charset="-122"/>
                <a:cs typeface="Arial Unicode MS" pitchFamily="34" charset="-122"/>
              </a:rPr>
              <a:t>' [ AFTER </a:t>
            </a:r>
            <a:r>
              <a:rPr lang="en-US" altLang="zh-CN" sz="2400" b="1" dirty="0" err="1">
                <a:solidFill>
                  <a:srgbClr val="FF3300"/>
                </a:solidFill>
                <a:latin typeface="Arial Unicode MS" pitchFamily="34" charset="-122"/>
                <a:ea typeface="Arial Unicode MS" pitchFamily="34" charset="-122"/>
                <a:cs typeface="Arial Unicode MS" pitchFamily="34" charset="-122"/>
              </a:rPr>
              <a:t>datetime</a:t>
            </a:r>
            <a:r>
              <a:rPr lang="en-US" altLang="zh-CN" sz="2400" b="1" dirty="0">
                <a:solidFill>
                  <a:srgbClr val="FF3300"/>
                </a:solidFill>
                <a:latin typeface="Arial Unicode MS" pitchFamily="34" charset="-122"/>
                <a:ea typeface="Arial Unicode MS" pitchFamily="34" charset="-122"/>
                <a:cs typeface="Arial Unicode MS" pitchFamily="34" charset="-122"/>
              </a:rPr>
              <a:t> ] </a:t>
            </a:r>
            <a:br>
              <a:rPr lang="en-US" altLang="zh-CN" sz="2400" b="1" dirty="0">
                <a:solidFill>
                  <a:srgbClr val="FF3300"/>
                </a:solidFill>
                <a:latin typeface="Arial Unicode MS" pitchFamily="34" charset="-122"/>
                <a:ea typeface="Arial Unicode MS" pitchFamily="34" charset="-122"/>
                <a:cs typeface="Arial Unicode MS" pitchFamily="34" charset="-122"/>
              </a:rPr>
            </a:br>
            <a:r>
              <a:rPr lang="en-US" altLang="zh-CN" sz="2400" b="1" dirty="0">
                <a:solidFill>
                  <a:srgbClr val="FF3300"/>
                </a:solidFill>
                <a:latin typeface="Arial Unicode MS" pitchFamily="34" charset="-122"/>
                <a:ea typeface="Arial Unicode MS" pitchFamily="34" charset="-122"/>
                <a:cs typeface="Arial Unicode MS" pitchFamily="34" charset="-122"/>
              </a:rPr>
              <a:t>        ] ]</a:t>
            </a:r>
          </a:p>
        </p:txBody>
      </p:sp>
      <p:sp>
        <p:nvSpPr>
          <p:cNvPr id="4"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5" name="文本框 94"/>
          <p:cNvSpPr txBox="1">
            <a:spLocks noChangeArrowheads="1"/>
          </p:cNvSpPr>
          <p:nvPr/>
        </p:nvSpPr>
        <p:spPr bwMode="auto">
          <a:xfrm>
            <a:off x="6385745" y="59070"/>
            <a:ext cx="3393998" cy="52322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10.5.2 </a:t>
            </a:r>
            <a:r>
              <a:rPr lang="zh-CN" altLang="en-US" sz="2800" b="1" dirty="0">
                <a:solidFill>
                  <a:schemeClr val="bg1"/>
                </a:solidFill>
                <a:latin typeface="微软雅黑" panose="020B0503020204020204" pitchFamily="34" charset="-122"/>
                <a:ea typeface="微软雅黑" panose="020B0503020204020204" pitchFamily="34" charset="-122"/>
              </a:rPr>
              <a:t>数据库恢复</a:t>
            </a:r>
          </a:p>
        </p:txBody>
      </p:sp>
      <p:cxnSp>
        <p:nvCxnSpPr>
          <p:cNvPr id="6" name="直接连接符 5"/>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65728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48866">
                                            <p:txEl>
                                              <p:pRg st="4" end="4"/>
                                            </p:txEl>
                                          </p:spTgt>
                                        </p:tgtEl>
                                        <p:attrNameLst>
                                          <p:attrName>style.visibility</p:attrName>
                                        </p:attrNameLst>
                                      </p:cBhvr>
                                      <p:to>
                                        <p:strVal val="visible"/>
                                      </p:to>
                                    </p:set>
                                    <p:animEffect transition="in" filter="blinds(horizontal)">
                                      <p:cBhvr>
                                        <p:cTn id="7" dur="500"/>
                                        <p:tgtEl>
                                          <p:spTgt spid="548866">
                                            <p:txEl>
                                              <p:pRg st="4" end="4"/>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48866">
                                            <p:txEl>
                                              <p:pRg st="5" end="5"/>
                                            </p:txEl>
                                          </p:spTgt>
                                        </p:tgtEl>
                                        <p:attrNameLst>
                                          <p:attrName>style.visibility</p:attrName>
                                        </p:attrNameLst>
                                      </p:cBhvr>
                                      <p:to>
                                        <p:strVal val="visible"/>
                                      </p:to>
                                    </p:set>
                                    <p:animEffect transition="in" filter="blinds(horizontal)">
                                      <p:cBhvr>
                                        <p:cTn id="10" dur="500"/>
                                        <p:tgtEl>
                                          <p:spTgt spid="548866">
                                            <p:txEl>
                                              <p:pRg st="5" end="5"/>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548866">
                                            <p:txEl>
                                              <p:pRg st="6" end="6"/>
                                            </p:txEl>
                                          </p:spTgt>
                                        </p:tgtEl>
                                        <p:attrNameLst>
                                          <p:attrName>style.visibility</p:attrName>
                                        </p:attrNameLst>
                                      </p:cBhvr>
                                      <p:to>
                                        <p:strVal val="visible"/>
                                      </p:to>
                                    </p:set>
                                    <p:animEffect transition="in" filter="blinds(horizontal)">
                                      <p:cBhvr>
                                        <p:cTn id="13" dur="500"/>
                                        <p:tgtEl>
                                          <p:spTgt spid="54886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890" name="Rectangle 2"/>
          <p:cNvSpPr>
            <a:spLocks noGrp="1" noChangeArrowheads="1"/>
          </p:cNvSpPr>
          <p:nvPr>
            <p:ph type="body" idx="1"/>
          </p:nvPr>
        </p:nvSpPr>
        <p:spPr bwMode="auto">
          <a:xfrm>
            <a:off x="527051" y="981075"/>
            <a:ext cx="10972800" cy="57150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lnSpc>
                <a:spcPct val="80000"/>
              </a:lnSpc>
              <a:buFontTx/>
              <a:buNone/>
            </a:pPr>
            <a:r>
              <a:rPr lang="zh-CN" altLang="en-US" sz="2400" b="1">
                <a:latin typeface="楷体_GB2312" pitchFamily="49" charset="-122"/>
                <a:ea typeface="楷体_GB2312" pitchFamily="49" charset="-122"/>
              </a:rPr>
              <a:t>例</a:t>
            </a:r>
            <a:r>
              <a:rPr lang="en-US" altLang="zh-CN" sz="2400" b="1">
                <a:latin typeface="楷体_GB2312" pitchFamily="49" charset="-122"/>
                <a:ea typeface="楷体_GB2312" pitchFamily="49" charset="-122"/>
              </a:rPr>
              <a:t>4: </a:t>
            </a:r>
            <a:r>
              <a:rPr lang="zh-CN" altLang="en-US" sz="2400" b="1">
                <a:latin typeface="楷体_GB2312" pitchFamily="49" charset="-122"/>
                <a:ea typeface="楷体_GB2312" pitchFamily="49" charset="-122"/>
              </a:rPr>
              <a:t>针对前例中的备份，下面的命令将数据库还原到其在 </a:t>
            </a:r>
            <a:r>
              <a:rPr lang="en-US" altLang="zh-CN" sz="2400" b="1">
                <a:latin typeface="楷体_GB2312" pitchFamily="49" charset="-122"/>
                <a:ea typeface="楷体_GB2312" pitchFamily="49" charset="-122"/>
              </a:rPr>
              <a:t>2011 </a:t>
            </a:r>
            <a:r>
              <a:rPr lang="zh-CN" altLang="en-US" sz="2400" b="1">
                <a:latin typeface="楷体_GB2312" pitchFamily="49" charset="-122"/>
                <a:ea typeface="楷体_GB2312" pitchFamily="49" charset="-122"/>
              </a:rPr>
              <a:t>年 </a:t>
            </a:r>
            <a:r>
              <a:rPr lang="en-US" altLang="zh-CN" sz="2400" b="1">
                <a:latin typeface="楷体_GB2312" pitchFamily="49" charset="-122"/>
                <a:ea typeface="楷体_GB2312" pitchFamily="49" charset="-122"/>
              </a:rPr>
              <a:t>4 </a:t>
            </a:r>
            <a:r>
              <a:rPr lang="zh-CN" altLang="en-US" sz="2400" b="1">
                <a:latin typeface="楷体_GB2312" pitchFamily="49" charset="-122"/>
                <a:ea typeface="楷体_GB2312" pitchFamily="49" charset="-122"/>
              </a:rPr>
              <a:t>月 </a:t>
            </a:r>
            <a:r>
              <a:rPr lang="en-US" altLang="zh-CN" sz="2400" b="1">
                <a:latin typeface="楷体_GB2312" pitchFamily="49" charset="-122"/>
                <a:ea typeface="楷体_GB2312" pitchFamily="49" charset="-122"/>
              </a:rPr>
              <a:t>15 </a:t>
            </a:r>
            <a:r>
              <a:rPr lang="zh-CN" altLang="en-US" sz="2400" b="1">
                <a:latin typeface="楷体_GB2312" pitchFamily="49" charset="-122"/>
                <a:ea typeface="楷体_GB2312" pitchFamily="49" charset="-122"/>
              </a:rPr>
              <a:t>日中午 </a:t>
            </a:r>
            <a:r>
              <a:rPr lang="en-US" altLang="zh-CN" sz="2400" b="1">
                <a:latin typeface="楷体_GB2312" pitchFamily="49" charset="-122"/>
                <a:ea typeface="楷体_GB2312" pitchFamily="49" charset="-122"/>
              </a:rPr>
              <a:t>12 </a:t>
            </a:r>
            <a:r>
              <a:rPr lang="zh-CN" altLang="en-US" sz="2400" b="1">
                <a:latin typeface="楷体_GB2312" pitchFamily="49" charset="-122"/>
                <a:ea typeface="楷体_GB2312" pitchFamily="49" charset="-122"/>
              </a:rPr>
              <a:t>点时的状态。</a:t>
            </a:r>
          </a:p>
          <a:p>
            <a:pPr eaLnBrk="1" hangingPunct="1">
              <a:lnSpc>
                <a:spcPct val="80000"/>
              </a:lnSpc>
              <a:buFontTx/>
              <a:buNone/>
            </a:pPr>
            <a:r>
              <a:rPr lang="zh-CN" altLang="en-US" sz="2400" b="1">
                <a:solidFill>
                  <a:srgbClr val="FF3300"/>
                </a:solidFill>
                <a:latin typeface="楷体_GB2312" pitchFamily="49" charset="-122"/>
                <a:ea typeface="楷体_GB2312" pitchFamily="49" charset="-122"/>
              </a:rPr>
              <a:t>第一步：还原完全备份的数据库</a:t>
            </a:r>
          </a:p>
          <a:p>
            <a:pPr eaLnBrk="1" hangingPunct="1">
              <a:lnSpc>
                <a:spcPct val="80000"/>
              </a:lnSpc>
              <a:buFontTx/>
              <a:buNone/>
            </a:pPr>
            <a:r>
              <a:rPr lang="en-US" altLang="zh-CN" sz="2400" b="1">
                <a:solidFill>
                  <a:srgbClr val="0000FF"/>
                </a:solidFill>
                <a:latin typeface="Arial Unicode MS" pitchFamily="34" charset="-122"/>
                <a:ea typeface="Arial Unicode MS" pitchFamily="34" charset="-122"/>
                <a:cs typeface="Arial Unicode MS" pitchFamily="34" charset="-122"/>
              </a:rPr>
              <a:t>RESTORE DATABASE Sample</a:t>
            </a:r>
          </a:p>
          <a:p>
            <a:pPr eaLnBrk="1" hangingPunct="1">
              <a:lnSpc>
                <a:spcPct val="80000"/>
              </a:lnSpc>
              <a:buFontTx/>
              <a:buNone/>
            </a:pPr>
            <a:r>
              <a:rPr lang="en-US" altLang="zh-CN" sz="2400" b="1">
                <a:solidFill>
                  <a:srgbClr val="0000FF"/>
                </a:solidFill>
                <a:latin typeface="Arial Unicode MS" pitchFamily="34" charset="-122"/>
                <a:ea typeface="Arial Unicode MS" pitchFamily="34" charset="-122"/>
                <a:cs typeface="Arial Unicode MS" pitchFamily="34" charset="-122"/>
              </a:rPr>
              <a:t>FROM DISK=’D:\backup\Sample_full.bak’</a:t>
            </a:r>
          </a:p>
          <a:p>
            <a:pPr eaLnBrk="1" hangingPunct="1">
              <a:lnSpc>
                <a:spcPct val="80000"/>
              </a:lnSpc>
              <a:buFontTx/>
              <a:buNone/>
            </a:pPr>
            <a:r>
              <a:rPr lang="en-US" altLang="zh-CN" sz="2400" b="1">
                <a:solidFill>
                  <a:srgbClr val="0000FF"/>
                </a:solidFill>
                <a:latin typeface="Arial Unicode MS" pitchFamily="34" charset="-122"/>
                <a:ea typeface="Arial Unicode MS" pitchFamily="34" charset="-122"/>
                <a:cs typeface="Arial Unicode MS" pitchFamily="34" charset="-122"/>
              </a:rPr>
              <a:t> WITH NORECOVERY</a:t>
            </a:r>
          </a:p>
          <a:p>
            <a:pPr eaLnBrk="1" hangingPunct="1">
              <a:lnSpc>
                <a:spcPct val="80000"/>
              </a:lnSpc>
              <a:buFontTx/>
              <a:buNone/>
            </a:pPr>
            <a:r>
              <a:rPr lang="zh-CN" altLang="en-US" sz="2400" b="1">
                <a:solidFill>
                  <a:srgbClr val="FF3300"/>
                </a:solidFill>
                <a:latin typeface="楷体_GB2312" pitchFamily="49" charset="-122"/>
                <a:ea typeface="楷体_GB2312" pitchFamily="49" charset="-122"/>
              </a:rPr>
              <a:t>第二步：还原差异备份的数据库</a:t>
            </a:r>
          </a:p>
          <a:p>
            <a:pPr eaLnBrk="1" hangingPunct="1">
              <a:lnSpc>
                <a:spcPct val="80000"/>
              </a:lnSpc>
              <a:buFontTx/>
              <a:buNone/>
            </a:pPr>
            <a:r>
              <a:rPr lang="en-US" altLang="zh-CN" sz="2400" b="1">
                <a:solidFill>
                  <a:srgbClr val="0000FF"/>
                </a:solidFill>
                <a:latin typeface="Arial Unicode MS" pitchFamily="34" charset="-122"/>
                <a:ea typeface="Arial Unicode MS" pitchFamily="34" charset="-122"/>
                <a:cs typeface="Arial Unicode MS" pitchFamily="34" charset="-122"/>
              </a:rPr>
              <a:t>RESTORE DATABASE Sample</a:t>
            </a:r>
          </a:p>
          <a:p>
            <a:pPr eaLnBrk="1" hangingPunct="1">
              <a:lnSpc>
                <a:spcPct val="80000"/>
              </a:lnSpc>
              <a:buFontTx/>
              <a:buNone/>
            </a:pPr>
            <a:r>
              <a:rPr lang="en-US" altLang="zh-CN" sz="2400" b="1">
                <a:solidFill>
                  <a:srgbClr val="0000FF"/>
                </a:solidFill>
                <a:latin typeface="Arial Unicode MS" pitchFamily="34" charset="-122"/>
                <a:ea typeface="Arial Unicode MS" pitchFamily="34" charset="-122"/>
                <a:cs typeface="Arial Unicode MS" pitchFamily="34" charset="-122"/>
              </a:rPr>
              <a:t>FROM DISK=’D:\backup\Sample_1.bak’</a:t>
            </a:r>
          </a:p>
          <a:p>
            <a:pPr eaLnBrk="1" hangingPunct="1">
              <a:lnSpc>
                <a:spcPct val="80000"/>
              </a:lnSpc>
              <a:buFontTx/>
              <a:buNone/>
            </a:pPr>
            <a:r>
              <a:rPr lang="en-US" altLang="zh-CN" sz="2400" b="1">
                <a:solidFill>
                  <a:srgbClr val="0000FF"/>
                </a:solidFill>
                <a:latin typeface="Arial Unicode MS" pitchFamily="34" charset="-122"/>
                <a:ea typeface="Arial Unicode MS" pitchFamily="34" charset="-122"/>
                <a:cs typeface="Arial Unicode MS" pitchFamily="34" charset="-122"/>
              </a:rPr>
              <a:t> WITH NORECOVERY</a:t>
            </a:r>
          </a:p>
          <a:p>
            <a:pPr eaLnBrk="1" hangingPunct="1">
              <a:lnSpc>
                <a:spcPct val="80000"/>
              </a:lnSpc>
              <a:buFontTx/>
              <a:buNone/>
            </a:pPr>
            <a:r>
              <a:rPr lang="zh-CN" altLang="en-US" sz="2400" b="1">
                <a:solidFill>
                  <a:srgbClr val="FF3300"/>
                </a:solidFill>
                <a:latin typeface="楷体_GB2312" pitchFamily="49" charset="-122"/>
                <a:ea typeface="楷体_GB2312" pitchFamily="49" charset="-122"/>
              </a:rPr>
              <a:t>第三步：还原日志备份，并且只还原到</a:t>
            </a:r>
            <a:r>
              <a:rPr lang="en-US" altLang="zh-CN" sz="2400" b="1">
                <a:solidFill>
                  <a:srgbClr val="FF3300"/>
                </a:solidFill>
                <a:latin typeface="楷体_GB2312" pitchFamily="49" charset="-122"/>
                <a:ea typeface="楷体_GB2312" pitchFamily="49" charset="-122"/>
              </a:rPr>
              <a:t>2011</a:t>
            </a:r>
            <a:r>
              <a:rPr lang="zh-CN" altLang="en-US" sz="2400" b="1">
                <a:solidFill>
                  <a:srgbClr val="FF3300"/>
                </a:solidFill>
                <a:latin typeface="楷体_GB2312" pitchFamily="49" charset="-122"/>
                <a:ea typeface="楷体_GB2312" pitchFamily="49" charset="-122"/>
              </a:rPr>
              <a:t>年</a:t>
            </a:r>
            <a:r>
              <a:rPr lang="en-US" altLang="zh-CN" sz="2400" b="1">
                <a:solidFill>
                  <a:srgbClr val="FF3300"/>
                </a:solidFill>
                <a:latin typeface="楷体_GB2312" pitchFamily="49" charset="-122"/>
                <a:ea typeface="楷体_GB2312" pitchFamily="49" charset="-122"/>
              </a:rPr>
              <a:t>4</a:t>
            </a:r>
            <a:r>
              <a:rPr lang="zh-CN" altLang="en-US" sz="2400" b="1">
                <a:solidFill>
                  <a:srgbClr val="FF3300"/>
                </a:solidFill>
                <a:latin typeface="楷体_GB2312" pitchFamily="49" charset="-122"/>
                <a:ea typeface="楷体_GB2312" pitchFamily="49" charset="-122"/>
              </a:rPr>
              <a:t>月 </a:t>
            </a:r>
            <a:r>
              <a:rPr lang="en-US" altLang="zh-CN" sz="2400" b="1">
                <a:solidFill>
                  <a:srgbClr val="FF3300"/>
                </a:solidFill>
                <a:latin typeface="楷体_GB2312" pitchFamily="49" charset="-122"/>
                <a:ea typeface="楷体_GB2312" pitchFamily="49" charset="-122"/>
              </a:rPr>
              <a:t>15</a:t>
            </a:r>
            <a:r>
              <a:rPr lang="zh-CN" altLang="en-US" sz="2400" b="1">
                <a:solidFill>
                  <a:srgbClr val="FF3300"/>
                </a:solidFill>
                <a:latin typeface="楷体_GB2312" pitchFamily="49" charset="-122"/>
                <a:ea typeface="楷体_GB2312" pitchFamily="49" charset="-122"/>
              </a:rPr>
              <a:t>日中午 </a:t>
            </a:r>
            <a:r>
              <a:rPr lang="en-US" altLang="zh-CN" sz="2400" b="1">
                <a:solidFill>
                  <a:srgbClr val="FF3300"/>
                </a:solidFill>
                <a:latin typeface="楷体_GB2312" pitchFamily="49" charset="-122"/>
                <a:ea typeface="楷体_GB2312" pitchFamily="49" charset="-122"/>
              </a:rPr>
              <a:t>12 </a:t>
            </a:r>
            <a:r>
              <a:rPr lang="zh-CN" altLang="en-US" sz="2400" b="1">
                <a:solidFill>
                  <a:srgbClr val="FF3300"/>
                </a:solidFill>
                <a:latin typeface="楷体_GB2312" pitchFamily="49" charset="-122"/>
                <a:ea typeface="楷体_GB2312" pitchFamily="49" charset="-122"/>
              </a:rPr>
              <a:t>点时的状态</a:t>
            </a:r>
          </a:p>
          <a:p>
            <a:pPr eaLnBrk="1" hangingPunct="1">
              <a:lnSpc>
                <a:spcPct val="80000"/>
              </a:lnSpc>
              <a:buFontTx/>
              <a:buNone/>
            </a:pPr>
            <a:r>
              <a:rPr lang="en-US" altLang="zh-CN" sz="2400" b="1">
                <a:solidFill>
                  <a:srgbClr val="0000FF"/>
                </a:solidFill>
                <a:latin typeface="Arial Unicode MS" pitchFamily="34" charset="-122"/>
                <a:ea typeface="Arial Unicode MS" pitchFamily="34" charset="-122"/>
                <a:cs typeface="Arial Unicode MS" pitchFamily="34" charset="-122"/>
              </a:rPr>
              <a:t>RESTORE LOG Sample</a:t>
            </a:r>
          </a:p>
          <a:p>
            <a:pPr eaLnBrk="1" hangingPunct="1">
              <a:lnSpc>
                <a:spcPct val="80000"/>
              </a:lnSpc>
              <a:buFontTx/>
              <a:buNone/>
            </a:pPr>
            <a:r>
              <a:rPr lang="en-US" altLang="zh-CN" sz="2400" b="1">
                <a:solidFill>
                  <a:srgbClr val="0000FF"/>
                </a:solidFill>
                <a:latin typeface="Arial Unicode MS" pitchFamily="34" charset="-122"/>
                <a:ea typeface="Arial Unicode MS" pitchFamily="34" charset="-122"/>
                <a:cs typeface="Arial Unicode MS" pitchFamily="34" charset="-122"/>
              </a:rPr>
              <a:t>FROM DISK=’D:\backup\Sample_log.bak’</a:t>
            </a:r>
          </a:p>
          <a:p>
            <a:pPr eaLnBrk="1" hangingPunct="1">
              <a:lnSpc>
                <a:spcPct val="80000"/>
              </a:lnSpc>
              <a:buFontTx/>
              <a:buNone/>
            </a:pPr>
            <a:r>
              <a:rPr lang="en-US" altLang="zh-CN" sz="2400" b="1">
                <a:solidFill>
                  <a:srgbClr val="0000FF"/>
                </a:solidFill>
                <a:latin typeface="Arial Unicode MS" pitchFamily="34" charset="-122"/>
                <a:ea typeface="Arial Unicode MS" pitchFamily="34" charset="-122"/>
                <a:cs typeface="Arial Unicode MS" pitchFamily="34" charset="-122"/>
              </a:rPr>
              <a:t>WITH RECOVERY, STOPAT = 'Apr 15, 2011 12:00 AM'</a:t>
            </a:r>
          </a:p>
        </p:txBody>
      </p:sp>
      <p:sp>
        <p:nvSpPr>
          <p:cNvPr id="4"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5" name="文本框 94"/>
          <p:cNvSpPr txBox="1">
            <a:spLocks noChangeArrowheads="1"/>
          </p:cNvSpPr>
          <p:nvPr/>
        </p:nvSpPr>
        <p:spPr bwMode="auto">
          <a:xfrm>
            <a:off x="6385745" y="59070"/>
            <a:ext cx="3393998" cy="52322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10.5.2 </a:t>
            </a:r>
            <a:r>
              <a:rPr lang="zh-CN" altLang="en-US" sz="2800" b="1" dirty="0">
                <a:solidFill>
                  <a:schemeClr val="bg1"/>
                </a:solidFill>
                <a:latin typeface="微软雅黑" panose="020B0503020204020204" pitchFamily="34" charset="-122"/>
                <a:ea typeface="微软雅黑" panose="020B0503020204020204" pitchFamily="34" charset="-122"/>
              </a:rPr>
              <a:t>数据库恢复</a:t>
            </a:r>
          </a:p>
        </p:txBody>
      </p:sp>
      <p:cxnSp>
        <p:nvCxnSpPr>
          <p:cNvPr id="6" name="直接连接符 5"/>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93531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49890">
                                            <p:txEl>
                                              <p:pRg st="1" end="1"/>
                                            </p:txEl>
                                          </p:spTgt>
                                        </p:tgtEl>
                                        <p:attrNameLst>
                                          <p:attrName>style.visibility</p:attrName>
                                        </p:attrNameLst>
                                      </p:cBhvr>
                                      <p:to>
                                        <p:strVal val="visible"/>
                                      </p:to>
                                    </p:set>
                                    <p:animEffect transition="in" filter="blinds(horizontal)">
                                      <p:cBhvr>
                                        <p:cTn id="7" dur="500"/>
                                        <p:tgtEl>
                                          <p:spTgt spid="549890">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49890">
                                            <p:txEl>
                                              <p:pRg st="5" end="5"/>
                                            </p:txEl>
                                          </p:spTgt>
                                        </p:tgtEl>
                                        <p:attrNameLst>
                                          <p:attrName>style.visibility</p:attrName>
                                        </p:attrNameLst>
                                      </p:cBhvr>
                                      <p:to>
                                        <p:strVal val="visible"/>
                                      </p:to>
                                    </p:set>
                                    <p:animEffect transition="in" filter="blinds(horizontal)">
                                      <p:cBhvr>
                                        <p:cTn id="12" dur="500"/>
                                        <p:tgtEl>
                                          <p:spTgt spid="549890">
                                            <p:txEl>
                                              <p:pRg st="5" end="5"/>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549890">
                                            <p:txEl>
                                              <p:pRg st="9" end="9"/>
                                            </p:txEl>
                                          </p:spTgt>
                                        </p:tgtEl>
                                        <p:attrNameLst>
                                          <p:attrName>style.visibility</p:attrName>
                                        </p:attrNameLst>
                                      </p:cBhvr>
                                      <p:to>
                                        <p:strVal val="visible"/>
                                      </p:to>
                                    </p:set>
                                    <p:animEffect transition="in" filter="blinds(horizontal)">
                                      <p:cBhvr>
                                        <p:cTn id="17" dur="500"/>
                                        <p:tgtEl>
                                          <p:spTgt spid="549890">
                                            <p:txEl>
                                              <p:pRg st="9" end="9"/>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549890">
                                            <p:txEl>
                                              <p:pRg st="2" end="2"/>
                                            </p:txEl>
                                          </p:spTgt>
                                        </p:tgtEl>
                                        <p:attrNameLst>
                                          <p:attrName>style.visibility</p:attrName>
                                        </p:attrNameLst>
                                      </p:cBhvr>
                                      <p:to>
                                        <p:strVal val="visible"/>
                                      </p:to>
                                    </p:set>
                                    <p:animEffect transition="in" filter="blinds(horizontal)">
                                      <p:cBhvr>
                                        <p:cTn id="22" dur="500"/>
                                        <p:tgtEl>
                                          <p:spTgt spid="549890">
                                            <p:txEl>
                                              <p:pRg st="2" end="2"/>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549890">
                                            <p:txEl>
                                              <p:pRg st="3" end="3"/>
                                            </p:txEl>
                                          </p:spTgt>
                                        </p:tgtEl>
                                        <p:attrNameLst>
                                          <p:attrName>style.visibility</p:attrName>
                                        </p:attrNameLst>
                                      </p:cBhvr>
                                      <p:to>
                                        <p:strVal val="visible"/>
                                      </p:to>
                                    </p:set>
                                    <p:animEffect transition="in" filter="blinds(horizontal)">
                                      <p:cBhvr>
                                        <p:cTn id="25" dur="500"/>
                                        <p:tgtEl>
                                          <p:spTgt spid="549890">
                                            <p:txEl>
                                              <p:pRg st="3" end="3"/>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549890">
                                            <p:txEl>
                                              <p:pRg st="4" end="4"/>
                                            </p:txEl>
                                          </p:spTgt>
                                        </p:tgtEl>
                                        <p:attrNameLst>
                                          <p:attrName>style.visibility</p:attrName>
                                        </p:attrNameLst>
                                      </p:cBhvr>
                                      <p:to>
                                        <p:strVal val="visible"/>
                                      </p:to>
                                    </p:set>
                                    <p:animEffect transition="in" filter="blinds(horizontal)">
                                      <p:cBhvr>
                                        <p:cTn id="28" dur="500"/>
                                        <p:tgtEl>
                                          <p:spTgt spid="549890">
                                            <p:txEl>
                                              <p:pRg st="4" end="4"/>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3" presetClass="entr" presetSubtype="10" fill="hold" nodeType="clickEffect">
                                  <p:stCondLst>
                                    <p:cond delay="0"/>
                                  </p:stCondLst>
                                  <p:childTnLst>
                                    <p:set>
                                      <p:cBhvr>
                                        <p:cTn id="32" dur="1" fill="hold">
                                          <p:stCondLst>
                                            <p:cond delay="0"/>
                                          </p:stCondLst>
                                        </p:cTn>
                                        <p:tgtEl>
                                          <p:spTgt spid="549890">
                                            <p:txEl>
                                              <p:pRg st="6" end="6"/>
                                            </p:txEl>
                                          </p:spTgt>
                                        </p:tgtEl>
                                        <p:attrNameLst>
                                          <p:attrName>style.visibility</p:attrName>
                                        </p:attrNameLst>
                                      </p:cBhvr>
                                      <p:to>
                                        <p:strVal val="visible"/>
                                      </p:to>
                                    </p:set>
                                    <p:animEffect transition="in" filter="blinds(horizontal)">
                                      <p:cBhvr>
                                        <p:cTn id="33" dur="500"/>
                                        <p:tgtEl>
                                          <p:spTgt spid="549890">
                                            <p:txEl>
                                              <p:pRg st="6" end="6"/>
                                            </p:txEl>
                                          </p:spTgt>
                                        </p:tgtEl>
                                      </p:cBhvr>
                                    </p:animEffect>
                                  </p:childTnLst>
                                </p:cTn>
                              </p:par>
                              <p:par>
                                <p:cTn id="34" presetID="3" presetClass="entr" presetSubtype="10" fill="hold" nodeType="withEffect">
                                  <p:stCondLst>
                                    <p:cond delay="0"/>
                                  </p:stCondLst>
                                  <p:childTnLst>
                                    <p:set>
                                      <p:cBhvr>
                                        <p:cTn id="35" dur="1" fill="hold">
                                          <p:stCondLst>
                                            <p:cond delay="0"/>
                                          </p:stCondLst>
                                        </p:cTn>
                                        <p:tgtEl>
                                          <p:spTgt spid="549890">
                                            <p:txEl>
                                              <p:pRg st="7" end="7"/>
                                            </p:txEl>
                                          </p:spTgt>
                                        </p:tgtEl>
                                        <p:attrNameLst>
                                          <p:attrName>style.visibility</p:attrName>
                                        </p:attrNameLst>
                                      </p:cBhvr>
                                      <p:to>
                                        <p:strVal val="visible"/>
                                      </p:to>
                                    </p:set>
                                    <p:animEffect transition="in" filter="blinds(horizontal)">
                                      <p:cBhvr>
                                        <p:cTn id="36" dur="500"/>
                                        <p:tgtEl>
                                          <p:spTgt spid="549890">
                                            <p:txEl>
                                              <p:pRg st="7" end="7"/>
                                            </p:txEl>
                                          </p:spTgt>
                                        </p:tgtEl>
                                      </p:cBhvr>
                                    </p:animEffect>
                                  </p:childTnLst>
                                </p:cTn>
                              </p:par>
                              <p:par>
                                <p:cTn id="37" presetID="3" presetClass="entr" presetSubtype="10" fill="hold" nodeType="withEffect">
                                  <p:stCondLst>
                                    <p:cond delay="0"/>
                                  </p:stCondLst>
                                  <p:childTnLst>
                                    <p:set>
                                      <p:cBhvr>
                                        <p:cTn id="38" dur="1" fill="hold">
                                          <p:stCondLst>
                                            <p:cond delay="0"/>
                                          </p:stCondLst>
                                        </p:cTn>
                                        <p:tgtEl>
                                          <p:spTgt spid="549890">
                                            <p:txEl>
                                              <p:pRg st="8" end="8"/>
                                            </p:txEl>
                                          </p:spTgt>
                                        </p:tgtEl>
                                        <p:attrNameLst>
                                          <p:attrName>style.visibility</p:attrName>
                                        </p:attrNameLst>
                                      </p:cBhvr>
                                      <p:to>
                                        <p:strVal val="visible"/>
                                      </p:to>
                                    </p:set>
                                    <p:animEffect transition="in" filter="blinds(horizontal)">
                                      <p:cBhvr>
                                        <p:cTn id="39" dur="500"/>
                                        <p:tgtEl>
                                          <p:spTgt spid="549890">
                                            <p:txEl>
                                              <p:pRg st="8" end="8"/>
                                            </p:txEl>
                                          </p:spTgt>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3" presetClass="entr" presetSubtype="10" fill="hold" nodeType="clickEffect">
                                  <p:stCondLst>
                                    <p:cond delay="0"/>
                                  </p:stCondLst>
                                  <p:childTnLst>
                                    <p:set>
                                      <p:cBhvr>
                                        <p:cTn id="43" dur="1" fill="hold">
                                          <p:stCondLst>
                                            <p:cond delay="0"/>
                                          </p:stCondLst>
                                        </p:cTn>
                                        <p:tgtEl>
                                          <p:spTgt spid="549890">
                                            <p:txEl>
                                              <p:pRg st="10" end="10"/>
                                            </p:txEl>
                                          </p:spTgt>
                                        </p:tgtEl>
                                        <p:attrNameLst>
                                          <p:attrName>style.visibility</p:attrName>
                                        </p:attrNameLst>
                                      </p:cBhvr>
                                      <p:to>
                                        <p:strVal val="visible"/>
                                      </p:to>
                                    </p:set>
                                    <p:animEffect transition="in" filter="blinds(horizontal)">
                                      <p:cBhvr>
                                        <p:cTn id="44" dur="500"/>
                                        <p:tgtEl>
                                          <p:spTgt spid="549890">
                                            <p:txEl>
                                              <p:pRg st="10" end="10"/>
                                            </p:txEl>
                                          </p:spTgt>
                                        </p:tgtEl>
                                      </p:cBhvr>
                                    </p:animEffect>
                                  </p:childTnLst>
                                </p:cTn>
                              </p:par>
                              <p:par>
                                <p:cTn id="45" presetID="3" presetClass="entr" presetSubtype="10" fill="hold" nodeType="withEffect">
                                  <p:stCondLst>
                                    <p:cond delay="0"/>
                                  </p:stCondLst>
                                  <p:childTnLst>
                                    <p:set>
                                      <p:cBhvr>
                                        <p:cTn id="46" dur="1" fill="hold">
                                          <p:stCondLst>
                                            <p:cond delay="0"/>
                                          </p:stCondLst>
                                        </p:cTn>
                                        <p:tgtEl>
                                          <p:spTgt spid="549890">
                                            <p:txEl>
                                              <p:pRg st="11" end="11"/>
                                            </p:txEl>
                                          </p:spTgt>
                                        </p:tgtEl>
                                        <p:attrNameLst>
                                          <p:attrName>style.visibility</p:attrName>
                                        </p:attrNameLst>
                                      </p:cBhvr>
                                      <p:to>
                                        <p:strVal val="visible"/>
                                      </p:to>
                                    </p:set>
                                    <p:animEffect transition="in" filter="blinds(horizontal)">
                                      <p:cBhvr>
                                        <p:cTn id="47" dur="500"/>
                                        <p:tgtEl>
                                          <p:spTgt spid="549890">
                                            <p:txEl>
                                              <p:pRg st="11" end="11"/>
                                            </p:txEl>
                                          </p:spTgt>
                                        </p:tgtEl>
                                      </p:cBhvr>
                                    </p:animEffect>
                                  </p:childTnLst>
                                </p:cTn>
                              </p:par>
                              <p:par>
                                <p:cTn id="48" presetID="3" presetClass="entr" presetSubtype="10" fill="hold" nodeType="withEffect">
                                  <p:stCondLst>
                                    <p:cond delay="0"/>
                                  </p:stCondLst>
                                  <p:childTnLst>
                                    <p:set>
                                      <p:cBhvr>
                                        <p:cTn id="49" dur="1" fill="hold">
                                          <p:stCondLst>
                                            <p:cond delay="0"/>
                                          </p:stCondLst>
                                        </p:cTn>
                                        <p:tgtEl>
                                          <p:spTgt spid="549890">
                                            <p:txEl>
                                              <p:pRg st="12" end="12"/>
                                            </p:txEl>
                                          </p:spTgt>
                                        </p:tgtEl>
                                        <p:attrNameLst>
                                          <p:attrName>style.visibility</p:attrName>
                                        </p:attrNameLst>
                                      </p:cBhvr>
                                      <p:to>
                                        <p:strVal val="visible"/>
                                      </p:to>
                                    </p:set>
                                    <p:animEffect transition="in" filter="blinds(horizontal)">
                                      <p:cBhvr>
                                        <p:cTn id="50" dur="500"/>
                                        <p:tgtEl>
                                          <p:spTgt spid="549890">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0" y="-15479"/>
            <a:ext cx="12192000" cy="678867"/>
          </a:xfrm>
          <a:prstGeom prst="rect">
            <a:avLst/>
          </a:prstGeom>
          <a:solidFill>
            <a:srgbClr val="00589A"/>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buFontTx/>
              <a:buNone/>
              <a:defRPr/>
            </a:pPr>
            <a:endParaRPr kumimoji="1" lang="zh-CN" altLang="en-US" dirty="0">
              <a:solidFill>
                <a:srgbClr val="00589A"/>
              </a:solidFill>
            </a:endParaRPr>
          </a:p>
        </p:txBody>
      </p:sp>
      <p:sp>
        <p:nvSpPr>
          <p:cNvPr id="4" name="文本框 94"/>
          <p:cNvSpPr txBox="1">
            <a:spLocks noChangeArrowheads="1"/>
          </p:cNvSpPr>
          <p:nvPr/>
        </p:nvSpPr>
        <p:spPr bwMode="auto">
          <a:xfrm>
            <a:off x="245870" y="65515"/>
            <a:ext cx="5053997" cy="523220"/>
          </a:xfrm>
          <a:prstGeom prst="rect">
            <a:avLst/>
          </a:prstGeom>
          <a:noFill/>
          <a:ln w="9525">
            <a:noFill/>
            <a:miter lim="800000"/>
          </a:ln>
        </p:spPr>
        <p:txBody>
          <a:bodyPr wrap="square">
            <a:spAutoFit/>
          </a:bodyPr>
          <a:lstStyle/>
          <a:p>
            <a:r>
              <a:rPr lang="zh-CN" altLang="en-US" sz="2800" b="1" dirty="0">
                <a:solidFill>
                  <a:schemeClr val="bg1"/>
                </a:solidFill>
                <a:latin typeface="微软雅黑" panose="020B0503020204020204" pitchFamily="34" charset="-122"/>
                <a:ea typeface="微软雅黑" panose="020B0503020204020204" pitchFamily="34" charset="-122"/>
              </a:rPr>
              <a:t>小结</a:t>
            </a:r>
          </a:p>
        </p:txBody>
      </p:sp>
      <p:sp>
        <p:nvSpPr>
          <p:cNvPr id="6" name="标题 1">
            <a:extLst>
              <a:ext uri="{FF2B5EF4-FFF2-40B4-BE49-F238E27FC236}">
                <a16:creationId xmlns:a16="http://schemas.microsoft.com/office/drawing/2014/main" id="{0F186F41-AC85-3947-A8DD-7B68C276B239}"/>
              </a:ext>
            </a:extLst>
          </p:cNvPr>
          <p:cNvSpPr txBox="1">
            <a:spLocks/>
          </p:cNvSpPr>
          <p:nvPr/>
        </p:nvSpPr>
        <p:spPr>
          <a:xfrm>
            <a:off x="4521790" y="2921909"/>
            <a:ext cx="3575463" cy="897738"/>
          </a:xfrm>
        </p:spPr>
        <p:txBody>
          <a:bodyPr>
            <a:noAutofit/>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a:lstStyle>
          <a:p>
            <a:r>
              <a:rPr lang="en-US" altLang="zh-CN" sz="6000" b="1" i="1" dirty="0">
                <a:latin typeface="+mn-lt"/>
                <a:ea typeface="宋体" charset="-122"/>
              </a:rPr>
              <a:t>Thanks!</a:t>
            </a:r>
            <a:endParaRPr lang="zh-CN" altLang="en-US" sz="6000" b="1" i="1" dirty="0">
              <a:latin typeface="+mn-lt"/>
              <a:ea typeface="宋体" charset="-122"/>
            </a:endParaRPr>
          </a:p>
        </p:txBody>
      </p:sp>
      <p:pic>
        <p:nvPicPr>
          <p:cNvPr id="7" name="Picture 2">
            <a:extLst>
              <a:ext uri="{FF2B5EF4-FFF2-40B4-BE49-F238E27FC236}">
                <a16:creationId xmlns:a16="http://schemas.microsoft.com/office/drawing/2014/main" id="{0EA57AB5-929D-FB4A-BE19-B75DD3FDE812}"/>
              </a:ext>
            </a:extLst>
          </p:cNvPr>
          <p:cNvPicPr>
            <a:picLocks noChangeAspect="1" noChangeArrowheads="1"/>
          </p:cNvPicPr>
          <p:nvPr/>
        </p:nvPicPr>
        <p:blipFill>
          <a:blip r:embed="rId3" cstate="print"/>
          <a:srcRect/>
          <a:stretch>
            <a:fillRect/>
          </a:stretch>
        </p:blipFill>
        <p:spPr bwMode="auto">
          <a:xfrm>
            <a:off x="3527415" y="4290061"/>
            <a:ext cx="4683051" cy="2206823"/>
          </a:xfrm>
          <a:prstGeom prst="rect">
            <a:avLst/>
          </a:prstGeom>
          <a:noFill/>
          <a:ln w="9525">
            <a:noFill/>
            <a:miter lim="800000"/>
            <a:headEnd/>
            <a:tailEnd/>
          </a:ln>
        </p:spPr>
      </p:pic>
    </p:spTree>
    <p:extLst>
      <p:ext uri="{BB962C8B-B14F-4D97-AF65-F5344CB8AC3E}">
        <p14:creationId xmlns:p14="http://schemas.microsoft.com/office/powerpoint/2010/main" val="199001306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Box 2"/>
          <p:cNvSpPr txBox="1">
            <a:spLocks noChangeArrowheads="1"/>
          </p:cNvSpPr>
          <p:nvPr/>
        </p:nvSpPr>
        <p:spPr bwMode="auto">
          <a:xfrm>
            <a:off x="865136" y="1875996"/>
            <a:ext cx="11253216"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90000"/>
              </a:lnSpc>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2</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T1</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和</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T2</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的第二种并发运行方式</a:t>
            </a:r>
          </a:p>
          <a:p>
            <a:pPr>
              <a:lnSpc>
                <a:spcPct val="90000"/>
              </a:lnSpc>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T1                                     T2</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READ(X);</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X:=X-5;</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WRITE(X);</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READ(X);</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X:=X+3;</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WRITE(X); </a:t>
            </a: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READ(Y);</a:t>
            </a:r>
          </a:p>
          <a:p>
            <a:pPr>
              <a:lnSpc>
                <a:spcPct val="90000"/>
              </a:lnSpc>
            </a:pPr>
            <a:endPar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endParaRPr>
          </a:p>
          <a:p>
            <a:pPr>
              <a:lnSpc>
                <a:spcPct val="90000"/>
              </a:lnSpc>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此时</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T1</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失败，</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X</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的值</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必须</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恢复为原来的值</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，但</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T2</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已经</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使用了</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X</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的不正确</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的临时</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值</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                                            </a:t>
            </a:r>
          </a:p>
          <a:p>
            <a:pPr>
              <a:lnSpc>
                <a:spcPct val="90000"/>
              </a:lnSpc>
            </a:pPr>
            <a:r>
              <a:rPr lang="zh-CN" altLang="en-US" sz="3200" dirty="0"/>
              <a:t>     </a:t>
            </a:r>
          </a:p>
          <a:p>
            <a:pPr>
              <a:lnSpc>
                <a:spcPct val="90000"/>
              </a:lnSpc>
            </a:pPr>
            <a:endParaRPr lang="zh-CN" altLang="en-US" sz="3200" dirty="0"/>
          </a:p>
        </p:txBody>
      </p:sp>
      <p:sp>
        <p:nvSpPr>
          <p:cNvPr id="34819" name="Line 3"/>
          <p:cNvSpPr>
            <a:spLocks noChangeShapeType="1"/>
          </p:cNvSpPr>
          <p:nvPr/>
        </p:nvSpPr>
        <p:spPr bwMode="auto">
          <a:xfrm>
            <a:off x="777240" y="2298370"/>
            <a:ext cx="0" cy="32766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4820" name="Text Box 4"/>
          <p:cNvSpPr txBox="1">
            <a:spLocks noChangeArrowheads="1"/>
          </p:cNvSpPr>
          <p:nvPr/>
        </p:nvSpPr>
        <p:spPr bwMode="auto">
          <a:xfrm>
            <a:off x="188028" y="2907970"/>
            <a:ext cx="677108" cy="243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spAutoFit/>
          </a:bodyPr>
          <a:lstStyle/>
          <a:p>
            <a:pPr>
              <a:spcBef>
                <a:spcPct val="50000"/>
              </a:spcBef>
            </a:pPr>
            <a:r>
              <a:rPr lang="zh-CN" altLang="en-US" sz="3200" b="1" dirty="0"/>
              <a:t>时间</a:t>
            </a:r>
          </a:p>
        </p:txBody>
      </p:sp>
      <p:sp>
        <p:nvSpPr>
          <p:cNvPr id="6"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7"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10.2.1 </a:t>
            </a:r>
            <a:r>
              <a:rPr lang="zh-CN" altLang="en-US" sz="2800" b="1" dirty="0">
                <a:solidFill>
                  <a:schemeClr val="bg1"/>
                </a:solidFill>
                <a:latin typeface="微软雅黑" panose="020B0503020204020204" pitchFamily="34" charset="-122"/>
                <a:ea typeface="微软雅黑" panose="020B0503020204020204" pitchFamily="34" charset="-122"/>
              </a:rPr>
              <a:t>并发控制的概念</a:t>
            </a:r>
          </a:p>
        </p:txBody>
      </p:sp>
      <p:cxnSp>
        <p:nvCxnSpPr>
          <p:cNvPr id="8" name="直接连接符 7"/>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76177" y="729901"/>
            <a:ext cx="2800767" cy="523220"/>
          </a:xfrm>
          <a:prstGeom prst="rect">
            <a:avLst/>
          </a:prstGeom>
          <a:noFill/>
        </p:spPr>
        <p:txBody>
          <a:bodyPr wrap="none" rtlCol="0">
            <a:spAutoFit/>
          </a:bodyPr>
          <a:lstStyle/>
          <a:p>
            <a:pPr marL="457200" indent="-457200">
              <a:buFont typeface="Wingdings" panose="05000000000000000000" pitchFamily="2" charset="2"/>
              <a:buChar char="u"/>
            </a:pP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读“脏”数据</a:t>
            </a:r>
          </a:p>
        </p:txBody>
      </p:sp>
    </p:spTree>
    <p:extLst>
      <p:ext uri="{BB962C8B-B14F-4D97-AF65-F5344CB8AC3E}">
        <p14:creationId xmlns:p14="http://schemas.microsoft.com/office/powerpoint/2010/main" val="146068278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34818">
                                            <p:txEl>
                                              <p:pRg st="0" end="0"/>
                                            </p:txEl>
                                          </p:spTgt>
                                        </p:tgtEl>
                                        <p:attrNameLst>
                                          <p:attrName>style.visibility</p:attrName>
                                        </p:attrNameLst>
                                      </p:cBhvr>
                                      <p:to>
                                        <p:strVal val="visible"/>
                                      </p:to>
                                    </p:set>
                                    <p:animEffect transition="in" filter="box(in)">
                                      <p:cBhvr>
                                        <p:cTn id="7" dur="500"/>
                                        <p:tgtEl>
                                          <p:spTgt spid="3481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34818">
                                            <p:txEl>
                                              <p:pRg st="1" end="1"/>
                                            </p:txEl>
                                          </p:spTgt>
                                        </p:tgtEl>
                                        <p:attrNameLst>
                                          <p:attrName>style.visibility</p:attrName>
                                        </p:attrNameLst>
                                      </p:cBhvr>
                                      <p:to>
                                        <p:strVal val="visible"/>
                                      </p:to>
                                    </p:set>
                                    <p:animEffect transition="in" filter="box(in)">
                                      <p:cBhvr>
                                        <p:cTn id="12" dur="500"/>
                                        <p:tgtEl>
                                          <p:spTgt spid="34818">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34818">
                                            <p:txEl>
                                              <p:pRg st="2" end="2"/>
                                            </p:txEl>
                                          </p:spTgt>
                                        </p:tgtEl>
                                        <p:attrNameLst>
                                          <p:attrName>style.visibility</p:attrName>
                                        </p:attrNameLst>
                                      </p:cBhvr>
                                      <p:to>
                                        <p:strVal val="visible"/>
                                      </p:to>
                                    </p:set>
                                    <p:animEffect transition="in" filter="box(in)">
                                      <p:cBhvr>
                                        <p:cTn id="17" dur="500"/>
                                        <p:tgtEl>
                                          <p:spTgt spid="34818">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34818">
                                            <p:txEl>
                                              <p:pRg st="3" end="3"/>
                                            </p:txEl>
                                          </p:spTgt>
                                        </p:tgtEl>
                                        <p:attrNameLst>
                                          <p:attrName>style.visibility</p:attrName>
                                        </p:attrNameLst>
                                      </p:cBhvr>
                                      <p:to>
                                        <p:strVal val="visible"/>
                                      </p:to>
                                    </p:set>
                                    <p:animEffect transition="in" filter="box(in)">
                                      <p:cBhvr>
                                        <p:cTn id="22" dur="500"/>
                                        <p:tgtEl>
                                          <p:spTgt spid="34818">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34818">
                                            <p:txEl>
                                              <p:pRg st="4" end="4"/>
                                            </p:txEl>
                                          </p:spTgt>
                                        </p:tgtEl>
                                        <p:attrNameLst>
                                          <p:attrName>style.visibility</p:attrName>
                                        </p:attrNameLst>
                                      </p:cBhvr>
                                      <p:to>
                                        <p:strVal val="visible"/>
                                      </p:to>
                                    </p:set>
                                    <p:animEffect transition="in" filter="box(in)">
                                      <p:cBhvr>
                                        <p:cTn id="27" dur="500"/>
                                        <p:tgtEl>
                                          <p:spTgt spid="34818">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34818">
                                            <p:txEl>
                                              <p:pRg st="5" end="5"/>
                                            </p:txEl>
                                          </p:spTgt>
                                        </p:tgtEl>
                                        <p:attrNameLst>
                                          <p:attrName>style.visibility</p:attrName>
                                        </p:attrNameLst>
                                      </p:cBhvr>
                                      <p:to>
                                        <p:strVal val="visible"/>
                                      </p:to>
                                    </p:set>
                                    <p:animEffect transition="in" filter="box(in)">
                                      <p:cBhvr>
                                        <p:cTn id="32" dur="500"/>
                                        <p:tgtEl>
                                          <p:spTgt spid="34818">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nodeType="clickEffect">
                                  <p:stCondLst>
                                    <p:cond delay="0"/>
                                  </p:stCondLst>
                                  <p:childTnLst>
                                    <p:set>
                                      <p:cBhvr>
                                        <p:cTn id="36" dur="1" fill="hold">
                                          <p:stCondLst>
                                            <p:cond delay="0"/>
                                          </p:stCondLst>
                                        </p:cTn>
                                        <p:tgtEl>
                                          <p:spTgt spid="34818">
                                            <p:txEl>
                                              <p:pRg st="6" end="6"/>
                                            </p:txEl>
                                          </p:spTgt>
                                        </p:tgtEl>
                                        <p:attrNameLst>
                                          <p:attrName>style.visibility</p:attrName>
                                        </p:attrNameLst>
                                      </p:cBhvr>
                                      <p:to>
                                        <p:strVal val="visible"/>
                                      </p:to>
                                    </p:set>
                                    <p:animEffect transition="in" filter="box(in)">
                                      <p:cBhvr>
                                        <p:cTn id="37" dur="500"/>
                                        <p:tgtEl>
                                          <p:spTgt spid="34818">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4" presetClass="entr" presetSubtype="16" fill="hold" nodeType="clickEffect">
                                  <p:stCondLst>
                                    <p:cond delay="0"/>
                                  </p:stCondLst>
                                  <p:childTnLst>
                                    <p:set>
                                      <p:cBhvr>
                                        <p:cTn id="41" dur="1" fill="hold">
                                          <p:stCondLst>
                                            <p:cond delay="0"/>
                                          </p:stCondLst>
                                        </p:cTn>
                                        <p:tgtEl>
                                          <p:spTgt spid="34818">
                                            <p:txEl>
                                              <p:pRg st="7" end="7"/>
                                            </p:txEl>
                                          </p:spTgt>
                                        </p:tgtEl>
                                        <p:attrNameLst>
                                          <p:attrName>style.visibility</p:attrName>
                                        </p:attrNameLst>
                                      </p:cBhvr>
                                      <p:to>
                                        <p:strVal val="visible"/>
                                      </p:to>
                                    </p:set>
                                    <p:animEffect transition="in" filter="box(in)">
                                      <p:cBhvr>
                                        <p:cTn id="42" dur="500"/>
                                        <p:tgtEl>
                                          <p:spTgt spid="34818">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4" presetClass="entr" presetSubtype="16" fill="hold" nodeType="clickEffect">
                                  <p:stCondLst>
                                    <p:cond delay="0"/>
                                  </p:stCondLst>
                                  <p:childTnLst>
                                    <p:set>
                                      <p:cBhvr>
                                        <p:cTn id="46" dur="1" fill="hold">
                                          <p:stCondLst>
                                            <p:cond delay="0"/>
                                          </p:stCondLst>
                                        </p:cTn>
                                        <p:tgtEl>
                                          <p:spTgt spid="34818">
                                            <p:txEl>
                                              <p:pRg st="8" end="8"/>
                                            </p:txEl>
                                          </p:spTgt>
                                        </p:tgtEl>
                                        <p:attrNameLst>
                                          <p:attrName>style.visibility</p:attrName>
                                        </p:attrNameLst>
                                      </p:cBhvr>
                                      <p:to>
                                        <p:strVal val="visible"/>
                                      </p:to>
                                    </p:set>
                                    <p:animEffect transition="in" filter="box(in)">
                                      <p:cBhvr>
                                        <p:cTn id="47" dur="500"/>
                                        <p:tgtEl>
                                          <p:spTgt spid="34818">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4" presetClass="entr" presetSubtype="16" fill="hold" nodeType="clickEffect">
                                  <p:stCondLst>
                                    <p:cond delay="0"/>
                                  </p:stCondLst>
                                  <p:childTnLst>
                                    <p:set>
                                      <p:cBhvr>
                                        <p:cTn id="51" dur="1" fill="hold">
                                          <p:stCondLst>
                                            <p:cond delay="0"/>
                                          </p:stCondLst>
                                        </p:cTn>
                                        <p:tgtEl>
                                          <p:spTgt spid="34818">
                                            <p:txEl>
                                              <p:pRg st="10" end="10"/>
                                            </p:txEl>
                                          </p:spTgt>
                                        </p:tgtEl>
                                        <p:attrNameLst>
                                          <p:attrName>style.visibility</p:attrName>
                                        </p:attrNameLst>
                                      </p:cBhvr>
                                      <p:to>
                                        <p:strVal val="visible"/>
                                      </p:to>
                                    </p:set>
                                    <p:animEffect transition="in" filter="box(in)">
                                      <p:cBhvr>
                                        <p:cTn id="52" dur="500"/>
                                        <p:tgtEl>
                                          <p:spTgt spid="3481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2" name="Text Box 4"/>
          <p:cNvSpPr txBox="1">
            <a:spLocks noChangeArrowheads="1"/>
          </p:cNvSpPr>
          <p:nvPr/>
        </p:nvSpPr>
        <p:spPr bwMode="auto">
          <a:xfrm>
            <a:off x="20452" y="701040"/>
            <a:ext cx="12171548"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marL="457200" indent="-457200">
              <a:spcBef>
                <a:spcPct val="50000"/>
              </a:spcBef>
              <a:buFont typeface="Wingdings" panose="05000000000000000000" pitchFamily="2" charset="2"/>
              <a:buChar char="u"/>
            </a:pPr>
            <a:r>
              <a:rPr lang="zh-CN" altLang="en-US" sz="2800" b="1" dirty="0">
                <a:solidFill>
                  <a:srgbClr val="FF0000"/>
                </a:solidFill>
              </a:rPr>
              <a:t>聚集计算函数     </a:t>
            </a:r>
            <a:r>
              <a:rPr lang="zh-CN" altLang="en-US" sz="2800" b="1" dirty="0"/>
              <a:t>在事务中经常出现，如果两个事务并发运行，第一个事务计算数据库的所有记录的某个数据域的和，而第二个事务在更新这个数据域，从而使得第一个事务的计算结果可能出错。</a:t>
            </a:r>
          </a:p>
          <a:p>
            <a:pPr>
              <a:spcBef>
                <a:spcPct val="50000"/>
              </a:spcBef>
            </a:pPr>
            <a:r>
              <a:rPr lang="zh-CN" altLang="en-US" sz="2800" b="1" dirty="0"/>
              <a:t>在飞机订票系统中，若定义了事务</a:t>
            </a:r>
            <a:r>
              <a:rPr lang="en-US" altLang="zh-CN" sz="2800" b="1" dirty="0"/>
              <a:t>T3,</a:t>
            </a:r>
            <a:r>
              <a:rPr lang="zh-CN" altLang="en-US" sz="2800" b="1" dirty="0"/>
              <a:t>计算</a:t>
            </a:r>
            <a:r>
              <a:rPr lang="zh-CN" altLang="en-US" sz="2800" b="1" dirty="0">
                <a:solidFill>
                  <a:srgbClr val="FF0000"/>
                </a:solidFill>
              </a:rPr>
              <a:t>所有航班已经预订出的座位数之和</a:t>
            </a:r>
            <a:r>
              <a:rPr lang="zh-CN" altLang="en-US" sz="2800" b="1" dirty="0"/>
              <a:t>。</a:t>
            </a:r>
          </a:p>
        </p:txBody>
      </p:sp>
      <p:sp>
        <p:nvSpPr>
          <p:cNvPr id="2" name="Rectangle 1"/>
          <p:cNvSpPr/>
          <p:nvPr/>
        </p:nvSpPr>
        <p:spPr>
          <a:xfrm>
            <a:off x="10078852" y="533853"/>
            <a:ext cx="3616696" cy="523220"/>
          </a:xfrm>
          <a:prstGeom prst="rect">
            <a:avLst/>
          </a:prstGeom>
        </p:spPr>
        <p:txBody>
          <a:bodyPr wrap="none">
            <a:spAutoFit/>
          </a:bodyPr>
          <a:lstStyle/>
          <a:p>
            <a:pPr>
              <a:spcBef>
                <a:spcPct val="50000"/>
              </a:spcBef>
            </a:pPr>
            <a:r>
              <a:rPr lang="en-US" altLang="zh-CN" sz="2800" b="1" dirty="0">
                <a:solidFill>
                  <a:schemeClr val="bg1"/>
                </a:solidFill>
              </a:rPr>
              <a:t>3</a:t>
            </a:r>
            <a:r>
              <a:rPr lang="zh-CN" altLang="en-US" sz="2800" b="1" dirty="0">
                <a:solidFill>
                  <a:schemeClr val="bg1"/>
                </a:solidFill>
              </a:rPr>
              <a:t>、</a:t>
            </a:r>
            <a:r>
              <a:rPr lang="zh-CN" altLang="en-US" sz="2800" b="1" dirty="0">
                <a:solidFill>
                  <a:schemeClr val="bg1"/>
                </a:solidFill>
                <a:ea typeface="楷体_GB2312" charset="0"/>
              </a:rPr>
              <a:t>错误聚集计算问题</a:t>
            </a:r>
          </a:p>
        </p:txBody>
      </p:sp>
      <p:sp>
        <p:nvSpPr>
          <p:cNvPr id="4" name="Text Box 2">
            <a:extLst>
              <a:ext uri="{FF2B5EF4-FFF2-40B4-BE49-F238E27FC236}">
                <a16:creationId xmlns:a16="http://schemas.microsoft.com/office/drawing/2014/main" id="{92AE43AF-3406-3446-9DE5-8D5C32A05AFF}"/>
              </a:ext>
            </a:extLst>
          </p:cNvPr>
          <p:cNvSpPr txBox="1">
            <a:spLocks noChangeArrowheads="1"/>
          </p:cNvSpPr>
          <p:nvPr/>
        </p:nvSpPr>
        <p:spPr bwMode="auto">
          <a:xfrm>
            <a:off x="2389181" y="2918421"/>
            <a:ext cx="8534400" cy="38841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nSpc>
                <a:spcPct val="80000"/>
              </a:lnSpc>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3</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T1</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和</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T3</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的一种并发运行方式</a:t>
            </a:r>
          </a:p>
          <a:p>
            <a:pPr>
              <a:lnSpc>
                <a:spcPct val="80000"/>
              </a:lnSpc>
            </a:pPr>
            <a:r>
              <a:rPr lang="zh-CN" altLang="en-US" sz="2000" b="1"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T1                                     T3</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SUM:=0</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READ(A);</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SUM:=SUM+A;</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READ(X);</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X:=X-5;</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WRITE(X);</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READ(X);</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SUM:=SUM+X;</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000" b="1" dirty="0">
                <a:solidFill>
                  <a:schemeClr val="bg2"/>
                </a:solidFill>
                <a:latin typeface="Times New Roman" panose="02020603050405020304" pitchFamily="18" charset="0"/>
                <a:ea typeface="Microsoft YaHei" panose="020B0503020204020204" pitchFamily="34" charset="-122"/>
                <a:cs typeface="Times New Roman" panose="02020603050405020304" pitchFamily="18" charset="0"/>
              </a:rPr>
              <a:t>READ(Y);</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SUM:=SUM+Y;</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READ(Y);   </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Y:=Y+5;</a:t>
            </a:r>
          </a:p>
          <a:p>
            <a:pPr>
              <a:lnSpc>
                <a:spcPct val="80000"/>
              </a:lnSpc>
            </a:pPr>
            <a:r>
              <a:rPr lang="en-US" altLang="zh-CN" sz="2000" b="1" dirty="0">
                <a:latin typeface="Times New Roman" panose="02020603050405020304" pitchFamily="18" charset="0"/>
                <a:ea typeface="Microsoft YaHei" panose="020B0503020204020204" pitchFamily="34" charset="-122"/>
                <a:cs typeface="Times New Roman" panose="02020603050405020304" pitchFamily="18" charset="0"/>
              </a:rPr>
              <a:t>     WRITE(Y); </a:t>
            </a:r>
            <a:endParaRPr lang="en-US" altLang="zh-CN" sz="2800" b="1" dirty="0">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5" name="Line 3">
            <a:extLst>
              <a:ext uri="{FF2B5EF4-FFF2-40B4-BE49-F238E27FC236}">
                <a16:creationId xmlns:a16="http://schemas.microsoft.com/office/drawing/2014/main" id="{72B0DB15-9730-724C-94C5-9EE2DE44FC97}"/>
              </a:ext>
            </a:extLst>
          </p:cNvPr>
          <p:cNvSpPr>
            <a:spLocks noChangeShapeType="1"/>
          </p:cNvSpPr>
          <p:nvPr/>
        </p:nvSpPr>
        <p:spPr bwMode="auto">
          <a:xfrm>
            <a:off x="2447544" y="2771986"/>
            <a:ext cx="0" cy="389246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6" name="Text Box 4">
            <a:extLst>
              <a:ext uri="{FF2B5EF4-FFF2-40B4-BE49-F238E27FC236}">
                <a16:creationId xmlns:a16="http://schemas.microsoft.com/office/drawing/2014/main" id="{E23A100B-CFC6-6447-B672-DC27C80BA534}"/>
              </a:ext>
            </a:extLst>
          </p:cNvPr>
          <p:cNvSpPr txBox="1">
            <a:spLocks noChangeArrowheads="1"/>
          </p:cNvSpPr>
          <p:nvPr/>
        </p:nvSpPr>
        <p:spPr bwMode="auto">
          <a:xfrm>
            <a:off x="1951910" y="3753590"/>
            <a:ext cx="553998" cy="18052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square">
            <a:spAutoFit/>
          </a:bodyPr>
          <a:lstStyle/>
          <a:p>
            <a:pPr>
              <a:spcBef>
                <a:spcPct val="50000"/>
              </a:spcBef>
            </a:pPr>
            <a:r>
              <a:rPr lang="zh-CN" altLang="en-US" sz="2400" dirty="0">
                <a:latin typeface="Microsoft YaHei" panose="020B0503020204020204" pitchFamily="34" charset="-122"/>
                <a:ea typeface="Microsoft YaHei" panose="020B0503020204020204" pitchFamily="34" charset="-122"/>
              </a:rPr>
              <a:t>时间</a:t>
            </a:r>
          </a:p>
        </p:txBody>
      </p:sp>
      <p:sp>
        <p:nvSpPr>
          <p:cNvPr id="7"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8"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10.2.1 </a:t>
            </a:r>
            <a:r>
              <a:rPr lang="zh-CN" altLang="en-US" sz="2800" b="1" dirty="0">
                <a:solidFill>
                  <a:schemeClr val="bg1"/>
                </a:solidFill>
                <a:latin typeface="微软雅黑" panose="020B0503020204020204" pitchFamily="34" charset="-122"/>
                <a:ea typeface="微软雅黑" panose="020B0503020204020204" pitchFamily="34" charset="-122"/>
              </a:rPr>
              <a:t>并发控制的概念</a:t>
            </a:r>
          </a:p>
        </p:txBody>
      </p:sp>
      <p:cxnSp>
        <p:nvCxnSpPr>
          <p:cNvPr id="9" name="直接连接符 8"/>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266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box(in)">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box(in)">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box(in)">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box(in)">
                                      <p:cBhvr>
                                        <p:cTn id="22" dur="500"/>
                                        <p:tgtEl>
                                          <p:spTgt spid="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box(in)">
                                      <p:cBhvr>
                                        <p:cTn id="27" dur="500"/>
                                        <p:tgtEl>
                                          <p:spTgt spid="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nodeType="click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box(in)">
                                      <p:cBhvr>
                                        <p:cTn id="32" dur="500"/>
                                        <p:tgtEl>
                                          <p:spTgt spid="4">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nodeType="clickEffect">
                                  <p:stCondLst>
                                    <p:cond delay="0"/>
                                  </p:stCondLst>
                                  <p:childTnLst>
                                    <p:set>
                                      <p:cBhvr>
                                        <p:cTn id="36" dur="1" fill="hold">
                                          <p:stCondLst>
                                            <p:cond delay="0"/>
                                          </p:stCondLst>
                                        </p:cTn>
                                        <p:tgtEl>
                                          <p:spTgt spid="4">
                                            <p:txEl>
                                              <p:pRg st="7" end="7"/>
                                            </p:txEl>
                                          </p:spTgt>
                                        </p:tgtEl>
                                        <p:attrNameLst>
                                          <p:attrName>style.visibility</p:attrName>
                                        </p:attrNameLst>
                                      </p:cBhvr>
                                      <p:to>
                                        <p:strVal val="visible"/>
                                      </p:to>
                                    </p:set>
                                    <p:animEffect transition="in" filter="box(in)">
                                      <p:cBhvr>
                                        <p:cTn id="37" dur="500"/>
                                        <p:tgtEl>
                                          <p:spTgt spid="4">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nodeType="clickEffect">
                                  <p:stCondLst>
                                    <p:cond delay="0"/>
                                  </p:stCondLst>
                                  <p:childTnLst>
                                    <p:set>
                                      <p:cBhvr>
                                        <p:cTn id="41" dur="1" fill="hold">
                                          <p:stCondLst>
                                            <p:cond delay="0"/>
                                          </p:stCondLst>
                                        </p:cTn>
                                        <p:tgtEl>
                                          <p:spTgt spid="4">
                                            <p:txEl>
                                              <p:pRg st="8" end="8"/>
                                            </p:txEl>
                                          </p:spTgt>
                                        </p:tgtEl>
                                        <p:attrNameLst>
                                          <p:attrName>style.visibility</p:attrName>
                                        </p:attrNameLst>
                                      </p:cBhvr>
                                      <p:to>
                                        <p:strVal val="visible"/>
                                      </p:to>
                                    </p:set>
                                    <p:animEffect transition="in" filter="box(in)">
                                      <p:cBhvr>
                                        <p:cTn id="42" dur="500"/>
                                        <p:tgtEl>
                                          <p:spTgt spid="4">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4" presetClass="entr" presetSubtype="16" fill="hold" nodeType="clickEffect">
                                  <p:stCondLst>
                                    <p:cond delay="0"/>
                                  </p:stCondLst>
                                  <p:childTnLst>
                                    <p:set>
                                      <p:cBhvr>
                                        <p:cTn id="46" dur="1" fill="hold">
                                          <p:stCondLst>
                                            <p:cond delay="0"/>
                                          </p:stCondLst>
                                        </p:cTn>
                                        <p:tgtEl>
                                          <p:spTgt spid="4">
                                            <p:txEl>
                                              <p:pRg st="9" end="9"/>
                                            </p:txEl>
                                          </p:spTgt>
                                        </p:tgtEl>
                                        <p:attrNameLst>
                                          <p:attrName>style.visibility</p:attrName>
                                        </p:attrNameLst>
                                      </p:cBhvr>
                                      <p:to>
                                        <p:strVal val="visible"/>
                                      </p:to>
                                    </p:set>
                                    <p:animEffect transition="in" filter="box(in)">
                                      <p:cBhvr>
                                        <p:cTn id="47" dur="500"/>
                                        <p:tgtEl>
                                          <p:spTgt spid="4">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4" presetClass="entr" presetSubtype="16" fill="hold" nodeType="clickEffect">
                                  <p:stCondLst>
                                    <p:cond delay="0"/>
                                  </p:stCondLst>
                                  <p:childTnLst>
                                    <p:set>
                                      <p:cBhvr>
                                        <p:cTn id="51" dur="1" fill="hold">
                                          <p:stCondLst>
                                            <p:cond delay="0"/>
                                          </p:stCondLst>
                                        </p:cTn>
                                        <p:tgtEl>
                                          <p:spTgt spid="4">
                                            <p:txEl>
                                              <p:pRg st="10" end="10"/>
                                            </p:txEl>
                                          </p:spTgt>
                                        </p:tgtEl>
                                        <p:attrNameLst>
                                          <p:attrName>style.visibility</p:attrName>
                                        </p:attrNameLst>
                                      </p:cBhvr>
                                      <p:to>
                                        <p:strVal val="visible"/>
                                      </p:to>
                                    </p:set>
                                    <p:animEffect transition="in" filter="box(in)">
                                      <p:cBhvr>
                                        <p:cTn id="52" dur="500"/>
                                        <p:tgtEl>
                                          <p:spTgt spid="4">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4" presetClass="entr" presetSubtype="16" fill="hold" nodeType="clickEffect">
                                  <p:stCondLst>
                                    <p:cond delay="0"/>
                                  </p:stCondLst>
                                  <p:childTnLst>
                                    <p:set>
                                      <p:cBhvr>
                                        <p:cTn id="56" dur="1" fill="hold">
                                          <p:stCondLst>
                                            <p:cond delay="0"/>
                                          </p:stCondLst>
                                        </p:cTn>
                                        <p:tgtEl>
                                          <p:spTgt spid="4">
                                            <p:txEl>
                                              <p:pRg st="11" end="11"/>
                                            </p:txEl>
                                          </p:spTgt>
                                        </p:tgtEl>
                                        <p:attrNameLst>
                                          <p:attrName>style.visibility</p:attrName>
                                        </p:attrNameLst>
                                      </p:cBhvr>
                                      <p:to>
                                        <p:strVal val="visible"/>
                                      </p:to>
                                    </p:set>
                                    <p:animEffect transition="in" filter="box(in)">
                                      <p:cBhvr>
                                        <p:cTn id="57" dur="500"/>
                                        <p:tgtEl>
                                          <p:spTgt spid="4">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4" presetClass="entr" presetSubtype="16" fill="hold" nodeType="clickEffect">
                                  <p:stCondLst>
                                    <p:cond delay="0"/>
                                  </p:stCondLst>
                                  <p:childTnLst>
                                    <p:set>
                                      <p:cBhvr>
                                        <p:cTn id="61" dur="1" fill="hold">
                                          <p:stCondLst>
                                            <p:cond delay="0"/>
                                          </p:stCondLst>
                                        </p:cTn>
                                        <p:tgtEl>
                                          <p:spTgt spid="4">
                                            <p:txEl>
                                              <p:pRg st="12" end="12"/>
                                            </p:txEl>
                                          </p:spTgt>
                                        </p:tgtEl>
                                        <p:attrNameLst>
                                          <p:attrName>style.visibility</p:attrName>
                                        </p:attrNameLst>
                                      </p:cBhvr>
                                      <p:to>
                                        <p:strVal val="visible"/>
                                      </p:to>
                                    </p:set>
                                    <p:animEffect transition="in" filter="box(in)">
                                      <p:cBhvr>
                                        <p:cTn id="62" dur="500"/>
                                        <p:tgtEl>
                                          <p:spTgt spid="4">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4" presetClass="entr" presetSubtype="16" fill="hold" nodeType="clickEffect">
                                  <p:stCondLst>
                                    <p:cond delay="0"/>
                                  </p:stCondLst>
                                  <p:childTnLst>
                                    <p:set>
                                      <p:cBhvr>
                                        <p:cTn id="66" dur="1" fill="hold">
                                          <p:stCondLst>
                                            <p:cond delay="0"/>
                                          </p:stCondLst>
                                        </p:cTn>
                                        <p:tgtEl>
                                          <p:spTgt spid="4">
                                            <p:txEl>
                                              <p:pRg st="13" end="13"/>
                                            </p:txEl>
                                          </p:spTgt>
                                        </p:tgtEl>
                                        <p:attrNameLst>
                                          <p:attrName>style.visibility</p:attrName>
                                        </p:attrNameLst>
                                      </p:cBhvr>
                                      <p:to>
                                        <p:strVal val="visible"/>
                                      </p:to>
                                    </p:set>
                                    <p:animEffect transition="in" filter="box(in)">
                                      <p:cBhvr>
                                        <p:cTn id="67" dur="500"/>
                                        <p:tgtEl>
                                          <p:spTgt spid="4">
                                            <p:txEl>
                                              <p:pRg st="13" end="13"/>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4" presetClass="entr" presetSubtype="16" fill="hold" nodeType="clickEffect">
                                  <p:stCondLst>
                                    <p:cond delay="0"/>
                                  </p:stCondLst>
                                  <p:childTnLst>
                                    <p:set>
                                      <p:cBhvr>
                                        <p:cTn id="71" dur="1" fill="hold">
                                          <p:stCondLst>
                                            <p:cond delay="0"/>
                                          </p:stCondLst>
                                        </p:cTn>
                                        <p:tgtEl>
                                          <p:spTgt spid="4">
                                            <p:txEl>
                                              <p:pRg st="14" end="14"/>
                                            </p:txEl>
                                          </p:spTgt>
                                        </p:tgtEl>
                                        <p:attrNameLst>
                                          <p:attrName>style.visibility</p:attrName>
                                        </p:attrNameLst>
                                      </p:cBhvr>
                                      <p:to>
                                        <p:strVal val="visible"/>
                                      </p:to>
                                    </p:set>
                                    <p:animEffect transition="in" filter="box(in)">
                                      <p:cBhvr>
                                        <p:cTn id="72" dur="500"/>
                                        <p:tgtEl>
                                          <p:spTgt spid="4">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8" name="Text Box 4"/>
          <p:cNvSpPr txBox="1">
            <a:spLocks noChangeArrowheads="1"/>
          </p:cNvSpPr>
          <p:nvPr/>
        </p:nvSpPr>
        <p:spPr bwMode="auto">
          <a:xfrm>
            <a:off x="195072" y="950976"/>
            <a:ext cx="10131552" cy="42780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zh-CN" altLang="en-US" sz="2800" dirty="0">
                <a:latin typeface="Microsoft YaHei" panose="020B0503020204020204" pitchFamily="34" charset="-122"/>
                <a:ea typeface="Microsoft YaHei" panose="020B0503020204020204" pitchFamily="34" charset="-122"/>
              </a:rPr>
              <a:t>并发控制中存在的</a:t>
            </a:r>
            <a:r>
              <a:rPr lang="zh-CN" altLang="en-US" sz="2800" dirty="0">
                <a:solidFill>
                  <a:srgbClr val="FF0000"/>
                </a:solidFill>
                <a:latin typeface="Microsoft YaHei" panose="020B0503020204020204" pitchFamily="34" charset="-122"/>
                <a:ea typeface="Microsoft YaHei" panose="020B0503020204020204" pitchFamily="34" charset="-122"/>
              </a:rPr>
              <a:t>其它典型问题</a:t>
            </a:r>
            <a:r>
              <a:rPr lang="zh-CN" altLang="en-US" sz="2800" dirty="0">
                <a:latin typeface="Microsoft YaHei" panose="020B0503020204020204" pitchFamily="34" charset="-122"/>
                <a:ea typeface="Microsoft YaHei" panose="020B0503020204020204" pitchFamily="34" charset="-122"/>
                <a:sym typeface="Wingdings" charset="2"/>
              </a:rPr>
              <a:t>： </a:t>
            </a:r>
            <a:endParaRPr lang="zh-CN" altLang="en-US" sz="2800" dirty="0">
              <a:latin typeface="Microsoft YaHei" panose="020B0503020204020204" pitchFamily="34" charset="-122"/>
              <a:ea typeface="Microsoft YaHei" panose="020B0503020204020204" pitchFamily="34" charset="-122"/>
            </a:endParaRPr>
          </a:p>
          <a:p>
            <a:pPr marL="457200" indent="-457200">
              <a:spcBef>
                <a:spcPct val="50000"/>
              </a:spcBef>
              <a:buFont typeface="Wingdings" panose="05000000000000000000" pitchFamily="2" charset="2"/>
              <a:buChar char="u"/>
            </a:pPr>
            <a:r>
              <a:rPr lang="zh-CN" altLang="en-US" sz="2800" dirty="0">
                <a:solidFill>
                  <a:srgbClr val="FF0000"/>
                </a:solidFill>
                <a:latin typeface="Microsoft YaHei" panose="020B0503020204020204" pitchFamily="34" charset="-122"/>
                <a:ea typeface="Microsoft YaHei" panose="020B0503020204020204" pitchFamily="34" charset="-122"/>
              </a:rPr>
              <a:t>不可重复读：</a:t>
            </a:r>
          </a:p>
          <a:p>
            <a:pPr>
              <a:spcBef>
                <a:spcPct val="50000"/>
              </a:spcBef>
            </a:pPr>
            <a:r>
              <a:rPr lang="zh-CN" altLang="en-US" sz="2800" dirty="0">
                <a:latin typeface="Microsoft YaHei" panose="020B0503020204020204" pitchFamily="34" charset="-122"/>
                <a:ea typeface="Microsoft YaHei" panose="020B0503020204020204" pitchFamily="34" charset="-122"/>
              </a:rPr>
              <a:t>事务</a:t>
            </a:r>
            <a:r>
              <a:rPr lang="en-US" altLang="zh-CN" sz="2800" dirty="0">
                <a:solidFill>
                  <a:srgbClr val="FF0000"/>
                </a:solidFill>
                <a:latin typeface="Microsoft YaHei" panose="020B0503020204020204" pitchFamily="34" charset="-122"/>
                <a:ea typeface="Microsoft YaHei" panose="020B0503020204020204" pitchFamily="34" charset="-122"/>
              </a:rPr>
              <a:t>T1</a:t>
            </a:r>
            <a:r>
              <a:rPr lang="zh-CN" altLang="en-US" sz="2800" dirty="0">
                <a:solidFill>
                  <a:srgbClr val="FF0000"/>
                </a:solidFill>
                <a:latin typeface="Microsoft YaHei" panose="020B0503020204020204" pitchFamily="34" charset="-122"/>
                <a:ea typeface="Microsoft YaHei" panose="020B0503020204020204" pitchFamily="34" charset="-122"/>
              </a:rPr>
              <a:t>读</a:t>
            </a:r>
            <a:r>
              <a:rPr lang="zh-CN" altLang="en-US" sz="2800" dirty="0">
                <a:latin typeface="Microsoft YaHei" panose="020B0503020204020204" pitchFamily="34" charset="-122"/>
                <a:ea typeface="Microsoft YaHei" panose="020B0503020204020204" pitchFamily="34" charset="-122"/>
              </a:rPr>
              <a:t>取数据</a:t>
            </a:r>
            <a:r>
              <a:rPr lang="en-US" altLang="zh-CN" sz="2800" dirty="0">
                <a:solidFill>
                  <a:srgbClr val="FF0000"/>
                </a:solidFill>
                <a:latin typeface="Microsoft YaHei" panose="020B0503020204020204" pitchFamily="34" charset="-122"/>
                <a:ea typeface="Microsoft YaHei" panose="020B0503020204020204" pitchFamily="34" charset="-122"/>
              </a:rPr>
              <a:t>C</a:t>
            </a:r>
            <a:r>
              <a:rPr lang="zh-CN" altLang="en-US" sz="2800" dirty="0">
                <a:latin typeface="Microsoft YaHei" panose="020B0503020204020204" pitchFamily="34" charset="-122"/>
                <a:ea typeface="Microsoft YaHei" panose="020B0503020204020204" pitchFamily="34" charset="-122"/>
              </a:rPr>
              <a:t>；</a:t>
            </a:r>
          </a:p>
          <a:p>
            <a:pPr>
              <a:spcBef>
                <a:spcPct val="50000"/>
              </a:spcBef>
            </a:pPr>
            <a:r>
              <a:rPr lang="zh-CN" altLang="en-US" sz="2800" dirty="0">
                <a:latin typeface="Microsoft YaHei" panose="020B0503020204020204" pitchFamily="34" charset="-122"/>
                <a:ea typeface="Microsoft YaHei" panose="020B0503020204020204" pitchFamily="34" charset="-122"/>
              </a:rPr>
              <a:t>并发事务</a:t>
            </a:r>
            <a:r>
              <a:rPr lang="en-US" altLang="zh-CN" sz="2800" dirty="0">
                <a:solidFill>
                  <a:srgbClr val="FF0000"/>
                </a:solidFill>
                <a:latin typeface="Microsoft YaHei" panose="020B0503020204020204" pitchFamily="34" charset="-122"/>
                <a:ea typeface="Microsoft YaHei" panose="020B0503020204020204" pitchFamily="34" charset="-122"/>
              </a:rPr>
              <a:t>T2</a:t>
            </a:r>
            <a:r>
              <a:rPr lang="zh-CN" altLang="en-US" sz="2800" dirty="0">
                <a:solidFill>
                  <a:srgbClr val="FF0000"/>
                </a:solidFill>
                <a:latin typeface="Microsoft YaHei" panose="020B0503020204020204" pitchFamily="34" charset="-122"/>
                <a:ea typeface="Microsoft YaHei" panose="020B0503020204020204" pitchFamily="34" charset="-122"/>
              </a:rPr>
              <a:t>读取数据</a:t>
            </a:r>
            <a:r>
              <a:rPr lang="en-US" altLang="zh-CN" sz="2800" dirty="0">
                <a:solidFill>
                  <a:srgbClr val="FF0000"/>
                </a:solidFill>
                <a:latin typeface="Microsoft YaHei" panose="020B0503020204020204" pitchFamily="34" charset="-122"/>
                <a:ea typeface="Microsoft YaHei" panose="020B0503020204020204" pitchFamily="34" charset="-122"/>
              </a:rPr>
              <a:t>C</a:t>
            </a:r>
            <a:r>
              <a:rPr lang="zh-CN" altLang="en-US" sz="2800" dirty="0">
                <a:solidFill>
                  <a:srgbClr val="FF0000"/>
                </a:solidFill>
                <a:latin typeface="Microsoft YaHei" panose="020B0503020204020204" pitchFamily="34" charset="-122"/>
                <a:ea typeface="Microsoft YaHei" panose="020B0503020204020204" pitchFamily="34" charset="-122"/>
              </a:rPr>
              <a:t>，并作修改</a:t>
            </a:r>
            <a:r>
              <a:rPr lang="zh-CN" altLang="en-US" sz="2800" dirty="0">
                <a:latin typeface="Microsoft YaHei" panose="020B0503020204020204" pitchFamily="34" charset="-122"/>
                <a:ea typeface="Microsoft YaHei" panose="020B0503020204020204" pitchFamily="34" charset="-122"/>
              </a:rPr>
              <a:t>，然后提交；</a:t>
            </a:r>
          </a:p>
          <a:p>
            <a:pPr>
              <a:spcBef>
                <a:spcPct val="50000"/>
              </a:spcBef>
            </a:pPr>
            <a:r>
              <a:rPr lang="zh-CN" altLang="en-US" sz="2800" dirty="0">
                <a:latin typeface="Microsoft YaHei" panose="020B0503020204020204" pitchFamily="34" charset="-122"/>
                <a:ea typeface="Microsoft YaHei" panose="020B0503020204020204" pitchFamily="34" charset="-122"/>
              </a:rPr>
              <a:t>事务</a:t>
            </a:r>
            <a:r>
              <a:rPr lang="en-US" altLang="zh-CN" sz="2800" dirty="0">
                <a:solidFill>
                  <a:srgbClr val="FF0000"/>
                </a:solidFill>
                <a:latin typeface="Microsoft YaHei" panose="020B0503020204020204" pitchFamily="34" charset="-122"/>
                <a:ea typeface="Microsoft YaHei" panose="020B0503020204020204" pitchFamily="34" charset="-122"/>
              </a:rPr>
              <a:t>T1</a:t>
            </a:r>
            <a:r>
              <a:rPr lang="zh-CN" altLang="en-US" sz="2800" dirty="0">
                <a:latin typeface="Microsoft YaHei" panose="020B0503020204020204" pitchFamily="34" charset="-122"/>
                <a:ea typeface="Microsoft YaHei" panose="020B0503020204020204" pitchFamily="34" charset="-122"/>
              </a:rPr>
              <a:t>继续（</a:t>
            </a:r>
            <a:r>
              <a:rPr lang="zh-CN" altLang="en-US" sz="2800" dirty="0">
                <a:solidFill>
                  <a:srgbClr val="FF0000"/>
                </a:solidFill>
                <a:latin typeface="Microsoft YaHei" panose="020B0503020204020204" pitchFamily="34" charset="-122"/>
                <a:ea typeface="Microsoft YaHei" panose="020B0503020204020204" pitchFamily="34" charset="-122"/>
              </a:rPr>
              <a:t>再</a:t>
            </a:r>
            <a:r>
              <a:rPr lang="zh-CN" altLang="en-US" sz="2800" dirty="0">
                <a:latin typeface="Microsoft YaHei" panose="020B0503020204020204" pitchFamily="34" charset="-122"/>
                <a:ea typeface="Microsoft YaHei" panose="020B0503020204020204" pitchFamily="34" charset="-122"/>
              </a:rPr>
              <a:t>次）读取数据</a:t>
            </a:r>
            <a:r>
              <a:rPr lang="en-US" altLang="zh-CN" sz="2800" dirty="0">
                <a:solidFill>
                  <a:srgbClr val="FF0000"/>
                </a:solidFill>
                <a:latin typeface="Microsoft YaHei" panose="020B0503020204020204" pitchFamily="34" charset="-122"/>
                <a:ea typeface="Microsoft YaHei" panose="020B0503020204020204" pitchFamily="34" charset="-122"/>
              </a:rPr>
              <a:t>C</a:t>
            </a:r>
            <a:r>
              <a:rPr lang="zh-CN" altLang="en-US" sz="2800" dirty="0">
                <a:latin typeface="Microsoft YaHei" panose="020B0503020204020204" pitchFamily="34" charset="-122"/>
                <a:ea typeface="Microsoft YaHei" panose="020B0503020204020204" pitchFamily="34" charset="-122"/>
              </a:rPr>
              <a:t>，</a:t>
            </a:r>
            <a:r>
              <a:rPr lang="zh-CN" altLang="en-US" sz="2800" dirty="0">
                <a:solidFill>
                  <a:srgbClr val="FF0000"/>
                </a:solidFill>
                <a:latin typeface="Microsoft YaHei" panose="020B0503020204020204" pitchFamily="34" charset="-122"/>
                <a:ea typeface="Microsoft YaHei" panose="020B0503020204020204" pitchFamily="34" charset="-122"/>
              </a:rPr>
              <a:t>同一事务中两次读取的数据</a:t>
            </a:r>
            <a:r>
              <a:rPr lang="en-US" altLang="zh-CN" sz="2800" dirty="0">
                <a:solidFill>
                  <a:srgbClr val="FF0000"/>
                </a:solidFill>
                <a:latin typeface="Microsoft YaHei" panose="020B0503020204020204" pitchFamily="34" charset="-122"/>
                <a:ea typeface="Microsoft YaHei" panose="020B0503020204020204" pitchFamily="34" charset="-122"/>
              </a:rPr>
              <a:t>C</a:t>
            </a:r>
            <a:r>
              <a:rPr lang="zh-CN" altLang="en-US" sz="2800" dirty="0">
                <a:solidFill>
                  <a:srgbClr val="FF0000"/>
                </a:solidFill>
                <a:latin typeface="Microsoft YaHei" panose="020B0503020204020204" pitchFamily="34" charset="-122"/>
                <a:ea typeface="Microsoft YaHei" panose="020B0503020204020204" pitchFamily="34" charset="-122"/>
              </a:rPr>
              <a:t>，是不一致的</a:t>
            </a:r>
            <a:r>
              <a:rPr lang="zh-CN" altLang="en-US" sz="2800" dirty="0">
                <a:latin typeface="Microsoft YaHei" panose="020B0503020204020204" pitchFamily="34" charset="-122"/>
                <a:ea typeface="Microsoft YaHei" panose="020B0503020204020204" pitchFamily="34" charset="-122"/>
              </a:rPr>
              <a:t>。</a:t>
            </a:r>
          </a:p>
          <a:p>
            <a:pPr>
              <a:spcBef>
                <a:spcPct val="50000"/>
              </a:spcBef>
            </a:pPr>
            <a:endParaRPr lang="zh-CN" altLang="en-US" sz="3200" b="1" dirty="0">
              <a:latin typeface="楷体_GB2312" charset="0"/>
              <a:ea typeface="楷体_GB2312" charset="0"/>
            </a:endParaRPr>
          </a:p>
        </p:txBody>
      </p:sp>
      <p:sp>
        <p:nvSpPr>
          <p:cNvPr id="3"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4"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10.2.1 </a:t>
            </a:r>
            <a:r>
              <a:rPr lang="zh-CN" altLang="en-US" sz="2800" b="1" dirty="0">
                <a:solidFill>
                  <a:schemeClr val="bg1"/>
                </a:solidFill>
                <a:latin typeface="微软雅黑" panose="020B0503020204020204" pitchFamily="34" charset="-122"/>
                <a:ea typeface="微软雅黑" panose="020B0503020204020204" pitchFamily="34" charset="-122"/>
              </a:rPr>
              <a:t>并发控制的概念</a:t>
            </a:r>
          </a:p>
        </p:txBody>
      </p:sp>
      <p:cxnSp>
        <p:nvCxnSpPr>
          <p:cNvPr id="5" name="直接连接符 4"/>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9537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36868">
                                            <p:txEl>
                                              <p:pRg st="0" end="0"/>
                                            </p:txEl>
                                          </p:spTgt>
                                        </p:tgtEl>
                                        <p:attrNameLst>
                                          <p:attrName>style.visibility</p:attrName>
                                        </p:attrNameLst>
                                      </p:cBhvr>
                                      <p:to>
                                        <p:strVal val="visible"/>
                                      </p:to>
                                    </p:set>
                                    <p:animEffect transition="in" filter="box(in)">
                                      <p:cBhvr>
                                        <p:cTn id="7" dur="500"/>
                                        <p:tgtEl>
                                          <p:spTgt spid="3686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36868">
                                            <p:txEl>
                                              <p:pRg st="1" end="1"/>
                                            </p:txEl>
                                          </p:spTgt>
                                        </p:tgtEl>
                                        <p:attrNameLst>
                                          <p:attrName>style.visibility</p:attrName>
                                        </p:attrNameLst>
                                      </p:cBhvr>
                                      <p:to>
                                        <p:strVal val="visible"/>
                                      </p:to>
                                    </p:set>
                                    <p:animEffect transition="in" filter="box(in)">
                                      <p:cBhvr>
                                        <p:cTn id="12" dur="500"/>
                                        <p:tgtEl>
                                          <p:spTgt spid="36868">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36868">
                                            <p:txEl>
                                              <p:pRg st="2" end="2"/>
                                            </p:txEl>
                                          </p:spTgt>
                                        </p:tgtEl>
                                        <p:attrNameLst>
                                          <p:attrName>style.visibility</p:attrName>
                                        </p:attrNameLst>
                                      </p:cBhvr>
                                      <p:to>
                                        <p:strVal val="visible"/>
                                      </p:to>
                                    </p:set>
                                    <p:animEffect transition="in" filter="box(in)">
                                      <p:cBhvr>
                                        <p:cTn id="17" dur="500"/>
                                        <p:tgtEl>
                                          <p:spTgt spid="36868">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36868">
                                            <p:txEl>
                                              <p:pRg st="3" end="3"/>
                                            </p:txEl>
                                          </p:spTgt>
                                        </p:tgtEl>
                                        <p:attrNameLst>
                                          <p:attrName>style.visibility</p:attrName>
                                        </p:attrNameLst>
                                      </p:cBhvr>
                                      <p:to>
                                        <p:strVal val="visible"/>
                                      </p:to>
                                    </p:set>
                                    <p:animEffect transition="in" filter="box(in)">
                                      <p:cBhvr>
                                        <p:cTn id="22" dur="500"/>
                                        <p:tgtEl>
                                          <p:spTgt spid="36868">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36868">
                                            <p:txEl>
                                              <p:pRg st="4" end="4"/>
                                            </p:txEl>
                                          </p:spTgt>
                                        </p:tgtEl>
                                        <p:attrNameLst>
                                          <p:attrName>style.visibility</p:attrName>
                                        </p:attrNameLst>
                                      </p:cBhvr>
                                      <p:to>
                                        <p:strVal val="visible"/>
                                      </p:to>
                                    </p:set>
                                    <p:animEffect transition="in" filter="box(in)">
                                      <p:cBhvr>
                                        <p:cTn id="27" dur="500"/>
                                        <p:tgtEl>
                                          <p:spTgt spid="3686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ext Box 2"/>
          <p:cNvSpPr txBox="1">
            <a:spLocks noChangeArrowheads="1"/>
          </p:cNvSpPr>
          <p:nvPr/>
        </p:nvSpPr>
        <p:spPr bwMode="auto">
          <a:xfrm>
            <a:off x="451104" y="1157288"/>
            <a:ext cx="11460480" cy="4770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marL="457200" indent="-457200">
              <a:spcBef>
                <a:spcPct val="50000"/>
              </a:spcBef>
              <a:buFont typeface="Wingdings" panose="05000000000000000000" pitchFamily="2" charset="2"/>
              <a:buChar char="u"/>
            </a:pPr>
            <a:r>
              <a:rPr lang="zh-CN" altLang="en-US"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幻影数据行（</a:t>
            </a:r>
            <a:r>
              <a:rPr lang="en-US" altLang="zh-CN"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Phantom row</a:t>
            </a:r>
            <a:r>
              <a:rPr lang="zh-CN" altLang="en-US"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endParaRPr lang="zh-CN" altLang="en-US" sz="3200" dirty="0">
              <a:solidFill>
                <a:schemeClr val="bg2"/>
              </a:solidFill>
              <a:latin typeface="Times New Roman" panose="02020603050405020304" pitchFamily="18" charset="0"/>
              <a:ea typeface="Microsoft YaHei" panose="020B0503020204020204" pitchFamily="34" charset="-122"/>
              <a:cs typeface="Times New Roman" panose="02020603050405020304" pitchFamily="18" charset="0"/>
            </a:endParaRPr>
          </a:p>
          <a:p>
            <a:pPr>
              <a:spcBef>
                <a:spcPct val="50000"/>
              </a:spcBef>
            </a:pP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事务</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读取数据</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C</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（满足某条件的数据）；</a:t>
            </a:r>
          </a:p>
          <a:p>
            <a:pPr>
              <a:spcBef>
                <a:spcPct val="50000"/>
              </a:spcBef>
            </a:pP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并发事务</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B</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插入数据（满足该条件的数据），然后提交；</a:t>
            </a:r>
          </a:p>
          <a:p>
            <a:pPr>
              <a:spcBef>
                <a:spcPct val="50000"/>
              </a:spcBef>
            </a:pP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事务</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继续（再次）读取数据</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C</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（满足该条件的数据），发现多出一些数据（而其他数据未被修改），就像是幻影一样。</a:t>
            </a:r>
          </a:p>
          <a:p>
            <a:pPr>
              <a:spcBef>
                <a:spcPct val="50000"/>
              </a:spcBef>
            </a:pPr>
            <a:r>
              <a:rPr lang="zh-CN" altLang="en-US"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即：同一事务中两次读数据的条数不一致。</a:t>
            </a:r>
            <a:endPar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endParaRPr>
          </a:p>
          <a:p>
            <a:pPr>
              <a:spcBef>
                <a:spcPct val="50000"/>
              </a:spcBef>
            </a:pPr>
            <a:endParaRPr lang="zh-CN" altLang="en-US" sz="3200" b="1" dirty="0"/>
          </a:p>
        </p:txBody>
      </p:sp>
      <p:sp>
        <p:nvSpPr>
          <p:cNvPr id="3"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4"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10.2.1 </a:t>
            </a:r>
            <a:r>
              <a:rPr lang="zh-CN" altLang="en-US" sz="2800" b="1" dirty="0">
                <a:solidFill>
                  <a:schemeClr val="bg1"/>
                </a:solidFill>
                <a:latin typeface="微软雅黑" panose="020B0503020204020204" pitchFamily="34" charset="-122"/>
                <a:ea typeface="微软雅黑" panose="020B0503020204020204" pitchFamily="34" charset="-122"/>
              </a:rPr>
              <a:t>并发控制的概念</a:t>
            </a:r>
          </a:p>
        </p:txBody>
      </p:sp>
      <p:cxnSp>
        <p:nvCxnSpPr>
          <p:cNvPr id="5" name="直接连接符 4"/>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54274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nodeType="clickEffect">
                                  <p:stCondLst>
                                    <p:cond delay="0"/>
                                  </p:stCondLst>
                                  <p:childTnLst>
                                    <p:set>
                                      <p:cBhvr>
                                        <p:cTn id="6" dur="1" fill="hold">
                                          <p:stCondLst>
                                            <p:cond delay="0"/>
                                          </p:stCondLst>
                                        </p:cTn>
                                        <p:tgtEl>
                                          <p:spTgt spid="37890">
                                            <p:txEl>
                                              <p:pRg st="0" end="0"/>
                                            </p:txEl>
                                          </p:spTgt>
                                        </p:tgtEl>
                                        <p:attrNameLst>
                                          <p:attrName>style.visibility</p:attrName>
                                        </p:attrNameLst>
                                      </p:cBhvr>
                                      <p:to>
                                        <p:strVal val="visible"/>
                                      </p:to>
                                    </p:set>
                                    <p:animEffect transition="in" filter="diamond(in)">
                                      <p:cBhvr>
                                        <p:cTn id="7" dur="2000"/>
                                        <p:tgtEl>
                                          <p:spTgt spid="3789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37890">
                                            <p:txEl>
                                              <p:pRg st="1" end="1"/>
                                            </p:txEl>
                                          </p:spTgt>
                                        </p:tgtEl>
                                        <p:attrNameLst>
                                          <p:attrName>style.visibility</p:attrName>
                                        </p:attrNameLst>
                                      </p:cBhvr>
                                      <p:to>
                                        <p:strVal val="visible"/>
                                      </p:to>
                                    </p:set>
                                    <p:animEffect transition="in" filter="diamond(in)">
                                      <p:cBhvr>
                                        <p:cTn id="12" dur="2000"/>
                                        <p:tgtEl>
                                          <p:spTgt spid="3789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16" fill="hold" nodeType="clickEffect">
                                  <p:stCondLst>
                                    <p:cond delay="0"/>
                                  </p:stCondLst>
                                  <p:childTnLst>
                                    <p:set>
                                      <p:cBhvr>
                                        <p:cTn id="16" dur="1" fill="hold">
                                          <p:stCondLst>
                                            <p:cond delay="0"/>
                                          </p:stCondLst>
                                        </p:cTn>
                                        <p:tgtEl>
                                          <p:spTgt spid="37890">
                                            <p:txEl>
                                              <p:pRg st="2" end="2"/>
                                            </p:txEl>
                                          </p:spTgt>
                                        </p:tgtEl>
                                        <p:attrNameLst>
                                          <p:attrName>style.visibility</p:attrName>
                                        </p:attrNameLst>
                                      </p:cBhvr>
                                      <p:to>
                                        <p:strVal val="visible"/>
                                      </p:to>
                                    </p:set>
                                    <p:animEffect transition="in" filter="diamond(in)">
                                      <p:cBhvr>
                                        <p:cTn id="17" dur="2000"/>
                                        <p:tgtEl>
                                          <p:spTgt spid="3789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16" fill="hold" nodeType="clickEffect">
                                  <p:stCondLst>
                                    <p:cond delay="0"/>
                                  </p:stCondLst>
                                  <p:childTnLst>
                                    <p:set>
                                      <p:cBhvr>
                                        <p:cTn id="21" dur="1" fill="hold">
                                          <p:stCondLst>
                                            <p:cond delay="0"/>
                                          </p:stCondLst>
                                        </p:cTn>
                                        <p:tgtEl>
                                          <p:spTgt spid="37890">
                                            <p:txEl>
                                              <p:pRg st="3" end="3"/>
                                            </p:txEl>
                                          </p:spTgt>
                                        </p:tgtEl>
                                        <p:attrNameLst>
                                          <p:attrName>style.visibility</p:attrName>
                                        </p:attrNameLst>
                                      </p:cBhvr>
                                      <p:to>
                                        <p:strVal val="visible"/>
                                      </p:to>
                                    </p:set>
                                    <p:animEffect transition="in" filter="diamond(in)">
                                      <p:cBhvr>
                                        <p:cTn id="22" dur="2000"/>
                                        <p:tgtEl>
                                          <p:spTgt spid="3789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8" presetClass="entr" presetSubtype="16" fill="hold" nodeType="clickEffect">
                                  <p:stCondLst>
                                    <p:cond delay="0"/>
                                  </p:stCondLst>
                                  <p:childTnLst>
                                    <p:set>
                                      <p:cBhvr>
                                        <p:cTn id="26" dur="1" fill="hold">
                                          <p:stCondLst>
                                            <p:cond delay="0"/>
                                          </p:stCondLst>
                                        </p:cTn>
                                        <p:tgtEl>
                                          <p:spTgt spid="37890">
                                            <p:txEl>
                                              <p:pRg st="4" end="4"/>
                                            </p:txEl>
                                          </p:spTgt>
                                        </p:tgtEl>
                                        <p:attrNameLst>
                                          <p:attrName>style.visibility</p:attrName>
                                        </p:attrNameLst>
                                      </p:cBhvr>
                                      <p:to>
                                        <p:strVal val="visible"/>
                                      </p:to>
                                    </p:set>
                                    <p:animEffect transition="in" filter="diamond(in)">
                                      <p:cBhvr>
                                        <p:cTn id="27" dur="2000"/>
                                        <p:tgtEl>
                                          <p:spTgt spid="3789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039141-5857-F442-A113-769052C528B5}"/>
              </a:ext>
            </a:extLst>
          </p:cNvPr>
          <p:cNvSpPr>
            <a:spLocks noGrp="1"/>
          </p:cNvSpPr>
          <p:nvPr>
            <p:ph type="sldNum" sz="quarter" idx="12"/>
          </p:nvPr>
        </p:nvSpPr>
        <p:spPr/>
        <p:txBody>
          <a:bodyPr/>
          <a:lstStyle/>
          <a:p>
            <a:fld id="{99FE38DD-D074-4D0B-A898-33F2288C0FC4}" type="slidenum">
              <a:rPr lang="zh-CN" altLang="en-US" smtClean="0"/>
              <a:t>15</a:t>
            </a:fld>
            <a:endParaRPr lang="zh-CN" altLang="en-US" dirty="0"/>
          </a:p>
        </p:txBody>
      </p:sp>
      <p:sp>
        <p:nvSpPr>
          <p:cNvPr id="4" name="Rectangle 3">
            <a:extLst>
              <a:ext uri="{FF2B5EF4-FFF2-40B4-BE49-F238E27FC236}">
                <a16:creationId xmlns:a16="http://schemas.microsoft.com/office/drawing/2014/main" id="{9F2299BA-02DF-7C4A-9B91-5FA2188B10A8}"/>
              </a:ext>
            </a:extLst>
          </p:cNvPr>
          <p:cNvSpPr/>
          <p:nvPr/>
        </p:nvSpPr>
        <p:spPr>
          <a:xfrm>
            <a:off x="107710" y="622178"/>
            <a:ext cx="11423904" cy="5833135"/>
          </a:xfrm>
          <a:prstGeom prst="rect">
            <a:avLst/>
          </a:prstGeom>
        </p:spPr>
        <p:txBody>
          <a:bodyPr wrap="square">
            <a:spAutoFit/>
          </a:bodyPr>
          <a:lstStyle/>
          <a:p>
            <a:pPr>
              <a:lnSpc>
                <a:spcPct val="150000"/>
              </a:lnSpc>
            </a:pPr>
            <a:r>
              <a:rPr lang="zh-CN" altLang="en-US" sz="2800" dirty="0">
                <a:latin typeface="Microsoft YaHei" panose="020B0503020204020204" pitchFamily="34" charset="-122"/>
                <a:ea typeface="Microsoft YaHei" panose="020B0503020204020204" pitchFamily="34" charset="-122"/>
              </a:rPr>
              <a:t>一、事务的调度</a:t>
            </a:r>
          </a:p>
          <a:p>
            <a:pPr>
              <a:lnSpc>
                <a:spcPct val="150000"/>
              </a:lnSpc>
            </a:pPr>
            <a:r>
              <a:rPr lang="zh-CN" altLang="en-US" sz="2800" dirty="0">
                <a:latin typeface="Microsoft YaHei" panose="020B0503020204020204" pitchFamily="34" charset="-122"/>
                <a:ea typeface="Microsoft YaHei" panose="020B0503020204020204" pitchFamily="34" charset="-122"/>
              </a:rPr>
              <a:t>定义１：Ｎ个事务的一个调度Ｓ是Ｎ个事务的所有操作的一个序列，表示这些</a:t>
            </a:r>
            <a:r>
              <a:rPr lang="zh-CN" altLang="en-US" sz="2800" dirty="0">
                <a:solidFill>
                  <a:srgbClr val="FF0000"/>
                </a:solidFill>
                <a:latin typeface="Microsoft YaHei" panose="020B0503020204020204" pitchFamily="34" charset="-122"/>
                <a:ea typeface="Microsoft YaHei" panose="020B0503020204020204" pitchFamily="34" charset="-122"/>
              </a:rPr>
              <a:t>操作的执行顺序</a:t>
            </a:r>
            <a:r>
              <a:rPr lang="zh-CN" altLang="en-US" sz="2800" dirty="0">
                <a:latin typeface="Microsoft YaHei" panose="020B0503020204020204" pitchFamily="34" charset="-122"/>
                <a:ea typeface="Microsoft YaHei" panose="020B0503020204020204" pitchFamily="34" charset="-122"/>
              </a:rPr>
              <a:t>，并且满足对于Ｎ个事务的每个事务Ｔ，若操作</a:t>
            </a:r>
            <a:r>
              <a:rPr lang="en-US" altLang="zh-CN" sz="2800" dirty="0" err="1">
                <a:latin typeface="Microsoft YaHei" panose="020B0503020204020204" pitchFamily="34" charset="-122"/>
                <a:ea typeface="Microsoft YaHei" panose="020B0503020204020204" pitchFamily="34" charset="-122"/>
              </a:rPr>
              <a:t>i</a:t>
            </a:r>
            <a:r>
              <a:rPr lang="zh-CN" altLang="en-US" sz="2800" dirty="0">
                <a:latin typeface="Microsoft YaHei" panose="020B0503020204020204" pitchFamily="34" charset="-122"/>
                <a:ea typeface="Microsoft YaHei" panose="020B0503020204020204" pitchFamily="34" charset="-122"/>
              </a:rPr>
              <a:t>在Ｔ中先于操作</a:t>
            </a:r>
            <a:r>
              <a:rPr lang="en-US" altLang="zh-CN" sz="2800" dirty="0">
                <a:latin typeface="Microsoft YaHei" panose="020B0503020204020204" pitchFamily="34" charset="-122"/>
                <a:ea typeface="Microsoft YaHei" panose="020B0503020204020204" pitchFamily="34" charset="-122"/>
              </a:rPr>
              <a:t>j</a:t>
            </a:r>
            <a:r>
              <a:rPr lang="zh-CN" altLang="en-US" sz="2800" dirty="0">
                <a:latin typeface="Microsoft YaHei" panose="020B0503020204020204" pitchFamily="34" charset="-122"/>
                <a:ea typeface="Microsoft YaHei" panose="020B0503020204020204" pitchFamily="34" charset="-122"/>
              </a:rPr>
              <a:t>执行，则在Ｓ中操作</a:t>
            </a:r>
            <a:r>
              <a:rPr lang="en-US" altLang="zh-CN" sz="2800" dirty="0" err="1">
                <a:latin typeface="Microsoft YaHei" panose="020B0503020204020204" pitchFamily="34" charset="-122"/>
                <a:ea typeface="Microsoft YaHei" panose="020B0503020204020204" pitchFamily="34" charset="-122"/>
              </a:rPr>
              <a:t>i</a:t>
            </a:r>
            <a:r>
              <a:rPr lang="zh-CN" altLang="en-US" sz="2800" dirty="0">
                <a:latin typeface="Microsoft YaHei" panose="020B0503020204020204" pitchFamily="34" charset="-122"/>
                <a:ea typeface="Microsoft YaHei" panose="020B0503020204020204" pitchFamily="34" charset="-122"/>
              </a:rPr>
              <a:t>也须先于操作</a:t>
            </a:r>
            <a:r>
              <a:rPr lang="en-US" altLang="zh-CN" sz="2800" dirty="0">
                <a:latin typeface="Microsoft YaHei" panose="020B0503020204020204" pitchFamily="34" charset="-122"/>
                <a:ea typeface="Microsoft YaHei" panose="020B0503020204020204" pitchFamily="34" charset="-122"/>
              </a:rPr>
              <a:t>j</a:t>
            </a:r>
            <a:r>
              <a:rPr lang="zh-CN" altLang="en-US" sz="2800" dirty="0">
                <a:latin typeface="Microsoft YaHei" panose="020B0503020204020204" pitchFamily="34" charset="-122"/>
                <a:ea typeface="Microsoft YaHei" panose="020B0503020204020204" pitchFamily="34" charset="-122"/>
              </a:rPr>
              <a:t>执行。</a:t>
            </a:r>
          </a:p>
          <a:p>
            <a:pPr>
              <a:lnSpc>
                <a:spcPct val="150000"/>
              </a:lnSpc>
            </a:pPr>
            <a:r>
              <a:rPr lang="zh-CN" altLang="en-US" sz="2800" dirty="0">
                <a:latin typeface="Microsoft YaHei" panose="020B0503020204020204" pitchFamily="34" charset="-122"/>
                <a:ea typeface="Microsoft YaHei" panose="020B0503020204020204" pitchFamily="34" charset="-122"/>
              </a:rPr>
              <a:t>１、调度的类型</a:t>
            </a:r>
          </a:p>
          <a:p>
            <a:pPr>
              <a:lnSpc>
                <a:spcPct val="150000"/>
              </a:lnSpc>
            </a:pPr>
            <a:r>
              <a:rPr lang="zh-CN" altLang="en-US" sz="2800" dirty="0">
                <a:solidFill>
                  <a:srgbClr val="FF0000"/>
                </a:solidFill>
                <a:latin typeface="Microsoft YaHei" panose="020B0503020204020204" pitchFamily="34" charset="-122"/>
                <a:ea typeface="Microsoft YaHei" panose="020B0503020204020204" pitchFamily="34" charset="-122"/>
              </a:rPr>
              <a:t>串行调度</a:t>
            </a:r>
            <a:r>
              <a:rPr lang="zh-CN" altLang="en-US" sz="2800" dirty="0">
                <a:latin typeface="Microsoft YaHei" panose="020B0503020204020204" pitchFamily="34" charset="-122"/>
                <a:ea typeface="Microsoft YaHei" panose="020B0503020204020204" pitchFamily="34" charset="-122"/>
              </a:rPr>
              <a:t>：一个事务的所有操作都执行完后才执行另一个事务的所有操作。</a:t>
            </a:r>
          </a:p>
          <a:p>
            <a:pPr>
              <a:lnSpc>
                <a:spcPct val="150000"/>
              </a:lnSpc>
            </a:pPr>
            <a:r>
              <a:rPr lang="zh-CN" altLang="en-US" sz="2800" dirty="0">
                <a:solidFill>
                  <a:schemeClr val="bg2"/>
                </a:solidFill>
                <a:latin typeface="Microsoft YaHei" panose="020B0503020204020204" pitchFamily="34" charset="-122"/>
                <a:ea typeface="Microsoft YaHei" panose="020B0503020204020204" pitchFamily="34" charset="-122"/>
              </a:rPr>
              <a:t>　　</a:t>
            </a:r>
            <a:r>
              <a:rPr lang="zh-CN" altLang="en-US" sz="2800" dirty="0">
                <a:latin typeface="Microsoft YaHei" panose="020B0503020204020204" pitchFamily="34" charset="-122"/>
                <a:ea typeface="Microsoft YaHei" panose="020B0503020204020204" pitchFamily="34" charset="-122"/>
              </a:rPr>
              <a:t>对于</a:t>
            </a:r>
            <a:r>
              <a:rPr lang="zh-CN" altLang="en-US" sz="2800" dirty="0">
                <a:solidFill>
                  <a:srgbClr val="FF0000"/>
                </a:solidFill>
                <a:latin typeface="Microsoft YaHei" panose="020B0503020204020204" pitchFamily="34" charset="-122"/>
                <a:ea typeface="Microsoft YaHei" panose="020B0503020204020204" pitchFamily="34" charset="-122"/>
              </a:rPr>
              <a:t>Ｎ个事务，有Ｎ</a:t>
            </a:r>
            <a:r>
              <a:rPr lang="en-US" altLang="zh-CN" sz="2800" dirty="0">
                <a:solidFill>
                  <a:srgbClr val="FF0000"/>
                </a:solidFill>
                <a:latin typeface="Microsoft YaHei" panose="020B0503020204020204" pitchFamily="34" charset="-122"/>
                <a:ea typeface="Microsoft YaHei" panose="020B0503020204020204" pitchFamily="34" charset="-122"/>
              </a:rPr>
              <a:t>!</a:t>
            </a:r>
            <a:r>
              <a:rPr lang="zh-CN" altLang="en-US" sz="2800" dirty="0">
                <a:solidFill>
                  <a:srgbClr val="FF0000"/>
                </a:solidFill>
                <a:latin typeface="Microsoft YaHei" panose="020B0503020204020204" pitchFamily="34" charset="-122"/>
                <a:ea typeface="Microsoft YaHei" panose="020B0503020204020204" pitchFamily="34" charset="-122"/>
              </a:rPr>
              <a:t>个</a:t>
            </a:r>
            <a:r>
              <a:rPr lang="zh-CN" altLang="en-US" sz="2800" dirty="0">
                <a:latin typeface="Microsoft YaHei" panose="020B0503020204020204" pitchFamily="34" charset="-122"/>
                <a:ea typeface="Microsoft YaHei" panose="020B0503020204020204" pitchFamily="34" charset="-122"/>
              </a:rPr>
              <a:t>串行调度。</a:t>
            </a:r>
          </a:p>
          <a:p>
            <a:pPr>
              <a:lnSpc>
                <a:spcPct val="150000"/>
              </a:lnSpc>
            </a:pPr>
            <a:r>
              <a:rPr lang="zh-CN" altLang="en-US" sz="2800" dirty="0">
                <a:solidFill>
                  <a:srgbClr val="FF0000"/>
                </a:solidFill>
                <a:latin typeface="Microsoft YaHei" panose="020B0503020204020204" pitchFamily="34" charset="-122"/>
                <a:ea typeface="Microsoft YaHei" panose="020B0503020204020204" pitchFamily="34" charset="-122"/>
              </a:rPr>
              <a:t>并行调度</a:t>
            </a:r>
            <a:r>
              <a:rPr lang="zh-CN" altLang="en-US" sz="2800" dirty="0">
                <a:latin typeface="Microsoft YaHei" panose="020B0503020204020204" pitchFamily="34" charset="-122"/>
                <a:ea typeface="Microsoft YaHei" panose="020B0503020204020204" pitchFamily="34" charset="-122"/>
              </a:rPr>
              <a:t>：除串行调度的其它调度。</a:t>
            </a: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10.2.2 </a:t>
            </a:r>
            <a:r>
              <a:rPr lang="zh-CN" altLang="en-US" sz="2800" b="1" dirty="0">
                <a:solidFill>
                  <a:schemeClr val="bg1"/>
                </a:solidFill>
                <a:latin typeface="微软雅黑" panose="020B0503020204020204" pitchFamily="34" charset="-122"/>
                <a:ea typeface="微软雅黑" panose="020B0503020204020204" pitchFamily="34" charset="-122"/>
              </a:rPr>
              <a:t>事务的调度</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26085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21" name="Text Box 5"/>
          <p:cNvSpPr txBox="1">
            <a:spLocks noChangeArrowheads="1"/>
          </p:cNvSpPr>
          <p:nvPr/>
        </p:nvSpPr>
        <p:spPr bwMode="auto">
          <a:xfrm>
            <a:off x="0" y="661416"/>
            <a:ext cx="12192000"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ts val="0"/>
              </a:spcBef>
            </a:pPr>
            <a:r>
              <a:rPr lang="zh-CN" altLang="en-US" sz="2400" dirty="0">
                <a:latin typeface="Microsoft YaHei" panose="020B0503020204020204" pitchFamily="34" charset="-122"/>
                <a:ea typeface="Microsoft YaHei" panose="020B0503020204020204" pitchFamily="34" charset="-122"/>
              </a:rPr>
              <a:t>实例：考虑一个简单的银行数据库系统，设每个帐号在库中有一个数据库记录，记录内容包含该帐号的存款数额和其他信息。</a:t>
            </a:r>
          </a:p>
          <a:p>
            <a:pPr>
              <a:spcBef>
                <a:spcPts val="0"/>
              </a:spcBef>
            </a:pPr>
            <a:r>
              <a:rPr lang="zh-CN" altLang="en-US" sz="2400" dirty="0">
                <a:latin typeface="Microsoft YaHei" panose="020B0503020204020204" pitchFamily="34" charset="-122"/>
                <a:ea typeface="Microsoft YaHei" panose="020B0503020204020204" pitchFamily="34" charset="-122"/>
              </a:rPr>
              <a:t>设事务</a:t>
            </a:r>
            <a:r>
              <a:rPr lang="en-US" altLang="zh-CN" sz="2400" dirty="0">
                <a:latin typeface="Microsoft YaHei" panose="020B0503020204020204" pitchFamily="34" charset="-122"/>
                <a:ea typeface="Microsoft YaHei" panose="020B0503020204020204" pitchFamily="34" charset="-122"/>
              </a:rPr>
              <a:t>T1:</a:t>
            </a:r>
            <a:r>
              <a:rPr lang="zh-CN" altLang="en-US" sz="2400" dirty="0">
                <a:latin typeface="Microsoft YaHei" panose="020B0503020204020204" pitchFamily="34" charset="-122"/>
                <a:ea typeface="Microsoft YaHei" panose="020B0503020204020204" pitchFamily="34" charset="-122"/>
              </a:rPr>
              <a:t>从帐号Ａ转</a:t>
            </a:r>
            <a:r>
              <a:rPr lang="en-US" altLang="zh-CN" sz="2400" dirty="0">
                <a:latin typeface="Microsoft YaHei" panose="020B0503020204020204" pitchFamily="34" charset="-122"/>
                <a:ea typeface="Microsoft YaHei" panose="020B0503020204020204" pitchFamily="34" charset="-122"/>
              </a:rPr>
              <a:t>50</a:t>
            </a:r>
            <a:r>
              <a:rPr lang="zh-CN" altLang="en-US" sz="2400" dirty="0">
                <a:latin typeface="Microsoft YaHei" panose="020B0503020204020204" pitchFamily="34" charset="-122"/>
                <a:ea typeface="Microsoft YaHei" panose="020B0503020204020204" pitchFamily="34" charset="-122"/>
              </a:rPr>
              <a:t>元钱到帐号Ｂ。</a:t>
            </a:r>
          </a:p>
          <a:p>
            <a:pPr>
              <a:spcBef>
                <a:spcPts val="0"/>
              </a:spcBef>
            </a:pPr>
            <a:r>
              <a:rPr lang="zh-CN" altLang="en-US" sz="2400" dirty="0">
                <a:latin typeface="Microsoft YaHei" panose="020B0503020204020204" pitchFamily="34" charset="-122"/>
                <a:ea typeface="Microsoft YaHei" panose="020B0503020204020204" pitchFamily="34" charset="-122"/>
              </a:rPr>
              <a:t>　事务</a:t>
            </a:r>
            <a:r>
              <a:rPr lang="en-US" altLang="zh-CN" sz="2400" dirty="0">
                <a:latin typeface="Microsoft YaHei" panose="020B0503020204020204" pitchFamily="34" charset="-122"/>
                <a:ea typeface="Microsoft YaHei" panose="020B0503020204020204" pitchFamily="34" charset="-122"/>
              </a:rPr>
              <a:t>T2:</a:t>
            </a:r>
            <a:r>
              <a:rPr lang="zh-CN" altLang="en-US" sz="2400" dirty="0">
                <a:latin typeface="Microsoft YaHei" panose="020B0503020204020204" pitchFamily="34" charset="-122"/>
                <a:ea typeface="Microsoft YaHei" panose="020B0503020204020204" pitchFamily="34" charset="-122"/>
              </a:rPr>
              <a:t>将帐号Ａ存款的</a:t>
            </a:r>
            <a:r>
              <a:rPr lang="en-US" altLang="zh-CN" sz="2400" dirty="0">
                <a:latin typeface="Microsoft YaHei" panose="020B0503020204020204" pitchFamily="34" charset="-122"/>
                <a:ea typeface="Microsoft YaHei" panose="020B0503020204020204" pitchFamily="34" charset="-122"/>
              </a:rPr>
              <a:t>10%</a:t>
            </a:r>
            <a:r>
              <a:rPr lang="zh-CN" altLang="en-US" sz="2400" dirty="0">
                <a:latin typeface="Microsoft YaHei" panose="020B0503020204020204" pitchFamily="34" charset="-122"/>
                <a:ea typeface="Microsoft YaHei" panose="020B0503020204020204" pitchFamily="34" charset="-122"/>
              </a:rPr>
              <a:t>转到帐号Ｂ。</a:t>
            </a:r>
          </a:p>
        </p:txBody>
      </p:sp>
      <p:sp>
        <p:nvSpPr>
          <p:cNvPr id="3" name="Text Box 4">
            <a:extLst>
              <a:ext uri="{FF2B5EF4-FFF2-40B4-BE49-F238E27FC236}">
                <a16:creationId xmlns:a16="http://schemas.microsoft.com/office/drawing/2014/main" id="{E1BC5C96-15DC-C245-92DB-C3F94E5E5F41}"/>
              </a:ext>
            </a:extLst>
          </p:cNvPr>
          <p:cNvSpPr txBox="1">
            <a:spLocks noChangeArrowheads="1"/>
          </p:cNvSpPr>
          <p:nvPr/>
        </p:nvSpPr>
        <p:spPr bwMode="auto">
          <a:xfrm>
            <a:off x="5803391" y="1693468"/>
            <a:ext cx="8382000" cy="48536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１</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)T1</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与</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T2</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的第一种</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串行调度</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方法：</a:t>
            </a:r>
          </a:p>
          <a:p>
            <a:pPr>
              <a:lnSpc>
                <a:spcPct val="85000"/>
              </a:lnSpc>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T1                                   T2</a:t>
            </a:r>
          </a:p>
          <a:p>
            <a:pPr>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READ(A);</a:t>
            </a:r>
          </a:p>
          <a:p>
            <a:pPr>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A:=A-50;</a:t>
            </a:r>
          </a:p>
          <a:p>
            <a:pPr>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WRITE(A);</a:t>
            </a:r>
          </a:p>
          <a:p>
            <a:pPr>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READ(B);</a:t>
            </a:r>
          </a:p>
          <a:p>
            <a:pPr>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B=B+50;</a:t>
            </a:r>
          </a:p>
          <a:p>
            <a:pPr>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WRITEA(B);                      </a:t>
            </a:r>
          </a:p>
          <a:p>
            <a:pPr lvl="4">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READ(A);</a:t>
            </a:r>
          </a:p>
          <a:p>
            <a:pPr lvl="4">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tmp</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:=A*0.1;</a:t>
            </a:r>
          </a:p>
          <a:p>
            <a:pPr lvl="4">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A=A-</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tmp</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t>
            </a:r>
          </a:p>
          <a:p>
            <a:pPr lvl="4">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WRITE(A);</a:t>
            </a:r>
          </a:p>
          <a:p>
            <a:pPr lvl="4">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READ(B);</a:t>
            </a:r>
          </a:p>
          <a:p>
            <a:pPr lvl="4">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B=</a:t>
            </a:r>
            <a:r>
              <a:rPr lang="en-US" altLang="zh-CN" sz="2400" dirty="0" err="1">
                <a:latin typeface="Times New Roman" panose="02020603050405020304" pitchFamily="18" charset="0"/>
                <a:ea typeface="Microsoft YaHei" panose="020B0503020204020204" pitchFamily="34" charset="-122"/>
                <a:cs typeface="Times New Roman" panose="02020603050405020304" pitchFamily="18" charset="0"/>
              </a:rPr>
              <a:t>B+tmp</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t>
            </a:r>
          </a:p>
          <a:p>
            <a:pPr lvl="4">
              <a:lnSpc>
                <a:spcPct val="85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WRITEA(B); </a:t>
            </a:r>
          </a:p>
        </p:txBody>
      </p:sp>
      <p:sp>
        <p:nvSpPr>
          <p:cNvPr id="4" name="Line 8">
            <a:extLst>
              <a:ext uri="{FF2B5EF4-FFF2-40B4-BE49-F238E27FC236}">
                <a16:creationId xmlns:a16="http://schemas.microsoft.com/office/drawing/2014/main" id="{8D4B5E36-1BBD-0941-A23B-E8B8DBF1CF92}"/>
              </a:ext>
            </a:extLst>
          </p:cNvPr>
          <p:cNvSpPr>
            <a:spLocks noChangeShapeType="1"/>
          </p:cNvSpPr>
          <p:nvPr/>
        </p:nvSpPr>
        <p:spPr bwMode="auto">
          <a:xfrm flipH="1">
            <a:off x="5803391" y="2145732"/>
            <a:ext cx="30956" cy="440137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5" name="Text Box 9">
            <a:extLst>
              <a:ext uri="{FF2B5EF4-FFF2-40B4-BE49-F238E27FC236}">
                <a16:creationId xmlns:a16="http://schemas.microsoft.com/office/drawing/2014/main" id="{200593A0-FD33-0D46-ADB8-E105CAC97435}"/>
              </a:ext>
            </a:extLst>
          </p:cNvPr>
          <p:cNvSpPr txBox="1">
            <a:spLocks noChangeArrowheads="1"/>
          </p:cNvSpPr>
          <p:nvPr/>
        </p:nvSpPr>
        <p:spPr bwMode="auto">
          <a:xfrm>
            <a:off x="5079849" y="2809121"/>
            <a:ext cx="677108"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spAutoFit/>
          </a:bodyPr>
          <a:lstStyle/>
          <a:p>
            <a:pPr>
              <a:spcBef>
                <a:spcPct val="50000"/>
              </a:spcBef>
            </a:pPr>
            <a:r>
              <a:rPr lang="zh-CN" altLang="en-US" sz="3200" b="1"/>
              <a:t>时间</a:t>
            </a:r>
          </a:p>
        </p:txBody>
      </p:sp>
      <p:sp>
        <p:nvSpPr>
          <p:cNvPr id="6"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7"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10.2.2 </a:t>
            </a:r>
            <a:r>
              <a:rPr lang="zh-CN" altLang="en-US" sz="2800" b="1" dirty="0">
                <a:solidFill>
                  <a:schemeClr val="bg1"/>
                </a:solidFill>
                <a:latin typeface="微软雅黑" panose="020B0503020204020204" pitchFamily="34" charset="-122"/>
                <a:ea typeface="微软雅黑" panose="020B0503020204020204" pitchFamily="34" charset="-122"/>
              </a:rPr>
              <a:t>事务的调度</a:t>
            </a:r>
          </a:p>
        </p:txBody>
      </p:sp>
      <p:cxnSp>
        <p:nvCxnSpPr>
          <p:cNvPr id="8" name="直接连接符 7"/>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454634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nodeType="clickEffect">
                                  <p:stCondLst>
                                    <p:cond delay="0"/>
                                  </p:stCondLst>
                                  <p:childTnLst>
                                    <p:set>
                                      <p:cBhvr>
                                        <p:cTn id="6" dur="1" fill="hold">
                                          <p:stCondLst>
                                            <p:cond delay="0"/>
                                          </p:stCondLst>
                                        </p:cTn>
                                        <p:tgtEl>
                                          <p:spTgt spid="60421">
                                            <p:txEl>
                                              <p:pRg st="0" end="0"/>
                                            </p:txEl>
                                          </p:spTgt>
                                        </p:tgtEl>
                                        <p:attrNameLst>
                                          <p:attrName>style.visibility</p:attrName>
                                        </p:attrNameLst>
                                      </p:cBhvr>
                                      <p:to>
                                        <p:strVal val="visible"/>
                                      </p:to>
                                    </p:set>
                                    <p:animEffect transition="in" filter="box(out)">
                                      <p:cBhvr>
                                        <p:cTn id="7" dur="500"/>
                                        <p:tgtEl>
                                          <p:spTgt spid="6042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nodeType="clickEffect">
                                  <p:stCondLst>
                                    <p:cond delay="0"/>
                                  </p:stCondLst>
                                  <p:childTnLst>
                                    <p:set>
                                      <p:cBhvr>
                                        <p:cTn id="11" dur="1" fill="hold">
                                          <p:stCondLst>
                                            <p:cond delay="0"/>
                                          </p:stCondLst>
                                        </p:cTn>
                                        <p:tgtEl>
                                          <p:spTgt spid="60421">
                                            <p:txEl>
                                              <p:pRg st="1" end="1"/>
                                            </p:txEl>
                                          </p:spTgt>
                                        </p:tgtEl>
                                        <p:attrNameLst>
                                          <p:attrName>style.visibility</p:attrName>
                                        </p:attrNameLst>
                                      </p:cBhvr>
                                      <p:to>
                                        <p:strVal val="visible"/>
                                      </p:to>
                                    </p:set>
                                    <p:animEffect transition="in" filter="box(out)">
                                      <p:cBhvr>
                                        <p:cTn id="12" dur="500"/>
                                        <p:tgtEl>
                                          <p:spTgt spid="6042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nodeType="clickEffect">
                                  <p:stCondLst>
                                    <p:cond delay="0"/>
                                  </p:stCondLst>
                                  <p:childTnLst>
                                    <p:set>
                                      <p:cBhvr>
                                        <p:cTn id="16" dur="1" fill="hold">
                                          <p:stCondLst>
                                            <p:cond delay="0"/>
                                          </p:stCondLst>
                                        </p:cTn>
                                        <p:tgtEl>
                                          <p:spTgt spid="60421">
                                            <p:txEl>
                                              <p:pRg st="2" end="2"/>
                                            </p:txEl>
                                          </p:spTgt>
                                        </p:tgtEl>
                                        <p:attrNameLst>
                                          <p:attrName>style.visibility</p:attrName>
                                        </p:attrNameLst>
                                      </p:cBhvr>
                                      <p:to>
                                        <p:strVal val="visible"/>
                                      </p:to>
                                    </p:set>
                                    <p:animEffect transition="in" filter="box(out)">
                                      <p:cBhvr>
                                        <p:cTn id="17" dur="500"/>
                                        <p:tgtEl>
                                          <p:spTgt spid="6042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ext Box 2"/>
          <p:cNvSpPr txBox="1">
            <a:spLocks noChangeArrowheads="1"/>
          </p:cNvSpPr>
          <p:nvPr/>
        </p:nvSpPr>
        <p:spPr bwMode="auto">
          <a:xfrm>
            <a:off x="2088356" y="1066801"/>
            <a:ext cx="8382000" cy="5952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nSpc>
                <a:spcPct val="85000"/>
              </a:lnSpc>
            </a:pPr>
            <a:r>
              <a:rPr lang="zh-CN" altLang="en-US" sz="2800" b="1" dirty="0"/>
              <a:t>（２）</a:t>
            </a:r>
            <a:r>
              <a:rPr lang="en-US" altLang="zh-CN" sz="2800" b="1" dirty="0"/>
              <a:t>T1</a:t>
            </a:r>
            <a:r>
              <a:rPr lang="zh-CN" altLang="en-US" sz="2800" b="1" dirty="0"/>
              <a:t>与</a:t>
            </a:r>
            <a:r>
              <a:rPr lang="en-US" altLang="zh-CN" sz="2800" b="1" dirty="0"/>
              <a:t>T2</a:t>
            </a:r>
            <a:r>
              <a:rPr lang="zh-CN" altLang="en-US" sz="2800" b="1" dirty="0"/>
              <a:t>的第二种串行调度方法：</a:t>
            </a:r>
          </a:p>
          <a:p>
            <a:pPr>
              <a:lnSpc>
                <a:spcPct val="85000"/>
              </a:lnSpc>
            </a:pPr>
            <a:r>
              <a:rPr lang="zh-CN" altLang="en-US" sz="2800" b="1" dirty="0"/>
              <a:t>　　</a:t>
            </a:r>
            <a:r>
              <a:rPr lang="en-US" altLang="zh-CN" sz="2800" b="1" dirty="0"/>
              <a:t>T1</a:t>
            </a:r>
            <a:r>
              <a:rPr lang="zh-CN" altLang="en-US" sz="2800" b="1" dirty="0"/>
              <a:t>　                      </a:t>
            </a:r>
            <a:r>
              <a:rPr lang="en-US" altLang="zh-CN" sz="2800" b="1" dirty="0"/>
              <a:t>T2</a:t>
            </a:r>
          </a:p>
          <a:p>
            <a:pPr>
              <a:lnSpc>
                <a:spcPct val="85000"/>
              </a:lnSpc>
            </a:pPr>
            <a:r>
              <a:rPr lang="en-US" altLang="zh-CN" sz="2800" b="1" dirty="0"/>
              <a:t>   </a:t>
            </a:r>
            <a:r>
              <a:rPr lang="zh-CN" altLang="en-US" sz="2800" b="1" dirty="0"/>
              <a:t>　　　　　　　　</a:t>
            </a:r>
            <a:r>
              <a:rPr lang="en-US" altLang="zh-CN" sz="2800" b="1" dirty="0"/>
              <a:t>READ(A);</a:t>
            </a:r>
          </a:p>
          <a:p>
            <a:pPr lvl="4">
              <a:lnSpc>
                <a:spcPct val="85000"/>
              </a:lnSpc>
            </a:pPr>
            <a:r>
              <a:rPr lang="en-US" altLang="zh-CN" sz="2800" b="1" dirty="0"/>
              <a:t>                </a:t>
            </a:r>
            <a:r>
              <a:rPr lang="en-US" altLang="zh-CN" sz="2800" b="1" dirty="0" err="1"/>
              <a:t>tmp</a:t>
            </a:r>
            <a:r>
              <a:rPr lang="en-US" altLang="zh-CN" sz="2800" b="1" dirty="0"/>
              <a:t>:=A*0.1;</a:t>
            </a:r>
          </a:p>
          <a:p>
            <a:pPr lvl="4">
              <a:lnSpc>
                <a:spcPct val="85000"/>
              </a:lnSpc>
            </a:pPr>
            <a:r>
              <a:rPr lang="en-US" altLang="zh-CN" sz="2800" b="1" dirty="0"/>
              <a:t>                A=A-</a:t>
            </a:r>
            <a:r>
              <a:rPr lang="en-US" altLang="zh-CN" sz="2800" b="1" dirty="0" err="1"/>
              <a:t>tmp</a:t>
            </a:r>
            <a:r>
              <a:rPr lang="en-US" altLang="zh-CN" sz="2800" b="1" dirty="0"/>
              <a:t>;</a:t>
            </a:r>
          </a:p>
          <a:p>
            <a:pPr lvl="4">
              <a:lnSpc>
                <a:spcPct val="85000"/>
              </a:lnSpc>
            </a:pPr>
            <a:r>
              <a:rPr lang="en-US" altLang="zh-CN" sz="2800" b="1" dirty="0"/>
              <a:t>                WRITE(A);</a:t>
            </a:r>
          </a:p>
          <a:p>
            <a:pPr lvl="4">
              <a:lnSpc>
                <a:spcPct val="85000"/>
              </a:lnSpc>
            </a:pPr>
            <a:r>
              <a:rPr lang="en-US" altLang="zh-CN" sz="2800" b="1" dirty="0"/>
              <a:t>                READ(B);</a:t>
            </a:r>
          </a:p>
          <a:p>
            <a:pPr lvl="4">
              <a:lnSpc>
                <a:spcPct val="85000"/>
              </a:lnSpc>
            </a:pPr>
            <a:r>
              <a:rPr lang="en-US" altLang="zh-CN" sz="2800" b="1" dirty="0"/>
              <a:t>                B=</a:t>
            </a:r>
            <a:r>
              <a:rPr lang="en-US" altLang="zh-CN" sz="2800" b="1" dirty="0" err="1"/>
              <a:t>B+tmp</a:t>
            </a:r>
            <a:r>
              <a:rPr lang="en-US" altLang="zh-CN" sz="2800" b="1" dirty="0"/>
              <a:t>;</a:t>
            </a:r>
          </a:p>
          <a:p>
            <a:pPr lvl="4">
              <a:lnSpc>
                <a:spcPct val="85000"/>
              </a:lnSpc>
            </a:pPr>
            <a:r>
              <a:rPr lang="en-US" altLang="zh-CN" sz="2800" b="1" dirty="0"/>
              <a:t>                WRITEA(B);</a:t>
            </a:r>
          </a:p>
          <a:p>
            <a:pPr>
              <a:lnSpc>
                <a:spcPct val="85000"/>
              </a:lnSpc>
            </a:pPr>
            <a:r>
              <a:rPr lang="en-US" altLang="zh-CN" sz="2800" b="1" dirty="0"/>
              <a:t>    READ(A);</a:t>
            </a:r>
          </a:p>
          <a:p>
            <a:pPr>
              <a:lnSpc>
                <a:spcPct val="85000"/>
              </a:lnSpc>
            </a:pPr>
            <a:r>
              <a:rPr lang="en-US" altLang="zh-CN" sz="2800" b="1" dirty="0"/>
              <a:t>    A:=A-50;</a:t>
            </a:r>
          </a:p>
          <a:p>
            <a:pPr>
              <a:lnSpc>
                <a:spcPct val="85000"/>
              </a:lnSpc>
            </a:pPr>
            <a:r>
              <a:rPr lang="en-US" altLang="zh-CN" sz="2800" b="1" dirty="0"/>
              <a:t>    WRITE(A);</a:t>
            </a:r>
          </a:p>
          <a:p>
            <a:pPr>
              <a:lnSpc>
                <a:spcPct val="85000"/>
              </a:lnSpc>
            </a:pPr>
            <a:r>
              <a:rPr lang="en-US" altLang="zh-CN" sz="2800" b="1" dirty="0"/>
              <a:t>    READ(B);</a:t>
            </a:r>
          </a:p>
          <a:p>
            <a:pPr>
              <a:lnSpc>
                <a:spcPct val="85000"/>
              </a:lnSpc>
            </a:pPr>
            <a:r>
              <a:rPr lang="en-US" altLang="zh-CN" sz="2800" b="1" dirty="0"/>
              <a:t>    B=B+50;</a:t>
            </a:r>
          </a:p>
          <a:p>
            <a:pPr>
              <a:lnSpc>
                <a:spcPct val="85000"/>
              </a:lnSpc>
            </a:pPr>
            <a:r>
              <a:rPr lang="en-US" altLang="zh-CN" sz="2800" b="1" dirty="0"/>
              <a:t>    WRITEA(B);                      </a:t>
            </a:r>
          </a:p>
          <a:p>
            <a:pPr lvl="4">
              <a:lnSpc>
                <a:spcPct val="85000"/>
              </a:lnSpc>
            </a:pPr>
            <a:r>
              <a:rPr lang="en-US" altLang="zh-CN" sz="2800" b="1" dirty="0"/>
              <a:t>                              </a:t>
            </a:r>
          </a:p>
        </p:txBody>
      </p:sp>
      <p:sp>
        <p:nvSpPr>
          <p:cNvPr id="59395" name="Line 3"/>
          <p:cNvSpPr>
            <a:spLocks noChangeShapeType="1"/>
          </p:cNvSpPr>
          <p:nvPr/>
        </p:nvSpPr>
        <p:spPr bwMode="auto">
          <a:xfrm>
            <a:off x="2289048" y="1066801"/>
            <a:ext cx="0" cy="5486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59396" name="Text Box 4"/>
          <p:cNvSpPr txBox="1">
            <a:spLocks noChangeArrowheads="1"/>
          </p:cNvSpPr>
          <p:nvPr/>
        </p:nvSpPr>
        <p:spPr bwMode="auto">
          <a:xfrm>
            <a:off x="1747005" y="2133600"/>
            <a:ext cx="677108"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spAutoFit/>
          </a:bodyPr>
          <a:lstStyle/>
          <a:p>
            <a:pPr>
              <a:spcBef>
                <a:spcPct val="50000"/>
              </a:spcBef>
            </a:pPr>
            <a:r>
              <a:rPr lang="zh-CN" altLang="en-US" sz="3200" b="1"/>
              <a:t>时间</a:t>
            </a: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10.2.2 </a:t>
            </a:r>
            <a:r>
              <a:rPr lang="zh-CN" altLang="en-US" sz="2800" b="1" dirty="0">
                <a:solidFill>
                  <a:schemeClr val="bg1"/>
                </a:solidFill>
                <a:latin typeface="微软雅黑" panose="020B0503020204020204" pitchFamily="34" charset="-122"/>
                <a:ea typeface="微软雅黑" panose="020B0503020204020204" pitchFamily="34" charset="-122"/>
              </a:rPr>
              <a:t>事务的调度</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5229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ext Box 2"/>
          <p:cNvSpPr txBox="1">
            <a:spLocks noChangeArrowheads="1"/>
          </p:cNvSpPr>
          <p:nvPr/>
        </p:nvSpPr>
        <p:spPr bwMode="auto">
          <a:xfrm>
            <a:off x="2088356" y="1066801"/>
            <a:ext cx="8382000" cy="5586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nSpc>
                <a:spcPct val="85000"/>
              </a:lnSpc>
            </a:pPr>
            <a:r>
              <a:rPr lang="zh-CN" altLang="en-US" sz="2800" b="1" dirty="0"/>
              <a:t>（３）</a:t>
            </a:r>
            <a:r>
              <a:rPr lang="en-US" altLang="zh-CN" sz="2800" b="1" dirty="0"/>
              <a:t>T1</a:t>
            </a:r>
            <a:r>
              <a:rPr lang="zh-CN" altLang="en-US" sz="2800" b="1" dirty="0"/>
              <a:t>与</a:t>
            </a:r>
            <a:r>
              <a:rPr lang="en-US" altLang="zh-CN" sz="2800" b="1" dirty="0"/>
              <a:t>T2</a:t>
            </a:r>
            <a:r>
              <a:rPr lang="zh-CN" altLang="en-US" sz="2800" b="1" dirty="0"/>
              <a:t>的一种并行调度方法：</a:t>
            </a:r>
          </a:p>
          <a:p>
            <a:pPr>
              <a:lnSpc>
                <a:spcPct val="85000"/>
              </a:lnSpc>
            </a:pPr>
            <a:r>
              <a:rPr lang="zh-CN" altLang="en-US" sz="2800" b="1" dirty="0"/>
              <a:t>　　　</a:t>
            </a:r>
            <a:r>
              <a:rPr lang="en-US" altLang="zh-CN" sz="2800" b="1" dirty="0"/>
              <a:t>T1                                   T2</a:t>
            </a:r>
          </a:p>
          <a:p>
            <a:pPr>
              <a:lnSpc>
                <a:spcPct val="85000"/>
              </a:lnSpc>
            </a:pPr>
            <a:r>
              <a:rPr lang="en-US" altLang="zh-CN" sz="2800" b="1" dirty="0"/>
              <a:t>    READ(A);</a:t>
            </a:r>
          </a:p>
          <a:p>
            <a:pPr>
              <a:lnSpc>
                <a:spcPct val="85000"/>
              </a:lnSpc>
            </a:pPr>
            <a:r>
              <a:rPr lang="en-US" altLang="zh-CN" sz="2800" b="1" dirty="0"/>
              <a:t>    A:=A-50;</a:t>
            </a:r>
          </a:p>
          <a:p>
            <a:pPr>
              <a:lnSpc>
                <a:spcPct val="85000"/>
              </a:lnSpc>
            </a:pPr>
            <a:r>
              <a:rPr lang="en-US" altLang="zh-CN" sz="2800" b="1" dirty="0"/>
              <a:t>    WRITE(A);</a:t>
            </a:r>
          </a:p>
          <a:p>
            <a:pPr lvl="4">
              <a:lnSpc>
                <a:spcPct val="85000"/>
              </a:lnSpc>
            </a:pPr>
            <a:r>
              <a:rPr lang="zh-CN" altLang="en-US" sz="2800" b="1" dirty="0"/>
              <a:t>　　　　　　　　</a:t>
            </a:r>
            <a:r>
              <a:rPr lang="en-US" altLang="zh-CN" sz="2800" b="1" dirty="0"/>
              <a:t>READ(A);</a:t>
            </a:r>
          </a:p>
          <a:p>
            <a:pPr lvl="4">
              <a:lnSpc>
                <a:spcPct val="85000"/>
              </a:lnSpc>
            </a:pPr>
            <a:r>
              <a:rPr lang="en-US" altLang="zh-CN" sz="2800" b="1" dirty="0"/>
              <a:t>                              </a:t>
            </a:r>
            <a:r>
              <a:rPr lang="en-US" altLang="zh-CN" sz="2800" b="1" dirty="0" err="1"/>
              <a:t>tmp</a:t>
            </a:r>
            <a:r>
              <a:rPr lang="en-US" altLang="zh-CN" sz="2800" b="1" dirty="0"/>
              <a:t>:=A*0.1;</a:t>
            </a:r>
          </a:p>
          <a:p>
            <a:pPr lvl="4">
              <a:lnSpc>
                <a:spcPct val="85000"/>
              </a:lnSpc>
            </a:pPr>
            <a:r>
              <a:rPr lang="en-US" altLang="zh-CN" sz="2800" b="1" dirty="0"/>
              <a:t>                              A=A-</a:t>
            </a:r>
            <a:r>
              <a:rPr lang="en-US" altLang="zh-CN" sz="2800" b="1" dirty="0" err="1"/>
              <a:t>tmp</a:t>
            </a:r>
            <a:r>
              <a:rPr lang="en-US" altLang="zh-CN" sz="2800" b="1" dirty="0"/>
              <a:t>;</a:t>
            </a:r>
          </a:p>
          <a:p>
            <a:pPr lvl="4">
              <a:lnSpc>
                <a:spcPct val="85000"/>
              </a:lnSpc>
            </a:pPr>
            <a:r>
              <a:rPr lang="en-US" altLang="zh-CN" sz="2800" b="1" dirty="0"/>
              <a:t>                              WRITE(A);</a:t>
            </a:r>
          </a:p>
          <a:p>
            <a:pPr>
              <a:lnSpc>
                <a:spcPct val="85000"/>
              </a:lnSpc>
            </a:pPr>
            <a:r>
              <a:rPr lang="en-US" altLang="zh-CN" sz="2800" b="1" dirty="0"/>
              <a:t> </a:t>
            </a:r>
            <a:r>
              <a:rPr lang="zh-CN" altLang="en-US" sz="2800" b="1" dirty="0"/>
              <a:t>　</a:t>
            </a:r>
            <a:r>
              <a:rPr lang="en-US" altLang="zh-CN" sz="2800" b="1" dirty="0"/>
              <a:t>READ(B);</a:t>
            </a:r>
          </a:p>
          <a:p>
            <a:pPr>
              <a:lnSpc>
                <a:spcPct val="85000"/>
              </a:lnSpc>
            </a:pPr>
            <a:r>
              <a:rPr lang="en-US" altLang="zh-CN" sz="2800" b="1" dirty="0"/>
              <a:t> </a:t>
            </a:r>
            <a:r>
              <a:rPr lang="zh-CN" altLang="en-US" sz="2800" b="1" dirty="0"/>
              <a:t>　</a:t>
            </a:r>
            <a:r>
              <a:rPr lang="en-US" altLang="zh-CN" sz="2800" b="1" dirty="0"/>
              <a:t>B=B+50;</a:t>
            </a:r>
          </a:p>
          <a:p>
            <a:pPr>
              <a:lnSpc>
                <a:spcPct val="85000"/>
              </a:lnSpc>
            </a:pPr>
            <a:r>
              <a:rPr lang="zh-CN" altLang="en-US" sz="2800" b="1" dirty="0"/>
              <a:t>　 </a:t>
            </a:r>
            <a:r>
              <a:rPr lang="en-US" altLang="zh-CN" sz="2800" b="1" dirty="0"/>
              <a:t>WRITEA(B);                     </a:t>
            </a:r>
          </a:p>
          <a:p>
            <a:pPr>
              <a:lnSpc>
                <a:spcPct val="85000"/>
              </a:lnSpc>
            </a:pPr>
            <a:r>
              <a:rPr lang="zh-CN" altLang="en-US" sz="2800" b="1" dirty="0"/>
              <a:t>　　　　　　　　　　　　　</a:t>
            </a:r>
            <a:r>
              <a:rPr lang="en-US" altLang="zh-CN" sz="2800" b="1" dirty="0"/>
              <a:t>READ(B);</a:t>
            </a:r>
          </a:p>
          <a:p>
            <a:pPr lvl="4">
              <a:lnSpc>
                <a:spcPct val="85000"/>
              </a:lnSpc>
            </a:pPr>
            <a:r>
              <a:rPr lang="en-US" altLang="zh-CN" sz="2800" b="1" dirty="0"/>
              <a:t>                               B=</a:t>
            </a:r>
            <a:r>
              <a:rPr lang="en-US" altLang="zh-CN" sz="2800" b="1" dirty="0" err="1"/>
              <a:t>B+tmp</a:t>
            </a:r>
            <a:r>
              <a:rPr lang="en-US" altLang="zh-CN" sz="2800" b="1" dirty="0"/>
              <a:t>;</a:t>
            </a:r>
          </a:p>
          <a:p>
            <a:pPr lvl="4">
              <a:lnSpc>
                <a:spcPct val="85000"/>
              </a:lnSpc>
            </a:pPr>
            <a:r>
              <a:rPr lang="en-US" altLang="zh-CN" sz="2800" b="1" dirty="0"/>
              <a:t>                               WRITEA(B); </a:t>
            </a:r>
          </a:p>
        </p:txBody>
      </p:sp>
      <p:sp>
        <p:nvSpPr>
          <p:cNvPr id="61443" name="Line 3"/>
          <p:cNvSpPr>
            <a:spLocks noChangeShapeType="1"/>
          </p:cNvSpPr>
          <p:nvPr/>
        </p:nvSpPr>
        <p:spPr bwMode="auto">
          <a:xfrm>
            <a:off x="2362200" y="1066801"/>
            <a:ext cx="0" cy="5486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dirty="0"/>
          </a:p>
        </p:txBody>
      </p:sp>
      <p:sp>
        <p:nvSpPr>
          <p:cNvPr id="61444" name="Text Box 4"/>
          <p:cNvSpPr txBox="1">
            <a:spLocks noChangeArrowheads="1"/>
          </p:cNvSpPr>
          <p:nvPr/>
        </p:nvSpPr>
        <p:spPr bwMode="auto">
          <a:xfrm>
            <a:off x="1685092" y="2373973"/>
            <a:ext cx="677108"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spAutoFit/>
          </a:bodyPr>
          <a:lstStyle/>
          <a:p>
            <a:pPr>
              <a:spcBef>
                <a:spcPct val="50000"/>
              </a:spcBef>
            </a:pPr>
            <a:r>
              <a:rPr lang="zh-CN" altLang="en-US" sz="3200" b="1"/>
              <a:t>时间</a:t>
            </a: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10.2.2 </a:t>
            </a:r>
            <a:r>
              <a:rPr lang="zh-CN" altLang="en-US" sz="2800" b="1" dirty="0">
                <a:solidFill>
                  <a:schemeClr val="bg1"/>
                </a:solidFill>
                <a:latin typeface="微软雅黑" panose="020B0503020204020204" pitchFamily="34" charset="-122"/>
                <a:ea typeface="微软雅黑" panose="020B0503020204020204" pitchFamily="34" charset="-122"/>
              </a:rPr>
              <a:t>事务的调度</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77280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ext Box 2"/>
          <p:cNvSpPr txBox="1">
            <a:spLocks noChangeArrowheads="1"/>
          </p:cNvSpPr>
          <p:nvPr/>
        </p:nvSpPr>
        <p:spPr bwMode="auto">
          <a:xfrm>
            <a:off x="2286000" y="667513"/>
            <a:ext cx="9162288" cy="53122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80000"/>
              </a:lnSpc>
            </a:pPr>
            <a:r>
              <a:rPr lang="zh-CN" altLang="en-US" sz="3200" b="1" dirty="0"/>
              <a:t>（</a:t>
            </a:r>
            <a:r>
              <a:rPr lang="zh-CN" altLang="en-US" sz="2800" b="1" dirty="0"/>
              <a:t>４）</a:t>
            </a:r>
            <a:r>
              <a:rPr lang="en-US" altLang="zh-CN" sz="2800" b="1" dirty="0"/>
              <a:t>T1</a:t>
            </a:r>
            <a:r>
              <a:rPr lang="zh-CN" altLang="en-US" sz="2800" b="1" dirty="0"/>
              <a:t>与</a:t>
            </a:r>
            <a:r>
              <a:rPr lang="en-US" altLang="zh-CN" sz="2800" b="1" dirty="0"/>
              <a:t>T2</a:t>
            </a:r>
            <a:r>
              <a:rPr lang="zh-CN" altLang="en-US" sz="2800" b="1" dirty="0"/>
              <a:t>的一种</a:t>
            </a:r>
            <a:r>
              <a:rPr lang="zh-CN" altLang="en-US" sz="2800" b="1" dirty="0">
                <a:solidFill>
                  <a:srgbClr val="FF0000"/>
                </a:solidFill>
              </a:rPr>
              <a:t>有更新丢失问题</a:t>
            </a:r>
            <a:r>
              <a:rPr lang="zh-CN" altLang="en-US" sz="2800" b="1" dirty="0"/>
              <a:t>的并行调度方法：</a:t>
            </a:r>
          </a:p>
          <a:p>
            <a:pPr>
              <a:lnSpc>
                <a:spcPct val="80000"/>
              </a:lnSpc>
            </a:pPr>
            <a:r>
              <a:rPr lang="zh-CN" altLang="en-US" sz="2800" b="1" dirty="0"/>
              <a:t>　　　</a:t>
            </a:r>
            <a:r>
              <a:rPr lang="en-US" altLang="zh-CN" sz="2800" b="1" dirty="0"/>
              <a:t>T1                                   T2</a:t>
            </a:r>
          </a:p>
          <a:p>
            <a:pPr>
              <a:lnSpc>
                <a:spcPct val="80000"/>
              </a:lnSpc>
            </a:pPr>
            <a:r>
              <a:rPr lang="en-US" altLang="zh-CN" sz="2800" b="1" dirty="0"/>
              <a:t>    READ(A);</a:t>
            </a:r>
          </a:p>
          <a:p>
            <a:pPr>
              <a:lnSpc>
                <a:spcPct val="80000"/>
              </a:lnSpc>
            </a:pPr>
            <a:r>
              <a:rPr lang="en-US" altLang="zh-CN" sz="2800" b="1" dirty="0"/>
              <a:t>    A:=A-50;</a:t>
            </a:r>
          </a:p>
          <a:p>
            <a:pPr lvl="4">
              <a:lnSpc>
                <a:spcPct val="80000"/>
              </a:lnSpc>
            </a:pPr>
            <a:r>
              <a:rPr lang="zh-CN" altLang="en-US" sz="2800" b="1" dirty="0"/>
              <a:t>　　　　　　　　</a:t>
            </a:r>
            <a:r>
              <a:rPr lang="en-US" altLang="zh-CN" sz="2800" b="1" dirty="0"/>
              <a:t>READ(A);</a:t>
            </a:r>
          </a:p>
          <a:p>
            <a:pPr lvl="4">
              <a:lnSpc>
                <a:spcPct val="80000"/>
              </a:lnSpc>
            </a:pPr>
            <a:r>
              <a:rPr lang="en-US" altLang="zh-CN" sz="2800" b="1" dirty="0"/>
              <a:t>                              </a:t>
            </a:r>
            <a:r>
              <a:rPr lang="en-US" altLang="zh-CN" sz="2800" b="1" dirty="0" err="1"/>
              <a:t>tmp</a:t>
            </a:r>
            <a:r>
              <a:rPr lang="en-US" altLang="zh-CN" sz="2800" b="1" dirty="0"/>
              <a:t>:=A*0.1;</a:t>
            </a:r>
          </a:p>
          <a:p>
            <a:pPr lvl="4">
              <a:lnSpc>
                <a:spcPct val="80000"/>
              </a:lnSpc>
            </a:pPr>
            <a:r>
              <a:rPr lang="en-US" altLang="zh-CN" sz="2800" b="1" dirty="0"/>
              <a:t>                              A=A-</a:t>
            </a:r>
            <a:r>
              <a:rPr lang="en-US" altLang="zh-CN" sz="2800" b="1" dirty="0" err="1"/>
              <a:t>tmp</a:t>
            </a:r>
            <a:r>
              <a:rPr lang="en-US" altLang="zh-CN" sz="2800" b="1" dirty="0"/>
              <a:t>;</a:t>
            </a:r>
          </a:p>
          <a:p>
            <a:pPr lvl="4">
              <a:lnSpc>
                <a:spcPct val="80000"/>
              </a:lnSpc>
            </a:pPr>
            <a:r>
              <a:rPr lang="en-US" altLang="zh-CN" sz="2800" b="1" dirty="0"/>
              <a:t>                              WRITE(A);</a:t>
            </a:r>
          </a:p>
          <a:p>
            <a:pPr lvl="4">
              <a:lnSpc>
                <a:spcPct val="80000"/>
              </a:lnSpc>
            </a:pPr>
            <a:r>
              <a:rPr lang="en-US" altLang="zh-CN" sz="2800" b="1" dirty="0"/>
              <a:t>                               READ(B);</a:t>
            </a:r>
          </a:p>
          <a:p>
            <a:pPr>
              <a:lnSpc>
                <a:spcPct val="80000"/>
              </a:lnSpc>
            </a:pPr>
            <a:r>
              <a:rPr lang="en-US" altLang="zh-CN" sz="2800" b="1" dirty="0"/>
              <a:t>    </a:t>
            </a:r>
            <a:r>
              <a:rPr lang="en-US" altLang="zh-CN" sz="2800" b="1" dirty="0">
                <a:solidFill>
                  <a:srgbClr val="FF0000"/>
                </a:solidFill>
              </a:rPr>
              <a:t>WRITE(A);</a:t>
            </a:r>
          </a:p>
          <a:p>
            <a:pPr>
              <a:lnSpc>
                <a:spcPct val="80000"/>
              </a:lnSpc>
            </a:pPr>
            <a:r>
              <a:rPr lang="en-US" altLang="zh-CN" sz="2800" b="1" dirty="0"/>
              <a:t>    READ(B);</a:t>
            </a:r>
          </a:p>
          <a:p>
            <a:pPr>
              <a:lnSpc>
                <a:spcPct val="80000"/>
              </a:lnSpc>
            </a:pPr>
            <a:r>
              <a:rPr lang="en-US" altLang="zh-CN" sz="2800" b="1" dirty="0"/>
              <a:t>    B=B+50;</a:t>
            </a:r>
          </a:p>
          <a:p>
            <a:pPr>
              <a:lnSpc>
                <a:spcPct val="80000"/>
              </a:lnSpc>
            </a:pPr>
            <a:r>
              <a:rPr lang="en-US" altLang="zh-CN" sz="2800" b="1" dirty="0"/>
              <a:t>    WRITEA(B);                      </a:t>
            </a:r>
          </a:p>
          <a:p>
            <a:pPr lvl="4">
              <a:lnSpc>
                <a:spcPct val="80000"/>
              </a:lnSpc>
            </a:pPr>
            <a:r>
              <a:rPr lang="zh-CN" altLang="en-US" sz="2800" b="1" dirty="0"/>
              <a:t>　　　　　　　　</a:t>
            </a:r>
            <a:r>
              <a:rPr lang="en-US" altLang="zh-CN" sz="2800" b="1" dirty="0"/>
              <a:t>B=</a:t>
            </a:r>
            <a:r>
              <a:rPr lang="en-US" altLang="zh-CN" sz="2800" b="1" dirty="0" err="1"/>
              <a:t>B+tmp</a:t>
            </a:r>
            <a:r>
              <a:rPr lang="en-US" altLang="zh-CN" sz="2800" b="1" dirty="0"/>
              <a:t>;</a:t>
            </a:r>
          </a:p>
          <a:p>
            <a:pPr lvl="4">
              <a:lnSpc>
                <a:spcPct val="80000"/>
              </a:lnSpc>
            </a:pPr>
            <a:r>
              <a:rPr lang="en-US" altLang="zh-CN" sz="2800" b="1" dirty="0"/>
              <a:t>                             WRITEA(B); </a:t>
            </a:r>
          </a:p>
        </p:txBody>
      </p:sp>
      <p:sp>
        <p:nvSpPr>
          <p:cNvPr id="62467" name="Line 3"/>
          <p:cNvSpPr>
            <a:spLocks noChangeShapeType="1"/>
          </p:cNvSpPr>
          <p:nvPr/>
        </p:nvSpPr>
        <p:spPr bwMode="auto">
          <a:xfrm>
            <a:off x="2362200" y="1133779"/>
            <a:ext cx="0" cy="4724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62468" name="Text Box 4"/>
          <p:cNvSpPr txBox="1">
            <a:spLocks noChangeArrowheads="1"/>
          </p:cNvSpPr>
          <p:nvPr/>
        </p:nvSpPr>
        <p:spPr bwMode="auto">
          <a:xfrm>
            <a:off x="1685092" y="2010079"/>
            <a:ext cx="677108" cy="297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spAutoFit/>
          </a:bodyPr>
          <a:lstStyle/>
          <a:p>
            <a:pPr>
              <a:spcBef>
                <a:spcPct val="50000"/>
              </a:spcBef>
            </a:pPr>
            <a:r>
              <a:rPr lang="zh-CN" altLang="en-US" sz="3200" b="1"/>
              <a:t>时间</a:t>
            </a:r>
          </a:p>
        </p:txBody>
      </p:sp>
      <p:sp>
        <p:nvSpPr>
          <p:cNvPr id="2" name="Rectangle 1">
            <a:extLst>
              <a:ext uri="{FF2B5EF4-FFF2-40B4-BE49-F238E27FC236}">
                <a16:creationId xmlns:a16="http://schemas.microsoft.com/office/drawing/2014/main" id="{487B55F1-6F00-324C-B12B-DAC9891E0BC1}"/>
              </a:ext>
            </a:extLst>
          </p:cNvPr>
          <p:cNvSpPr/>
          <p:nvPr/>
        </p:nvSpPr>
        <p:spPr>
          <a:xfrm>
            <a:off x="213360" y="5891274"/>
            <a:ext cx="11765280" cy="461665"/>
          </a:xfrm>
          <a:prstGeom prst="rect">
            <a:avLst/>
          </a:prstGeom>
        </p:spPr>
        <p:txBody>
          <a:bodyPr wrap="square">
            <a:spAutoFit/>
          </a:bodyPr>
          <a:lstStyle/>
          <a:p>
            <a:r>
              <a:rPr lang="zh-CN" altLang="en-US" sz="2400" dirty="0">
                <a:latin typeface="Microsoft YaHei" panose="020B0503020204020204" pitchFamily="34" charset="-122"/>
                <a:ea typeface="Microsoft YaHei" panose="020B0503020204020204" pitchFamily="34" charset="-122"/>
              </a:rPr>
              <a:t>注</a:t>
            </a:r>
            <a:r>
              <a:rPr lang="en-US" altLang="zh-CN" sz="2400" dirty="0">
                <a:latin typeface="Microsoft YaHei" panose="020B0503020204020204" pitchFamily="34" charset="-122"/>
                <a:ea typeface="Microsoft YaHei" panose="020B0503020204020204" pitchFamily="34" charset="-122"/>
                <a:sym typeface="Wingdings" charset="2"/>
              </a:rPr>
              <a:t>:</a:t>
            </a:r>
            <a:r>
              <a:rPr lang="zh-CN" altLang="en-US" sz="2400" dirty="0">
                <a:latin typeface="Microsoft YaHei" panose="020B0503020204020204" pitchFamily="34" charset="-122"/>
                <a:ea typeface="Microsoft YaHei" panose="020B0503020204020204" pitchFamily="34" charset="-122"/>
                <a:sym typeface="Wingdings" charset="2"/>
              </a:rPr>
              <a:t>由 </a:t>
            </a:r>
            <a:r>
              <a:rPr lang="en-US" altLang="zh-CN" sz="2400" dirty="0">
                <a:latin typeface="Microsoft YaHei" panose="020B0503020204020204" pitchFamily="34" charset="-122"/>
                <a:ea typeface="Microsoft YaHei" panose="020B0503020204020204" pitchFamily="34" charset="-122"/>
                <a:sym typeface="Wingdings" charset="2"/>
              </a:rPr>
              <a:t>(4)</a:t>
            </a:r>
            <a:r>
              <a:rPr lang="zh-CN" altLang="en-US" sz="2400" dirty="0">
                <a:latin typeface="Microsoft YaHei" panose="020B0503020204020204" pitchFamily="34" charset="-122"/>
                <a:ea typeface="Microsoft YaHei" panose="020B0503020204020204" pitchFamily="34" charset="-122"/>
                <a:sym typeface="Wingdings" charset="2"/>
              </a:rPr>
              <a:t>可得：给定Ｎ个事务，并不是所有的并行调度都具有与串行调度相同的效果。</a:t>
            </a:r>
          </a:p>
        </p:txBody>
      </p:sp>
      <p:sp>
        <p:nvSpPr>
          <p:cNvPr id="6"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7"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10.2.2 </a:t>
            </a:r>
            <a:r>
              <a:rPr lang="zh-CN" altLang="en-US" sz="2800" b="1" dirty="0">
                <a:solidFill>
                  <a:schemeClr val="bg1"/>
                </a:solidFill>
                <a:latin typeface="微软雅黑" panose="020B0503020204020204" pitchFamily="34" charset="-122"/>
                <a:ea typeface="微软雅黑" panose="020B0503020204020204" pitchFamily="34" charset="-122"/>
              </a:rPr>
              <a:t>事务的调度</a:t>
            </a:r>
          </a:p>
        </p:txBody>
      </p:sp>
      <p:cxnSp>
        <p:nvCxnSpPr>
          <p:cNvPr id="8" name="直接连接符 7"/>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241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3"/>
          <p:cNvSpPr txBox="1">
            <a:spLocks noChangeArrowheads="1"/>
          </p:cNvSpPr>
          <p:nvPr/>
        </p:nvSpPr>
        <p:spPr bwMode="auto">
          <a:xfrm>
            <a:off x="3528291" y="1007485"/>
            <a:ext cx="8128000" cy="4179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40000"/>
              </a:spcBef>
            </a:pPr>
            <a:r>
              <a:rPr lang="zh-CN" altLang="en-US" sz="4000" b="1" dirty="0">
                <a:solidFill>
                  <a:srgbClr val="003300"/>
                </a:solidFill>
                <a:latin typeface="Microsoft YaHei" panose="020B0503020204020204" pitchFamily="34" charset="-122"/>
                <a:ea typeface="Microsoft YaHei" panose="020B0503020204020204" pitchFamily="34" charset="-122"/>
              </a:rPr>
              <a:t>第十章 数据库保护</a:t>
            </a:r>
            <a:endParaRPr lang="en-US" altLang="zh-CN" sz="4000" b="1" dirty="0">
              <a:solidFill>
                <a:srgbClr val="003300"/>
              </a:solidFill>
              <a:latin typeface="Microsoft YaHei" panose="020B0503020204020204" pitchFamily="34" charset="-122"/>
              <a:ea typeface="Microsoft YaHei" panose="020B0503020204020204" pitchFamily="34" charset="-122"/>
            </a:endParaRPr>
          </a:p>
          <a:p>
            <a:pPr algn="ctr" eaLnBrk="1" hangingPunct="1">
              <a:spcBef>
                <a:spcPct val="40000"/>
              </a:spcBef>
            </a:pPr>
            <a:endParaRPr lang="zh-CN" altLang="en-US" sz="2400" b="1" dirty="0">
              <a:solidFill>
                <a:srgbClr val="003300"/>
              </a:solidFill>
              <a:latin typeface="Microsoft YaHei" panose="020B0503020204020204" pitchFamily="34" charset="-122"/>
              <a:ea typeface="Microsoft YaHei" panose="020B0503020204020204" pitchFamily="34" charset="-122"/>
            </a:endParaRPr>
          </a:p>
          <a:p>
            <a:pPr eaLnBrk="1" hangingPunct="1">
              <a:spcBef>
                <a:spcPct val="50000"/>
              </a:spcBef>
            </a:pPr>
            <a:r>
              <a:rPr lang="en-US" altLang="zh-CN" sz="3200" b="1" dirty="0">
                <a:latin typeface="Microsoft YaHei" panose="020B0503020204020204" pitchFamily="34" charset="-122"/>
                <a:ea typeface="Microsoft YaHei" panose="020B0503020204020204" pitchFamily="34" charset="-122"/>
              </a:rPr>
              <a:t>10.1 </a:t>
            </a:r>
            <a:r>
              <a:rPr lang="zh-CN" altLang="en-US" sz="3200" b="1" dirty="0">
                <a:latin typeface="Microsoft YaHei" panose="020B0503020204020204" pitchFamily="34" charset="-122"/>
                <a:ea typeface="Microsoft YaHei" panose="020B0503020204020204" pitchFamily="34" charset="-122"/>
              </a:rPr>
              <a:t>事务的概念</a:t>
            </a:r>
            <a:endParaRPr lang="en-US" altLang="zh-CN" sz="3200" b="1" dirty="0">
              <a:latin typeface="Microsoft YaHei" panose="020B0503020204020204" pitchFamily="34" charset="-122"/>
              <a:ea typeface="Microsoft YaHei" panose="020B0503020204020204" pitchFamily="34" charset="-122"/>
            </a:endParaRPr>
          </a:p>
          <a:p>
            <a:pPr eaLnBrk="1" hangingPunct="1">
              <a:spcBef>
                <a:spcPct val="50000"/>
              </a:spcBef>
            </a:pPr>
            <a:r>
              <a:rPr lang="en-US" altLang="zh-CN" sz="3200" b="1" dirty="0">
                <a:latin typeface="Microsoft YaHei" panose="020B0503020204020204" pitchFamily="34" charset="-122"/>
                <a:ea typeface="Microsoft YaHei" panose="020B0503020204020204" pitchFamily="34" charset="-122"/>
              </a:rPr>
              <a:t>10.2 </a:t>
            </a:r>
            <a:r>
              <a:rPr lang="zh-CN" altLang="en-US" sz="3200" b="1" dirty="0">
                <a:latin typeface="Microsoft YaHei" panose="020B0503020204020204" pitchFamily="34" charset="-122"/>
                <a:ea typeface="Microsoft YaHei" panose="020B0503020204020204" pitchFamily="34" charset="-122"/>
              </a:rPr>
              <a:t>并发控制</a:t>
            </a:r>
          </a:p>
          <a:p>
            <a:pPr eaLnBrk="1" hangingPunct="1">
              <a:spcBef>
                <a:spcPct val="50000"/>
              </a:spcBef>
            </a:pPr>
            <a:r>
              <a:rPr lang="en-US" altLang="zh-CN" sz="3200" b="1" dirty="0">
                <a:latin typeface="Microsoft YaHei" panose="020B0503020204020204" pitchFamily="34" charset="-122"/>
                <a:ea typeface="Microsoft YaHei" panose="020B0503020204020204" pitchFamily="34" charset="-122"/>
              </a:rPr>
              <a:t>10.3</a:t>
            </a:r>
            <a:r>
              <a:rPr lang="zh-CN" altLang="en-US" sz="3200" b="1" dirty="0">
                <a:latin typeface="Microsoft YaHei" panose="020B0503020204020204" pitchFamily="34" charset="-122"/>
                <a:ea typeface="Microsoft YaHei" panose="020B0503020204020204" pitchFamily="34" charset="-122"/>
              </a:rPr>
              <a:t> 数据库恢复技术</a:t>
            </a:r>
          </a:p>
          <a:p>
            <a:pPr eaLnBrk="1" hangingPunct="1">
              <a:spcBef>
                <a:spcPct val="50000"/>
              </a:spcBef>
            </a:pPr>
            <a:r>
              <a:rPr lang="en-US" altLang="zh-CN" sz="3200" b="1" dirty="0">
                <a:latin typeface="Microsoft YaHei" panose="020B0503020204020204" pitchFamily="34" charset="-122"/>
                <a:ea typeface="Microsoft YaHei" panose="020B0503020204020204" pitchFamily="34" charset="-122"/>
              </a:rPr>
              <a:t>10.4 MySQL</a:t>
            </a:r>
            <a:r>
              <a:rPr lang="zh-CN" altLang="en-US" sz="3200" b="1" dirty="0">
                <a:latin typeface="Microsoft YaHei" panose="020B0503020204020204" pitchFamily="34" charset="-122"/>
                <a:ea typeface="Microsoft YaHei" panose="020B0503020204020204" pitchFamily="34" charset="-122"/>
              </a:rPr>
              <a:t>备份恢复技术</a:t>
            </a:r>
            <a:endParaRPr lang="en-US" altLang="zh-CN" sz="3200"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024702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2" name="Text Box 4"/>
          <p:cNvSpPr txBox="1">
            <a:spLocks noChangeArrowheads="1"/>
          </p:cNvSpPr>
          <p:nvPr/>
        </p:nvSpPr>
        <p:spPr bwMode="auto">
          <a:xfrm>
            <a:off x="1828800" y="762001"/>
            <a:ext cx="85344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endParaRPr lang="en-US" altLang="zh-CN" sz="3200" b="1"/>
          </a:p>
          <a:p>
            <a:pPr>
              <a:spcBef>
                <a:spcPct val="50000"/>
              </a:spcBef>
            </a:pPr>
            <a:endParaRPr lang="en-US" altLang="zh-CN" sz="3200" b="1"/>
          </a:p>
        </p:txBody>
      </p:sp>
      <p:sp>
        <p:nvSpPr>
          <p:cNvPr id="53253" name="Text Box 5"/>
          <p:cNvSpPr txBox="1">
            <a:spLocks noChangeArrowheads="1"/>
          </p:cNvSpPr>
          <p:nvPr/>
        </p:nvSpPr>
        <p:spPr bwMode="auto">
          <a:xfrm>
            <a:off x="597408" y="919114"/>
            <a:ext cx="963168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r>
              <a:rPr lang="zh-CN" altLang="en-US" sz="3200" b="1" dirty="0">
                <a:latin typeface="楷体_GB2312" charset="0"/>
                <a:ea typeface="楷体_GB2312" charset="0"/>
                <a:sym typeface="Wingdings" charset="2"/>
              </a:rPr>
              <a:t>二、调度的可串行性</a:t>
            </a:r>
          </a:p>
          <a:p>
            <a:r>
              <a:rPr lang="zh-CN" altLang="en-US" sz="3200" b="1" dirty="0">
                <a:latin typeface="楷体_GB2312" charset="0"/>
                <a:ea typeface="楷体_GB2312" charset="0"/>
                <a:sym typeface="Wingdings" charset="2"/>
              </a:rPr>
              <a:t>　　</a:t>
            </a:r>
            <a:r>
              <a:rPr lang="zh-CN" altLang="en-US" sz="3200" b="1" dirty="0">
                <a:solidFill>
                  <a:srgbClr val="FF0000"/>
                </a:solidFill>
                <a:latin typeface="楷体_GB2312" charset="0"/>
                <a:ea typeface="楷体_GB2312" charset="0"/>
                <a:sym typeface="Wingdings" charset="2"/>
              </a:rPr>
              <a:t>Ｎ个事务的调度Ｓ是可串行的，即Ｓ可等价于一个串行调度。</a:t>
            </a:r>
          </a:p>
          <a:p>
            <a:pPr>
              <a:spcBef>
                <a:spcPct val="50000"/>
              </a:spcBef>
            </a:pPr>
            <a:endParaRPr lang="zh-CN" altLang="en-US" sz="3200" b="1" dirty="0"/>
          </a:p>
        </p:txBody>
      </p:sp>
      <p:sp>
        <p:nvSpPr>
          <p:cNvPr id="4"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5"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10.2.2 </a:t>
            </a:r>
            <a:r>
              <a:rPr lang="zh-CN" altLang="en-US" sz="2800" b="1" dirty="0">
                <a:solidFill>
                  <a:schemeClr val="bg1"/>
                </a:solidFill>
                <a:latin typeface="微软雅黑" panose="020B0503020204020204" pitchFamily="34" charset="-122"/>
                <a:ea typeface="微软雅黑" panose="020B0503020204020204" pitchFamily="34" charset="-122"/>
              </a:rPr>
              <a:t>事务的调度</a:t>
            </a:r>
          </a:p>
        </p:txBody>
      </p:sp>
      <p:cxnSp>
        <p:nvCxnSpPr>
          <p:cNvPr id="6" name="直接连接符 5"/>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432578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nodeType="clickEffect">
                                  <p:stCondLst>
                                    <p:cond delay="0"/>
                                  </p:stCondLst>
                                  <p:childTnLst>
                                    <p:set>
                                      <p:cBhvr>
                                        <p:cTn id="6" dur="1" fill="hold">
                                          <p:stCondLst>
                                            <p:cond delay="0"/>
                                          </p:stCondLst>
                                        </p:cTn>
                                        <p:tgtEl>
                                          <p:spTgt spid="53253">
                                            <p:txEl>
                                              <p:pRg st="0" end="0"/>
                                            </p:txEl>
                                          </p:spTgt>
                                        </p:tgtEl>
                                        <p:attrNameLst>
                                          <p:attrName>style.visibility</p:attrName>
                                        </p:attrNameLst>
                                      </p:cBhvr>
                                      <p:to>
                                        <p:strVal val="visible"/>
                                      </p:to>
                                    </p:set>
                                    <p:animEffect transition="in" filter="diamond(in)">
                                      <p:cBhvr>
                                        <p:cTn id="7" dur="2000"/>
                                        <p:tgtEl>
                                          <p:spTgt spid="5325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53253">
                                            <p:txEl>
                                              <p:pRg st="1" end="1"/>
                                            </p:txEl>
                                          </p:spTgt>
                                        </p:tgtEl>
                                        <p:attrNameLst>
                                          <p:attrName>style.visibility</p:attrName>
                                        </p:attrNameLst>
                                      </p:cBhvr>
                                      <p:to>
                                        <p:strVal val="visible"/>
                                      </p:to>
                                    </p:set>
                                    <p:animEffect transition="in" filter="diamond(in)">
                                      <p:cBhvr>
                                        <p:cTn id="12" dur="2000"/>
                                        <p:tgtEl>
                                          <p:spTgt spid="5325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F58954-BCF8-9F4E-81E1-5B7BD99B5D55}"/>
              </a:ext>
            </a:extLst>
          </p:cNvPr>
          <p:cNvSpPr>
            <a:spLocks noGrp="1"/>
          </p:cNvSpPr>
          <p:nvPr>
            <p:ph type="sldNum" sz="quarter" idx="12"/>
          </p:nvPr>
        </p:nvSpPr>
        <p:spPr/>
        <p:txBody>
          <a:bodyPr/>
          <a:lstStyle/>
          <a:p>
            <a:fld id="{99FE38DD-D074-4D0B-A898-33F2288C0FC4}" type="slidenum">
              <a:rPr lang="zh-CN" altLang="en-US" smtClean="0"/>
              <a:t>21</a:t>
            </a:fld>
            <a:endParaRPr lang="zh-CN" altLang="en-US" dirty="0"/>
          </a:p>
        </p:txBody>
      </p:sp>
      <p:sp>
        <p:nvSpPr>
          <p:cNvPr id="4" name="Rectangle 3">
            <a:extLst>
              <a:ext uri="{FF2B5EF4-FFF2-40B4-BE49-F238E27FC236}">
                <a16:creationId xmlns:a16="http://schemas.microsoft.com/office/drawing/2014/main" id="{65FF4A8A-766A-0048-86BC-00C9F25C6AC0}"/>
              </a:ext>
            </a:extLst>
          </p:cNvPr>
          <p:cNvSpPr txBox="1">
            <a:spLocks noChangeArrowheads="1"/>
          </p:cNvSpPr>
          <p:nvPr/>
        </p:nvSpPr>
        <p:spPr>
          <a:xfrm>
            <a:off x="365760" y="935736"/>
            <a:ext cx="11265408" cy="4209288"/>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锁（</a:t>
            </a:r>
            <a:r>
              <a:rPr lang="en-US" altLang="zh-CN"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Locking</a:t>
            </a:r>
            <a:r>
              <a:rPr lang="zh-CN" altLang="en-US"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p>
          <a:p>
            <a:pPr>
              <a:lnSpc>
                <a:spcPct val="150000"/>
              </a:lnSpc>
              <a:buFont typeface="Wingdings" pitchFamily="2" charset="2"/>
              <a:buChar char="Ø"/>
            </a:pPr>
            <a:r>
              <a:rPr lang="zh-CN" altLang="en-US"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并发调度的主要技术</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封锁</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a:t>
            </a:r>
          </a:p>
          <a:p>
            <a:pPr>
              <a:lnSpc>
                <a:spcPct val="150000"/>
              </a:lnSpc>
              <a:buFont typeface="Wingdings" pitchFamily="2" charset="2"/>
              <a:buChar char="Ø"/>
            </a:pP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事务对需操作的数据进行加锁，以</a:t>
            </a:r>
            <a:r>
              <a:rPr lang="zh-CN" altLang="en-US"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实现</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数据的</a:t>
            </a:r>
            <a:r>
              <a:rPr lang="zh-CN" altLang="en-US"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互斥访问</a:t>
            </a: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a:t>
            </a:r>
          </a:p>
          <a:p>
            <a:pPr>
              <a:lnSpc>
                <a:spcPct val="150000"/>
              </a:lnSpc>
              <a:buFont typeface="Wingdings" pitchFamily="2" charset="2"/>
              <a:buChar char="Ø"/>
            </a:pP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当一个事务访问某个数据项时，其他事务都不能修改该数据项。</a:t>
            </a:r>
          </a:p>
          <a:p>
            <a:pPr>
              <a:lnSpc>
                <a:spcPct val="150000"/>
              </a:lnSpc>
              <a:buFont typeface="Wingdings" pitchFamily="2" charset="2"/>
              <a:buChar char="Ø"/>
            </a:pPr>
            <a:r>
              <a:rPr lang="zh-CN" altLang="en-US" dirty="0">
                <a:latin typeface="Times New Roman" panose="02020603050405020304" pitchFamily="18" charset="0"/>
                <a:ea typeface="Microsoft YaHei" panose="020B0503020204020204" pitchFamily="34" charset="-122"/>
                <a:cs typeface="Times New Roman" panose="02020603050405020304" pitchFamily="18" charset="0"/>
              </a:rPr>
              <a:t>对数据的访问均必须加锁。</a:t>
            </a:r>
          </a:p>
          <a:p>
            <a:endParaRPr lang="zh-CN" altLang="en-US" b="1" dirty="0">
              <a:ea typeface="楷体_GB2312" charset="0"/>
            </a:endParaRP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1320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4" name="Text Box 4"/>
          <p:cNvSpPr txBox="1">
            <a:spLocks noChangeArrowheads="1"/>
          </p:cNvSpPr>
          <p:nvPr/>
        </p:nvSpPr>
        <p:spPr bwMode="auto">
          <a:xfrm>
            <a:off x="304800" y="1934134"/>
            <a:ext cx="11582400" cy="43334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spcBef>
                <a:spcPct val="40000"/>
              </a:spcBef>
            </a:pP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共享锁</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Share lock</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，简记为</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锁</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p>
          <a:p>
            <a:pPr marL="914400" lvl="1" indent="-457200">
              <a:lnSpc>
                <a:spcPct val="150000"/>
              </a:lnSpc>
              <a:spcBef>
                <a:spcPct val="40000"/>
              </a:spcBef>
              <a:buFont typeface="Wingdings" pitchFamily="2" charset="2"/>
              <a:buChar char="Ø"/>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读锁。</a:t>
            </a:r>
          </a:p>
          <a:p>
            <a:pPr marL="914400" lvl="1" indent="-457200">
              <a:lnSpc>
                <a:spcPct val="150000"/>
              </a:lnSpc>
              <a:spcBef>
                <a:spcPct val="40000"/>
              </a:spcBef>
              <a:buFont typeface="Wingdings" pitchFamily="2" charset="2"/>
              <a:buChar char="Ø"/>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多个事务可对同一数据重复申请加读锁。</a:t>
            </a:r>
          </a:p>
          <a:p>
            <a:pPr>
              <a:lnSpc>
                <a:spcPct val="150000"/>
              </a:lnSpc>
              <a:spcBef>
                <a:spcPct val="40000"/>
              </a:spcBef>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      事务</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T</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对数据</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Q</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加了</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锁，其它事务可再对数据</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Q</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加</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锁，而不能对数据</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Q</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加</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X</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锁（互斥锁），直到</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T</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释放数据</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Q</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上的</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锁。</a:t>
            </a:r>
          </a:p>
          <a:p>
            <a:endParaRPr lang="zh-CN" altLang="en-US" sz="3200" b="1" dirty="0">
              <a:ea typeface="楷体_GB2312" charset="0"/>
            </a:endParaRPr>
          </a:p>
        </p:txBody>
      </p:sp>
      <p:sp>
        <p:nvSpPr>
          <p:cNvPr id="4"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5"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6" name="直接连接符 5"/>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552892" y="997236"/>
            <a:ext cx="2287806" cy="584775"/>
          </a:xfrm>
          <a:prstGeom prst="rect">
            <a:avLst/>
          </a:prstGeom>
          <a:noFill/>
        </p:spPr>
        <p:txBody>
          <a:bodyPr wrap="none" rtlCol="0">
            <a:spAutoFit/>
          </a:bodyPr>
          <a:lstStyle/>
          <a:p>
            <a:pPr marL="457200" indent="-457200">
              <a:buFont typeface="Wingdings" panose="05000000000000000000" pitchFamily="2" charset="2"/>
              <a:buChar char="u"/>
            </a:pPr>
            <a:r>
              <a:rPr lang="zh-CN" altLang="en-US"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锁的类型</a:t>
            </a:r>
          </a:p>
        </p:txBody>
      </p:sp>
    </p:spTree>
    <p:extLst>
      <p:ext uri="{BB962C8B-B14F-4D97-AF65-F5344CB8AC3E}">
        <p14:creationId xmlns:p14="http://schemas.microsoft.com/office/powerpoint/2010/main" val="231810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9" name="Text Box 5"/>
          <p:cNvSpPr txBox="1">
            <a:spLocks noChangeArrowheads="1"/>
          </p:cNvSpPr>
          <p:nvPr/>
        </p:nvSpPr>
        <p:spPr bwMode="auto">
          <a:xfrm>
            <a:off x="121920" y="1652300"/>
            <a:ext cx="11594592" cy="36280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spcBef>
                <a:spcPct val="50000"/>
              </a:spcBef>
            </a:pP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互斥锁</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（又称为</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排它锁</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err="1">
                <a:latin typeface="Times New Roman" panose="02020603050405020304" pitchFamily="18" charset="0"/>
                <a:ea typeface="Microsoft YaHei" panose="020B0503020204020204" pitchFamily="34" charset="-122"/>
                <a:cs typeface="Times New Roman" panose="02020603050405020304" pitchFamily="18" charset="0"/>
              </a:rPr>
              <a:t>eXclusive</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lock</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，简记为</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X</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锁</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p>
          <a:p>
            <a:pPr marL="457200" indent="-457200">
              <a:lnSpc>
                <a:spcPct val="150000"/>
              </a:lnSpc>
              <a:spcBef>
                <a:spcPct val="50000"/>
              </a:spcBef>
              <a:buFont typeface="Wingdings" pitchFamily="2" charset="2"/>
              <a:buChar char="Ø"/>
            </a:pPr>
            <a:r>
              <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写锁。</a:t>
            </a:r>
          </a:p>
          <a:p>
            <a:pPr marL="457200" indent="-457200">
              <a:lnSpc>
                <a:spcPct val="150000"/>
              </a:lnSpc>
              <a:spcBef>
                <a:spcPct val="50000"/>
              </a:spcBef>
              <a:buFont typeface="Wingdings" pitchFamily="2" charset="2"/>
              <a:buChar char="Ø"/>
            </a:pPr>
            <a:r>
              <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一旦事务</a:t>
            </a:r>
            <a:r>
              <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a:t>
            </a:r>
            <a:r>
              <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对数据</a:t>
            </a:r>
            <a:r>
              <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Q</a:t>
            </a:r>
            <a:r>
              <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加上了</a:t>
            </a:r>
            <a:r>
              <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X</a:t>
            </a:r>
            <a:r>
              <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锁，只允许</a:t>
            </a:r>
            <a:r>
              <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a:t>
            </a:r>
            <a:r>
              <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对其进行读写。</a:t>
            </a:r>
          </a:p>
          <a:p>
            <a:pPr marL="457200" indent="-457200">
              <a:lnSpc>
                <a:spcPct val="150000"/>
              </a:lnSpc>
              <a:spcBef>
                <a:spcPct val="50000"/>
              </a:spcBef>
              <a:buFont typeface="Wingdings" pitchFamily="2" charset="2"/>
              <a:buChar char="Ø"/>
            </a:pPr>
            <a:r>
              <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其他事务需等</a:t>
            </a:r>
            <a:r>
              <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a:t>
            </a:r>
            <a:r>
              <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释放</a:t>
            </a:r>
            <a:r>
              <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X</a:t>
            </a:r>
            <a:r>
              <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锁之后，才能获锁。</a:t>
            </a:r>
          </a:p>
          <a:p>
            <a:pPr>
              <a:lnSpc>
                <a:spcPct val="150000"/>
              </a:lnSpc>
              <a:spcBef>
                <a:spcPct val="50000"/>
              </a:spcBef>
            </a:pPr>
            <a:r>
              <a:rPr kumimoji="1"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注：其它事务不能对数据</a:t>
            </a:r>
            <a:r>
              <a:rPr kumimoji="1" lang="en-US" altLang="zh-CN"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Q</a:t>
            </a:r>
            <a:r>
              <a:rPr kumimoji="1"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再加</a:t>
            </a:r>
            <a:r>
              <a:rPr kumimoji="1" lang="en-US" altLang="zh-CN"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S</a:t>
            </a:r>
            <a:r>
              <a:rPr kumimoji="1"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锁和</a:t>
            </a:r>
            <a:r>
              <a:rPr kumimoji="1" lang="en-US" altLang="zh-CN"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X</a:t>
            </a:r>
            <a:r>
              <a:rPr kumimoji="1"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锁。</a:t>
            </a:r>
            <a:endPar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3"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4"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5" name="直接连接符 4"/>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552892" y="997236"/>
            <a:ext cx="2287806" cy="584775"/>
          </a:xfrm>
          <a:prstGeom prst="rect">
            <a:avLst/>
          </a:prstGeom>
          <a:noFill/>
        </p:spPr>
        <p:txBody>
          <a:bodyPr wrap="none" rtlCol="0">
            <a:spAutoFit/>
          </a:bodyPr>
          <a:lstStyle/>
          <a:p>
            <a:pPr marL="457200" indent="-457200">
              <a:buFont typeface="Wingdings" panose="05000000000000000000" pitchFamily="2" charset="2"/>
              <a:buChar char="u"/>
            </a:pPr>
            <a:r>
              <a:rPr lang="zh-CN" altLang="en-US"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锁的类型</a:t>
            </a:r>
          </a:p>
        </p:txBody>
      </p:sp>
    </p:spTree>
    <p:extLst>
      <p:ext uri="{BB962C8B-B14F-4D97-AF65-F5344CB8AC3E}">
        <p14:creationId xmlns:p14="http://schemas.microsoft.com/office/powerpoint/2010/main" val="312618701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77829">
                                            <p:txEl>
                                              <p:pRg st="0" end="0"/>
                                            </p:txEl>
                                          </p:spTgt>
                                        </p:tgtEl>
                                        <p:attrNameLst>
                                          <p:attrName>style.visibility</p:attrName>
                                        </p:attrNameLst>
                                      </p:cBhvr>
                                      <p:to>
                                        <p:strVal val="visible"/>
                                      </p:to>
                                    </p:set>
                                    <p:animEffect transition="in" filter="checkerboard(across)">
                                      <p:cBhvr>
                                        <p:cTn id="7" dur="500"/>
                                        <p:tgtEl>
                                          <p:spTgt spid="7782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nodeType="clickEffect">
                                  <p:stCondLst>
                                    <p:cond delay="0"/>
                                  </p:stCondLst>
                                  <p:childTnLst>
                                    <p:set>
                                      <p:cBhvr>
                                        <p:cTn id="11" dur="1" fill="hold">
                                          <p:stCondLst>
                                            <p:cond delay="0"/>
                                          </p:stCondLst>
                                        </p:cTn>
                                        <p:tgtEl>
                                          <p:spTgt spid="77829">
                                            <p:txEl>
                                              <p:pRg st="1" end="1"/>
                                            </p:txEl>
                                          </p:spTgt>
                                        </p:tgtEl>
                                        <p:attrNameLst>
                                          <p:attrName>style.visibility</p:attrName>
                                        </p:attrNameLst>
                                      </p:cBhvr>
                                      <p:to>
                                        <p:strVal val="visible"/>
                                      </p:to>
                                    </p:set>
                                    <p:animEffect transition="in" filter="checkerboard(across)">
                                      <p:cBhvr>
                                        <p:cTn id="12" dur="500"/>
                                        <p:tgtEl>
                                          <p:spTgt spid="7782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nodeType="clickEffect">
                                  <p:stCondLst>
                                    <p:cond delay="0"/>
                                  </p:stCondLst>
                                  <p:childTnLst>
                                    <p:set>
                                      <p:cBhvr>
                                        <p:cTn id="16" dur="1" fill="hold">
                                          <p:stCondLst>
                                            <p:cond delay="0"/>
                                          </p:stCondLst>
                                        </p:cTn>
                                        <p:tgtEl>
                                          <p:spTgt spid="77829">
                                            <p:txEl>
                                              <p:pRg st="2" end="2"/>
                                            </p:txEl>
                                          </p:spTgt>
                                        </p:tgtEl>
                                        <p:attrNameLst>
                                          <p:attrName>style.visibility</p:attrName>
                                        </p:attrNameLst>
                                      </p:cBhvr>
                                      <p:to>
                                        <p:strVal val="visible"/>
                                      </p:to>
                                    </p:set>
                                    <p:animEffect transition="in" filter="checkerboard(across)">
                                      <p:cBhvr>
                                        <p:cTn id="17" dur="500"/>
                                        <p:tgtEl>
                                          <p:spTgt spid="7782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5" presetClass="entr" presetSubtype="10" fill="hold" nodeType="clickEffect">
                                  <p:stCondLst>
                                    <p:cond delay="0"/>
                                  </p:stCondLst>
                                  <p:childTnLst>
                                    <p:set>
                                      <p:cBhvr>
                                        <p:cTn id="21" dur="1" fill="hold">
                                          <p:stCondLst>
                                            <p:cond delay="0"/>
                                          </p:stCondLst>
                                        </p:cTn>
                                        <p:tgtEl>
                                          <p:spTgt spid="77829">
                                            <p:txEl>
                                              <p:pRg st="3" end="3"/>
                                            </p:txEl>
                                          </p:spTgt>
                                        </p:tgtEl>
                                        <p:attrNameLst>
                                          <p:attrName>style.visibility</p:attrName>
                                        </p:attrNameLst>
                                      </p:cBhvr>
                                      <p:to>
                                        <p:strVal val="visible"/>
                                      </p:to>
                                    </p:set>
                                    <p:animEffect transition="in" filter="checkerboard(across)">
                                      <p:cBhvr>
                                        <p:cTn id="22" dur="500"/>
                                        <p:tgtEl>
                                          <p:spTgt spid="77829">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5" presetClass="entr" presetSubtype="10" fill="hold" nodeType="clickEffect">
                                  <p:stCondLst>
                                    <p:cond delay="0"/>
                                  </p:stCondLst>
                                  <p:childTnLst>
                                    <p:set>
                                      <p:cBhvr>
                                        <p:cTn id="26" dur="1" fill="hold">
                                          <p:stCondLst>
                                            <p:cond delay="0"/>
                                          </p:stCondLst>
                                        </p:cTn>
                                        <p:tgtEl>
                                          <p:spTgt spid="77829">
                                            <p:txEl>
                                              <p:pRg st="4" end="4"/>
                                            </p:txEl>
                                          </p:spTgt>
                                        </p:tgtEl>
                                        <p:attrNameLst>
                                          <p:attrName>style.visibility</p:attrName>
                                        </p:attrNameLst>
                                      </p:cBhvr>
                                      <p:to>
                                        <p:strVal val="visible"/>
                                      </p:to>
                                    </p:set>
                                    <p:animEffect transition="in" filter="checkerboard(across)">
                                      <p:cBhvr>
                                        <p:cTn id="27" dur="500"/>
                                        <p:tgtEl>
                                          <p:spTgt spid="7782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1" name="Text Box 5"/>
          <p:cNvSpPr txBox="1">
            <a:spLocks noChangeArrowheads="1"/>
          </p:cNvSpPr>
          <p:nvPr/>
        </p:nvSpPr>
        <p:spPr bwMode="auto">
          <a:xfrm>
            <a:off x="128016" y="1956186"/>
            <a:ext cx="12198096" cy="2220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LOCK-S(Q):</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申请数据项</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Q</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上的共享锁。</a:t>
            </a:r>
          </a:p>
          <a:p>
            <a:pPr>
              <a:lnSpc>
                <a:spcPct val="150000"/>
              </a:lnSpc>
            </a:pP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LOCK-X(Q):</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申请数据项</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Q</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上的互斥锁。</a:t>
            </a:r>
          </a:p>
          <a:p>
            <a:pPr>
              <a:lnSpc>
                <a:spcPct val="150000"/>
              </a:lnSpc>
            </a:pP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UNLOCK(Q):</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释放数据项</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Q</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上的锁。</a:t>
            </a:r>
          </a:p>
        </p:txBody>
      </p:sp>
      <p:sp>
        <p:nvSpPr>
          <p:cNvPr id="2" name="TextBox 1"/>
          <p:cNvSpPr txBox="1"/>
          <p:nvPr/>
        </p:nvSpPr>
        <p:spPr>
          <a:xfrm>
            <a:off x="457200" y="970165"/>
            <a:ext cx="2287806" cy="584775"/>
          </a:xfrm>
          <a:prstGeom prst="rect">
            <a:avLst/>
          </a:prstGeom>
          <a:noFill/>
        </p:spPr>
        <p:txBody>
          <a:bodyPr wrap="none" rtlCol="0">
            <a:spAutoFit/>
          </a:bodyPr>
          <a:lstStyle/>
          <a:p>
            <a:pPr marL="457200" indent="-457200">
              <a:buFont typeface="Wingdings" panose="05000000000000000000" pitchFamily="2" charset="2"/>
              <a:buChar char="u"/>
            </a:pPr>
            <a:r>
              <a:rPr lang="zh-CN" altLang="en-US"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锁的操作</a:t>
            </a: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293536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32" fill="hold" nodeType="clickEffect">
                                  <p:stCondLst>
                                    <p:cond delay="0"/>
                                  </p:stCondLst>
                                  <p:childTnLst>
                                    <p:set>
                                      <p:cBhvr>
                                        <p:cTn id="6" dur="1" fill="hold">
                                          <p:stCondLst>
                                            <p:cond delay="0"/>
                                          </p:stCondLst>
                                        </p:cTn>
                                        <p:tgtEl>
                                          <p:spTgt spid="80901">
                                            <p:txEl>
                                              <p:pRg st="0" end="0"/>
                                            </p:txEl>
                                          </p:spTgt>
                                        </p:tgtEl>
                                        <p:attrNameLst>
                                          <p:attrName>style.visibility</p:attrName>
                                        </p:attrNameLst>
                                      </p:cBhvr>
                                      <p:to>
                                        <p:strVal val="visible"/>
                                      </p:to>
                                    </p:set>
                                    <p:animEffect transition="in" filter="diamond(out)">
                                      <p:cBhvr>
                                        <p:cTn id="7" dur="2000"/>
                                        <p:tgtEl>
                                          <p:spTgt spid="8090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32" fill="hold" nodeType="clickEffect">
                                  <p:stCondLst>
                                    <p:cond delay="0"/>
                                  </p:stCondLst>
                                  <p:childTnLst>
                                    <p:set>
                                      <p:cBhvr>
                                        <p:cTn id="11" dur="1" fill="hold">
                                          <p:stCondLst>
                                            <p:cond delay="0"/>
                                          </p:stCondLst>
                                        </p:cTn>
                                        <p:tgtEl>
                                          <p:spTgt spid="80901">
                                            <p:txEl>
                                              <p:pRg st="1" end="1"/>
                                            </p:txEl>
                                          </p:spTgt>
                                        </p:tgtEl>
                                        <p:attrNameLst>
                                          <p:attrName>style.visibility</p:attrName>
                                        </p:attrNameLst>
                                      </p:cBhvr>
                                      <p:to>
                                        <p:strVal val="visible"/>
                                      </p:to>
                                    </p:set>
                                    <p:animEffect transition="in" filter="diamond(out)">
                                      <p:cBhvr>
                                        <p:cTn id="12" dur="2000"/>
                                        <p:tgtEl>
                                          <p:spTgt spid="8090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32" fill="hold" nodeType="clickEffect">
                                  <p:stCondLst>
                                    <p:cond delay="0"/>
                                  </p:stCondLst>
                                  <p:childTnLst>
                                    <p:set>
                                      <p:cBhvr>
                                        <p:cTn id="16" dur="1" fill="hold">
                                          <p:stCondLst>
                                            <p:cond delay="0"/>
                                          </p:stCondLst>
                                        </p:cTn>
                                        <p:tgtEl>
                                          <p:spTgt spid="80901">
                                            <p:txEl>
                                              <p:pRg st="2" end="2"/>
                                            </p:txEl>
                                          </p:spTgt>
                                        </p:tgtEl>
                                        <p:attrNameLst>
                                          <p:attrName>style.visibility</p:attrName>
                                        </p:attrNameLst>
                                      </p:cBhvr>
                                      <p:to>
                                        <p:strVal val="visible"/>
                                      </p:to>
                                    </p:set>
                                    <p:animEffect transition="in" filter="diamond(out)">
                                      <p:cBhvr>
                                        <p:cTn id="17" dur="2000"/>
                                        <p:tgtEl>
                                          <p:spTgt spid="8090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B3A0EDF-7C7A-9B4B-A3C3-6F9FA53D250E}"/>
              </a:ext>
            </a:extLst>
          </p:cNvPr>
          <p:cNvSpPr>
            <a:spLocks noGrp="1"/>
          </p:cNvSpPr>
          <p:nvPr>
            <p:ph type="sldNum" sz="quarter" idx="12"/>
          </p:nvPr>
        </p:nvSpPr>
        <p:spPr/>
        <p:txBody>
          <a:bodyPr/>
          <a:lstStyle/>
          <a:p>
            <a:fld id="{99FE38DD-D074-4D0B-A898-33F2288C0FC4}" type="slidenum">
              <a:rPr lang="zh-CN" altLang="en-US" smtClean="0"/>
              <a:t>25</a:t>
            </a:fld>
            <a:endParaRPr lang="zh-CN" altLang="en-US" dirty="0"/>
          </a:p>
        </p:txBody>
      </p:sp>
      <p:sp>
        <p:nvSpPr>
          <p:cNvPr id="4" name="Rectangle 3">
            <a:extLst>
              <a:ext uri="{FF2B5EF4-FFF2-40B4-BE49-F238E27FC236}">
                <a16:creationId xmlns:a16="http://schemas.microsoft.com/office/drawing/2014/main" id="{2681C628-4D6C-A240-9C2B-D03C1F743135}"/>
              </a:ext>
            </a:extLst>
          </p:cNvPr>
          <p:cNvSpPr/>
          <p:nvPr/>
        </p:nvSpPr>
        <p:spPr>
          <a:xfrm>
            <a:off x="195072" y="1688894"/>
            <a:ext cx="11204448" cy="4540217"/>
          </a:xfrm>
          <a:prstGeom prst="rect">
            <a:avLst/>
          </a:prstGeom>
        </p:spPr>
        <p:txBody>
          <a:bodyPr wrap="square">
            <a:spAutoFit/>
          </a:bodyPr>
          <a:lstStyle/>
          <a:p>
            <a:pPr marL="457200" indent="-457200">
              <a:lnSpc>
                <a:spcPct val="150000"/>
              </a:lnSpc>
              <a:buFont typeface="Wingdings" pitchFamily="2" charset="2"/>
              <a:buChar char="Ø"/>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运用</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X</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锁和</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锁对数据对象加锁时，需要约定一些规则：</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封锁协议（</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Locking Protocol</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 </a:t>
            </a:r>
          </a:p>
          <a:p>
            <a:pPr marL="457200" indent="-457200">
              <a:lnSpc>
                <a:spcPct val="150000"/>
              </a:lnSpc>
              <a:buFont typeface="Wingdings" pitchFamily="2" charset="2"/>
              <a:buChar char="Ø"/>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何时申请</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X</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锁或</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锁；</a:t>
            </a:r>
          </a:p>
          <a:p>
            <a:pPr marL="457200" indent="-457200">
              <a:lnSpc>
                <a:spcPct val="150000"/>
              </a:lnSpc>
              <a:buFont typeface="Wingdings" pitchFamily="2" charset="2"/>
              <a:buChar char="Ø"/>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持锁时间、何时释放</a:t>
            </a:r>
          </a:p>
          <a:p>
            <a:pPr marL="457200" indent="-457200">
              <a:lnSpc>
                <a:spcPct val="150000"/>
              </a:lnSpc>
              <a:buFont typeface="Wingdings" pitchFamily="2" charset="2"/>
              <a:buChar char="Ø"/>
            </a:pP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不同的封锁协议，在不同的程度上为并发操作的正确调度提供一定的保证。</a:t>
            </a:r>
          </a:p>
          <a:p>
            <a:pPr marL="457200" indent="-457200">
              <a:lnSpc>
                <a:spcPct val="150000"/>
              </a:lnSpc>
              <a:buFont typeface="Wingdings" pitchFamily="2" charset="2"/>
              <a:buChar char="Ø"/>
            </a:pP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常用的封锁协议：三级封锁协议</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p>
        </p:txBody>
      </p:sp>
      <p:sp>
        <p:nvSpPr>
          <p:cNvPr id="5" name="TextBox 4"/>
          <p:cNvSpPr txBox="1"/>
          <p:nvPr/>
        </p:nvSpPr>
        <p:spPr>
          <a:xfrm>
            <a:off x="552892" y="997236"/>
            <a:ext cx="2287806" cy="584775"/>
          </a:xfrm>
          <a:prstGeom prst="rect">
            <a:avLst/>
          </a:prstGeom>
          <a:noFill/>
        </p:spPr>
        <p:txBody>
          <a:bodyPr wrap="none" rtlCol="0">
            <a:spAutoFit/>
          </a:bodyPr>
          <a:lstStyle/>
          <a:p>
            <a:pPr marL="457200" indent="-457200">
              <a:buFont typeface="Wingdings" panose="05000000000000000000" pitchFamily="2" charset="2"/>
              <a:buChar char="u"/>
            </a:pPr>
            <a:r>
              <a:rPr lang="zh-CN" altLang="en-US"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封锁协议</a:t>
            </a:r>
          </a:p>
        </p:txBody>
      </p:sp>
      <p:sp>
        <p:nvSpPr>
          <p:cNvPr id="6"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7"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8" name="直接连接符 7"/>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36580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4" name="Text Box 4"/>
          <p:cNvSpPr txBox="1">
            <a:spLocks noChangeArrowheads="1"/>
          </p:cNvSpPr>
          <p:nvPr/>
        </p:nvSpPr>
        <p:spPr bwMode="auto">
          <a:xfrm>
            <a:off x="268224" y="990600"/>
            <a:ext cx="11606784" cy="48283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spcBef>
                <a:spcPct val="50000"/>
              </a:spcBef>
            </a:pP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1</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）一级封锁协议</a:t>
            </a:r>
          </a:p>
          <a:p>
            <a:pPr>
              <a:lnSpc>
                <a:spcPct val="150000"/>
              </a:lnSpc>
              <a:spcBef>
                <a:spcPct val="50000"/>
              </a:spcBef>
            </a:pP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       事务</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T</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在修改数据</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R</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之前必须</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先对其加</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X</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锁</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，直到</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事务结束</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才释放。</a:t>
            </a:r>
          </a:p>
          <a:p>
            <a:pPr>
              <a:lnSpc>
                <a:spcPct val="150000"/>
              </a:lnSpc>
              <a:spcBef>
                <a:spcPct val="50000"/>
              </a:spcBef>
            </a:pP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正常结束（</a:t>
            </a:r>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COMMIT</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a:t>
            </a:r>
          </a:p>
          <a:p>
            <a:pPr>
              <a:lnSpc>
                <a:spcPct val="150000"/>
              </a:lnSpc>
              <a:spcBef>
                <a:spcPct val="50000"/>
              </a:spcBef>
            </a:pP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非正常结束（</a:t>
            </a:r>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ROLLBACK</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a:t>
            </a:r>
          </a:p>
          <a:p>
            <a:pPr>
              <a:lnSpc>
                <a:spcPct val="150000"/>
              </a:lnSpc>
              <a:spcBef>
                <a:spcPct val="50000"/>
              </a:spcBef>
            </a:pPr>
            <a:r>
              <a:rPr lang="zh-CN" altLang="en-US" sz="2400" b="1" dirty="0">
                <a:solidFill>
                  <a:schemeClr val="bg2"/>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一级封锁协议可防止丢失修改</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，并</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保证</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事务</a:t>
            </a:r>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T</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是</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可恢复</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的。</a:t>
            </a:r>
          </a:p>
          <a:p>
            <a:pPr>
              <a:lnSpc>
                <a:spcPct val="150000"/>
              </a:lnSpc>
              <a:spcBef>
                <a:spcPct val="50000"/>
              </a:spcBef>
            </a:pPr>
            <a:r>
              <a:rPr lang="zh-CN" altLang="en-US" sz="2400" b="1" dirty="0">
                <a:solidFill>
                  <a:schemeClr val="bg2"/>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在一级封锁协议中，如果是</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读数据</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不需要加锁</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的，所以它</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不能保证可重复读和不读“脏”数据。</a:t>
            </a:r>
          </a:p>
        </p:txBody>
      </p:sp>
      <p:sp>
        <p:nvSpPr>
          <p:cNvPr id="81925" name="AutoShape 5"/>
          <p:cNvSpPr>
            <a:spLocks noChangeArrowheads="1"/>
          </p:cNvSpPr>
          <p:nvPr/>
        </p:nvSpPr>
        <p:spPr bwMode="auto">
          <a:xfrm>
            <a:off x="2523744" y="3002280"/>
            <a:ext cx="457200" cy="304800"/>
          </a:xfrm>
          <a:prstGeom prst="downArrow">
            <a:avLst>
              <a:gd name="adj1" fmla="val 50000"/>
              <a:gd name="adj2" fmla="val 25000"/>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endParaRPr lang="en-US"/>
          </a:p>
        </p:txBody>
      </p:sp>
      <p:sp>
        <p:nvSpPr>
          <p:cNvPr id="4"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5"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6" name="直接连接符 5"/>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72541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2962" name="Group 18"/>
          <p:cNvGraphicFramePr>
            <a:graphicFrameLocks noGrp="1"/>
          </p:cNvGraphicFramePr>
          <p:nvPr>
            <p:extLst>
              <p:ext uri="{D42A27DB-BD31-4B8C-83A1-F6EECF244321}">
                <p14:modId xmlns:p14="http://schemas.microsoft.com/office/powerpoint/2010/main" val="863019453"/>
              </p:ext>
            </p:extLst>
          </p:nvPr>
        </p:nvGraphicFramePr>
        <p:xfrm>
          <a:off x="677108" y="763815"/>
          <a:ext cx="5638800" cy="5566703"/>
        </p:xfrm>
        <a:graphic>
          <a:graphicData uri="http://schemas.openxmlformats.org/drawingml/2006/table">
            <a:tbl>
              <a:tblPr/>
              <a:tblGrid>
                <a:gridCol w="2881313">
                  <a:extLst>
                    <a:ext uri="{9D8B030D-6E8A-4147-A177-3AD203B41FA5}">
                      <a16:colId xmlns:a16="http://schemas.microsoft.com/office/drawing/2014/main" val="20000"/>
                    </a:ext>
                  </a:extLst>
                </a:gridCol>
                <a:gridCol w="2757487">
                  <a:extLst>
                    <a:ext uri="{9D8B030D-6E8A-4147-A177-3AD203B41FA5}">
                      <a16:colId xmlns:a16="http://schemas.microsoft.com/office/drawing/2014/main" val="20001"/>
                    </a:ext>
                  </a:extLst>
                </a:gridCol>
              </a:tblGrid>
              <a:tr h="422936">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ctr"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T</a:t>
                      </a:r>
                      <a:r>
                        <a:rPr kumimoji="0" lang="en-US" altLang="zh-CN" sz="2800" b="1" i="0" u="none" strike="noStrike" cap="none" normalizeH="0" baseline="-25000">
                          <a:ln>
                            <a:noFill/>
                          </a:ln>
                          <a:solidFill>
                            <a:schemeClr val="tx1"/>
                          </a:solidFill>
                          <a:effectLst/>
                          <a:latin typeface="宋体" charset="-122"/>
                          <a:ea typeface="宋体" charset="-122"/>
                        </a:rPr>
                        <a:t>1</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ctr"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T</a:t>
                      </a:r>
                      <a:r>
                        <a:rPr kumimoji="0" lang="en-US" altLang="zh-CN" sz="2800" b="1" i="0" u="none" strike="noStrike" cap="none" normalizeH="0" baseline="-25000">
                          <a:ln>
                            <a:noFill/>
                          </a:ln>
                          <a:solidFill>
                            <a:schemeClr val="tx1"/>
                          </a:solidFill>
                          <a:effectLst/>
                          <a:latin typeface="宋体" charset="-122"/>
                          <a:ea typeface="宋体" charset="-122"/>
                        </a:rPr>
                        <a:t>2</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131727">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①  LOCK-X(A)</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       </a:t>
                      </a:r>
                      <a:r>
                        <a:rPr kumimoji="0" lang="zh-CN" altLang="en-US" sz="2800" b="1" i="0" u="none" strike="noStrike" cap="none" normalizeH="0" baseline="0">
                          <a:ln>
                            <a:noFill/>
                          </a:ln>
                          <a:solidFill>
                            <a:schemeClr val="tx1"/>
                          </a:solidFill>
                          <a:effectLst/>
                          <a:latin typeface="宋体" charset="-122"/>
                          <a:ea typeface="宋体" charset="-122"/>
                        </a:rPr>
                        <a:t>获得</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800" b="1" i="0" u="none" strike="noStrike" cap="none" normalizeH="0" baseline="0">
                          <a:ln>
                            <a:noFill/>
                          </a:ln>
                          <a:solidFill>
                            <a:schemeClr val="tx1"/>
                          </a:solidFill>
                          <a:effectLst/>
                          <a:latin typeface="宋体" charset="-122"/>
                          <a:ea typeface="宋体" charset="-122"/>
                        </a:rPr>
                        <a:t>②  读</a:t>
                      </a:r>
                      <a:r>
                        <a:rPr kumimoji="0" lang="en-US" altLang="zh-CN" sz="2800" b="1" i="0" u="none" strike="noStrike" cap="none" normalizeH="0" baseline="0">
                          <a:ln>
                            <a:noFill/>
                          </a:ln>
                          <a:solidFill>
                            <a:schemeClr val="tx1"/>
                          </a:solidFill>
                          <a:effectLst/>
                          <a:latin typeface="宋体" charset="-122"/>
                          <a:ea typeface="宋体" charset="-122"/>
                        </a:rPr>
                        <a:t>A=16</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③A←A-1</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    </a:t>
                      </a:r>
                      <a:r>
                        <a:rPr kumimoji="0" lang="zh-CN" altLang="en-US" sz="2800" b="1" i="0" u="none" strike="noStrike" cap="none" normalizeH="0" baseline="0">
                          <a:ln>
                            <a:noFill/>
                          </a:ln>
                          <a:solidFill>
                            <a:schemeClr val="tx1"/>
                          </a:solidFill>
                          <a:effectLst/>
                          <a:latin typeface="宋体" charset="-122"/>
                          <a:ea typeface="宋体" charset="-122"/>
                        </a:rPr>
                        <a:t>写回</a:t>
                      </a:r>
                      <a:r>
                        <a:rPr kumimoji="0" lang="en-US" altLang="zh-CN" sz="2800" b="1" i="0" u="none" strike="noStrike" cap="none" normalizeH="0" baseline="0">
                          <a:ln>
                            <a:noFill/>
                          </a:ln>
                          <a:solidFill>
                            <a:schemeClr val="tx1"/>
                          </a:solidFill>
                          <a:effectLst/>
                          <a:latin typeface="宋体" charset="-122"/>
                          <a:ea typeface="宋体" charset="-122"/>
                        </a:rPr>
                        <a:t>A=15</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    Commit</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    UNLOCK(A)</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④</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⑤</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a:ln>
                            <a:noFill/>
                          </a:ln>
                          <a:solidFill>
                            <a:schemeClr val="tx1"/>
                          </a:solidFill>
                          <a:effectLst/>
                          <a:latin typeface="宋体" charset="-122"/>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endParaRPr kumimoji="0" lang="en-US" altLang="zh-CN" sz="2800" b="1" i="0" u="none" strike="noStrike" cap="none" normalizeH="0" baseline="0">
                        <a:ln>
                          <a:noFill/>
                        </a:ln>
                        <a:solidFill>
                          <a:schemeClr val="tx1"/>
                        </a:solidFill>
                        <a:effectLst/>
                        <a:latin typeface="宋体" charset="-122"/>
                        <a:ea typeface="宋体"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l"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宋体" charset="-122"/>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宋体" charset="-122"/>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宋体" charset="-122"/>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宋体" charset="-122"/>
                          <a:ea typeface="宋体" charset="-122"/>
                        </a:rPr>
                        <a:t>LOCK-X(A)</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800" b="1" i="0" u="none" strike="noStrike" cap="none" normalizeH="0" baseline="0" dirty="0">
                          <a:ln>
                            <a:noFill/>
                          </a:ln>
                          <a:solidFill>
                            <a:schemeClr val="tx1"/>
                          </a:solidFill>
                          <a:effectLst/>
                          <a:latin typeface="宋体" charset="-122"/>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800" b="1" i="0" u="none" strike="noStrike" cap="none" normalizeH="0" baseline="0" dirty="0">
                          <a:ln>
                            <a:noFill/>
                          </a:ln>
                          <a:solidFill>
                            <a:schemeClr val="tx1"/>
                          </a:solidFill>
                          <a:effectLst/>
                          <a:latin typeface="宋体" charset="-122"/>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800" b="1" i="0" u="none" strike="noStrike" cap="none" normalizeH="0" baseline="0" dirty="0">
                          <a:ln>
                            <a:noFill/>
                          </a:ln>
                          <a:solidFill>
                            <a:schemeClr val="tx1"/>
                          </a:solidFill>
                          <a:effectLst/>
                          <a:latin typeface="宋体" charset="-122"/>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800" b="1" i="0" u="none" strike="noStrike" cap="none" normalizeH="0" baseline="0" dirty="0">
                          <a:ln>
                            <a:noFill/>
                          </a:ln>
                          <a:solidFill>
                            <a:schemeClr val="tx1"/>
                          </a:solidFill>
                          <a:effectLst/>
                          <a:latin typeface="宋体" charset="-122"/>
                          <a:ea typeface="宋体" charset="-122"/>
                        </a:rPr>
                        <a:t>等待</a:t>
                      </a:r>
                      <a:r>
                        <a:rPr kumimoji="0" lang="en-US" altLang="zh-CN" sz="2800" b="1" i="0" u="none" strike="noStrike" cap="none" normalizeH="0" baseline="0" dirty="0">
                          <a:ln>
                            <a:noFill/>
                          </a:ln>
                          <a:solidFill>
                            <a:schemeClr val="tx1"/>
                          </a:solidFill>
                          <a:effectLst/>
                          <a:latin typeface="宋体" charset="-122"/>
                          <a:ea typeface="宋体" charset="-122"/>
                        </a:rPr>
                        <a:t>…</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800" b="1" i="0" u="none" strike="noStrike" cap="none" normalizeH="0" baseline="0" dirty="0">
                          <a:ln>
                            <a:noFill/>
                          </a:ln>
                          <a:solidFill>
                            <a:schemeClr val="tx1"/>
                          </a:solidFill>
                          <a:effectLst/>
                          <a:latin typeface="宋体" charset="-122"/>
                          <a:ea typeface="宋体" charset="-122"/>
                        </a:rPr>
                        <a:t>获得</a:t>
                      </a:r>
                      <a:r>
                        <a:rPr kumimoji="0" lang="en-US" altLang="zh-CN" sz="2800" b="1" i="0" u="none" strike="noStrike" cap="none" normalizeH="0" baseline="0" dirty="0">
                          <a:ln>
                            <a:noFill/>
                          </a:ln>
                          <a:solidFill>
                            <a:schemeClr val="tx1"/>
                          </a:solidFill>
                          <a:effectLst/>
                          <a:latin typeface="宋体" charset="-122"/>
                          <a:ea typeface="宋体" charset="-122"/>
                        </a:rPr>
                        <a:t>LOCK-X(A)</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800" b="1" i="0" u="none" strike="noStrike" cap="none" normalizeH="0" baseline="0" dirty="0">
                          <a:ln>
                            <a:noFill/>
                          </a:ln>
                          <a:solidFill>
                            <a:schemeClr val="tx1"/>
                          </a:solidFill>
                          <a:effectLst/>
                          <a:latin typeface="宋体" charset="-122"/>
                          <a:ea typeface="宋体" charset="-122"/>
                        </a:rPr>
                        <a:t>读</a:t>
                      </a:r>
                      <a:r>
                        <a:rPr kumimoji="0" lang="en-US" altLang="zh-CN" sz="2800" b="1" i="0" u="none" strike="noStrike" cap="none" normalizeH="0" baseline="0" dirty="0">
                          <a:ln>
                            <a:noFill/>
                          </a:ln>
                          <a:solidFill>
                            <a:schemeClr val="tx1"/>
                          </a:solidFill>
                          <a:effectLst/>
                          <a:latin typeface="宋体" charset="-122"/>
                          <a:ea typeface="宋体" charset="-122"/>
                        </a:rPr>
                        <a:t>A=15</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宋体" charset="-122"/>
                          <a:ea typeface="宋体" charset="-122"/>
                        </a:rPr>
                        <a:t>A←A-1</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800" b="1" i="0" u="none" strike="noStrike" cap="none" normalizeH="0" baseline="0" dirty="0">
                          <a:ln>
                            <a:noFill/>
                          </a:ln>
                          <a:solidFill>
                            <a:schemeClr val="tx1"/>
                          </a:solidFill>
                          <a:effectLst/>
                          <a:latin typeface="宋体" charset="-122"/>
                          <a:ea typeface="宋体" charset="-122"/>
                        </a:rPr>
                        <a:t>写回</a:t>
                      </a:r>
                      <a:r>
                        <a:rPr kumimoji="0" lang="en-US" altLang="zh-CN" sz="2800" b="1" i="0" u="none" strike="noStrike" cap="none" normalizeH="0" baseline="0" dirty="0">
                          <a:ln>
                            <a:noFill/>
                          </a:ln>
                          <a:solidFill>
                            <a:schemeClr val="tx1"/>
                          </a:solidFill>
                          <a:effectLst/>
                          <a:latin typeface="宋体" charset="-122"/>
                          <a:ea typeface="宋体" charset="-122"/>
                        </a:rPr>
                        <a:t>A=14</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宋体" charset="-122"/>
                          <a:ea typeface="宋体" charset="-122"/>
                        </a:rPr>
                        <a:t>Commit</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宋体" charset="-122"/>
                          <a:ea typeface="宋体" charset="-122"/>
                        </a:rPr>
                        <a:t>UNLOCK(A)</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82964" name="Text Box 20"/>
          <p:cNvSpPr txBox="1">
            <a:spLocks noChangeArrowheads="1"/>
          </p:cNvSpPr>
          <p:nvPr/>
        </p:nvSpPr>
        <p:spPr bwMode="auto">
          <a:xfrm>
            <a:off x="0" y="879764"/>
            <a:ext cx="677108"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spAutoFit/>
          </a:bodyPr>
          <a:lstStyle/>
          <a:p>
            <a:pPr>
              <a:spcBef>
                <a:spcPct val="50000"/>
              </a:spcBef>
            </a:pPr>
            <a:r>
              <a:rPr lang="zh-CN" altLang="en-US" sz="3200" b="1" dirty="0"/>
              <a:t>例</a:t>
            </a:r>
            <a:r>
              <a:rPr lang="en-US" altLang="zh-CN" sz="3200" b="1" dirty="0"/>
              <a:t>:</a:t>
            </a:r>
            <a:r>
              <a:rPr lang="zh-CN" altLang="en-US" sz="3200" b="1" dirty="0"/>
              <a:t>没有丢失修改</a:t>
            </a:r>
          </a:p>
        </p:txBody>
      </p:sp>
      <p:grpSp>
        <p:nvGrpSpPr>
          <p:cNvPr id="4" name="Group 4">
            <a:extLst>
              <a:ext uri="{FF2B5EF4-FFF2-40B4-BE49-F238E27FC236}">
                <a16:creationId xmlns:a16="http://schemas.microsoft.com/office/drawing/2014/main" id="{69614CCF-BE1A-324C-80D3-7576744AAC4B}"/>
              </a:ext>
            </a:extLst>
          </p:cNvPr>
          <p:cNvGrpSpPr>
            <a:grpSpLocks/>
          </p:cNvGrpSpPr>
          <p:nvPr/>
        </p:nvGrpSpPr>
        <p:grpSpPr bwMode="auto">
          <a:xfrm>
            <a:off x="6546273" y="844118"/>
            <a:ext cx="4745182" cy="5486400"/>
            <a:chOff x="912" y="753"/>
            <a:chExt cx="2160" cy="3281"/>
          </a:xfrm>
        </p:grpSpPr>
        <p:sp>
          <p:nvSpPr>
            <p:cNvPr id="5" name="Rectangle 5">
              <a:extLst>
                <a:ext uri="{FF2B5EF4-FFF2-40B4-BE49-F238E27FC236}">
                  <a16:creationId xmlns:a16="http://schemas.microsoft.com/office/drawing/2014/main" id="{5D08405B-0178-1A42-84A4-62F9F67DE42F}"/>
                </a:ext>
              </a:extLst>
            </p:cNvPr>
            <p:cNvSpPr>
              <a:spLocks noChangeArrowheads="1"/>
            </p:cNvSpPr>
            <p:nvPr/>
          </p:nvSpPr>
          <p:spPr bwMode="auto">
            <a:xfrm>
              <a:off x="2016" y="1003"/>
              <a:ext cx="1056" cy="3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buFont typeface="Wingdings" charset="2"/>
                <a:buNone/>
              </a:pPr>
              <a:r>
                <a:rPr lang="en-US" altLang="zh-CN" b="1" dirty="0"/>
                <a:t>  </a:t>
              </a:r>
            </a:p>
            <a:p>
              <a:pPr algn="just">
                <a:buFont typeface="Wingdings" charset="2"/>
                <a:buNone/>
              </a:pPr>
              <a:r>
                <a:rPr lang="en-US" altLang="zh-CN" b="1" dirty="0"/>
                <a:t> </a:t>
              </a:r>
            </a:p>
            <a:p>
              <a:pPr algn="just">
                <a:buFont typeface="Wingdings" charset="2"/>
                <a:buNone/>
              </a:pPr>
              <a:r>
                <a:rPr lang="en-US" altLang="zh-CN" b="1" dirty="0"/>
                <a:t> </a:t>
              </a:r>
            </a:p>
            <a:p>
              <a:pPr algn="just">
                <a:buFont typeface="Wingdings" charset="2"/>
                <a:buNone/>
              </a:pPr>
              <a:endParaRPr lang="en-US" altLang="zh-CN" b="1" dirty="0"/>
            </a:p>
            <a:p>
              <a:pPr algn="just">
                <a:buFont typeface="Wingdings" charset="2"/>
                <a:buNone/>
              </a:pPr>
              <a:endParaRPr lang="en-US" altLang="zh-CN" b="1" dirty="0"/>
            </a:p>
            <a:p>
              <a:pPr algn="just">
                <a:buFont typeface="Wingdings" charset="2"/>
                <a:buNone/>
              </a:pPr>
              <a:r>
                <a:rPr lang="zh-CN" altLang="en-US" b="1" dirty="0"/>
                <a:t>读</a:t>
              </a:r>
              <a:r>
                <a:rPr lang="en-US" altLang="zh-CN" b="1" dirty="0"/>
                <a:t>A=15</a:t>
              </a:r>
            </a:p>
            <a:p>
              <a:pPr algn="just">
                <a:buFont typeface="Wingdings" charset="2"/>
                <a:buNone/>
              </a:pPr>
              <a:endParaRPr lang="en-US" altLang="zh-CN" b="1" dirty="0"/>
            </a:p>
            <a:p>
              <a:pPr algn="just">
                <a:buFont typeface="Wingdings" charset="2"/>
                <a:buNone/>
              </a:pPr>
              <a:endParaRPr lang="en-US" altLang="zh-CN" b="1" dirty="0"/>
            </a:p>
            <a:p>
              <a:pPr algn="just">
                <a:buFont typeface="Wingdings" charset="2"/>
                <a:buNone/>
              </a:pPr>
              <a:endParaRPr lang="en-US" altLang="zh-CN" b="1" dirty="0"/>
            </a:p>
            <a:p>
              <a:pPr algn="just">
                <a:buFont typeface="Wingdings" charset="2"/>
                <a:buNone/>
              </a:pPr>
              <a:endParaRPr lang="en-US" altLang="zh-CN" b="1" dirty="0"/>
            </a:p>
          </p:txBody>
        </p:sp>
        <p:sp>
          <p:nvSpPr>
            <p:cNvPr id="6" name="Rectangle 6">
              <a:extLst>
                <a:ext uri="{FF2B5EF4-FFF2-40B4-BE49-F238E27FC236}">
                  <a16:creationId xmlns:a16="http://schemas.microsoft.com/office/drawing/2014/main" id="{9A77632E-2D3D-6A45-B415-091285EDC195}"/>
                </a:ext>
              </a:extLst>
            </p:cNvPr>
            <p:cNvSpPr>
              <a:spLocks noChangeArrowheads="1"/>
            </p:cNvSpPr>
            <p:nvPr/>
          </p:nvSpPr>
          <p:spPr bwMode="auto">
            <a:xfrm>
              <a:off x="912" y="1003"/>
              <a:ext cx="1104" cy="3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lgn="just">
                <a:buFont typeface="Wingdings" charset="2"/>
                <a:buNone/>
              </a:pPr>
              <a:r>
                <a:rPr lang="en-US" altLang="zh-CN" b="1" dirty="0"/>
                <a:t>① LOCK-X(A)</a:t>
              </a:r>
            </a:p>
            <a:p>
              <a:pPr algn="just">
                <a:buFont typeface="Wingdings" charset="2"/>
                <a:buNone/>
              </a:pPr>
              <a:r>
                <a:rPr lang="en-US" altLang="zh-CN" b="1" dirty="0"/>
                <a:t>       </a:t>
              </a:r>
              <a:r>
                <a:rPr lang="zh-CN" altLang="en-US" b="1" dirty="0"/>
                <a:t>获得</a:t>
              </a:r>
            </a:p>
            <a:p>
              <a:pPr algn="just">
                <a:buFont typeface="Wingdings" charset="2"/>
                <a:buNone/>
              </a:pPr>
              <a:r>
                <a:rPr lang="zh-CN" altLang="en-US" b="1" dirty="0"/>
                <a:t>②  读</a:t>
              </a:r>
              <a:r>
                <a:rPr lang="en-US" altLang="zh-CN" b="1" dirty="0"/>
                <a:t>A=16</a:t>
              </a:r>
            </a:p>
            <a:p>
              <a:pPr algn="just">
                <a:buFont typeface="Wingdings" charset="2"/>
                <a:buNone/>
              </a:pPr>
              <a:r>
                <a:rPr lang="en-US" altLang="zh-CN" b="1" dirty="0"/>
                <a:t>      A←A-1</a:t>
              </a:r>
            </a:p>
            <a:p>
              <a:pPr algn="just">
                <a:buFont typeface="Wingdings" charset="2"/>
                <a:buNone/>
              </a:pPr>
              <a:r>
                <a:rPr lang="en-US" altLang="zh-CN" b="1" dirty="0"/>
                <a:t>      </a:t>
              </a:r>
              <a:r>
                <a:rPr lang="zh-CN" altLang="en-US" b="1" dirty="0"/>
                <a:t>写回</a:t>
              </a:r>
              <a:r>
                <a:rPr lang="en-US" altLang="zh-CN" b="1" dirty="0"/>
                <a:t>A=15</a:t>
              </a:r>
            </a:p>
            <a:p>
              <a:pPr algn="just">
                <a:buFont typeface="Wingdings" charset="2"/>
                <a:buNone/>
              </a:pPr>
              <a:r>
                <a:rPr lang="en-US" altLang="zh-CN" b="1" dirty="0"/>
                <a:t>③</a:t>
              </a:r>
            </a:p>
            <a:p>
              <a:pPr algn="just">
                <a:buFont typeface="Wingdings" charset="2"/>
                <a:buNone/>
              </a:pPr>
              <a:r>
                <a:rPr lang="en-US" altLang="zh-CN" b="1" dirty="0"/>
                <a:t> </a:t>
              </a:r>
            </a:p>
            <a:p>
              <a:pPr algn="just">
                <a:buFont typeface="Wingdings" charset="2"/>
                <a:buNone/>
              </a:pPr>
              <a:r>
                <a:rPr lang="en-US" altLang="zh-CN" b="1" dirty="0">
                  <a:solidFill>
                    <a:srgbClr val="FF0000"/>
                  </a:solidFill>
                </a:rPr>
                <a:t>④ Rollback</a:t>
              </a:r>
            </a:p>
            <a:p>
              <a:pPr algn="ctr">
                <a:buFont typeface="Wingdings" charset="2"/>
                <a:buNone/>
              </a:pPr>
              <a:r>
                <a:rPr lang="en-US" altLang="zh-CN" b="1" dirty="0"/>
                <a:t>UNLOCK(A)</a:t>
              </a:r>
            </a:p>
            <a:p>
              <a:pPr>
                <a:buFont typeface="Wingdings" charset="2"/>
                <a:buNone/>
              </a:pPr>
              <a:endParaRPr lang="en-US" altLang="zh-CN" b="1" dirty="0"/>
            </a:p>
            <a:p>
              <a:pPr algn="just">
                <a:buFont typeface="Wingdings" charset="2"/>
                <a:buNone/>
              </a:pPr>
              <a:r>
                <a:rPr lang="en-US" altLang="zh-CN" b="1" dirty="0"/>
                <a:t> </a:t>
              </a:r>
            </a:p>
            <a:p>
              <a:pPr algn="just">
                <a:buFont typeface="Wingdings" charset="2"/>
                <a:buNone/>
              </a:pPr>
              <a:endParaRPr lang="en-US" altLang="zh-CN" b="1" dirty="0"/>
            </a:p>
          </p:txBody>
        </p:sp>
        <p:sp>
          <p:nvSpPr>
            <p:cNvPr id="7" name="Rectangle 7">
              <a:extLst>
                <a:ext uri="{FF2B5EF4-FFF2-40B4-BE49-F238E27FC236}">
                  <a16:creationId xmlns:a16="http://schemas.microsoft.com/office/drawing/2014/main" id="{EA842580-8BA0-8C4B-8C9C-290EA459FE1A}"/>
                </a:ext>
              </a:extLst>
            </p:cNvPr>
            <p:cNvSpPr>
              <a:spLocks noChangeArrowheads="1"/>
            </p:cNvSpPr>
            <p:nvPr/>
          </p:nvSpPr>
          <p:spPr bwMode="auto">
            <a:xfrm>
              <a:off x="2016" y="753"/>
              <a:ext cx="1056"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lgn="ctr">
                <a:buFont typeface="Wingdings" charset="2"/>
                <a:buNone/>
              </a:pPr>
              <a:r>
                <a:rPr lang="en-US" altLang="zh-CN" b="1"/>
                <a:t>T</a:t>
              </a:r>
              <a:r>
                <a:rPr lang="en-US" altLang="zh-CN" b="1" baseline="-25000"/>
                <a:t>2</a:t>
              </a:r>
            </a:p>
          </p:txBody>
        </p:sp>
        <p:sp>
          <p:nvSpPr>
            <p:cNvPr id="8" name="Rectangle 8">
              <a:extLst>
                <a:ext uri="{FF2B5EF4-FFF2-40B4-BE49-F238E27FC236}">
                  <a16:creationId xmlns:a16="http://schemas.microsoft.com/office/drawing/2014/main" id="{12036CBA-587F-9743-B256-2D1109CE6032}"/>
                </a:ext>
              </a:extLst>
            </p:cNvPr>
            <p:cNvSpPr>
              <a:spLocks noChangeArrowheads="1"/>
            </p:cNvSpPr>
            <p:nvPr/>
          </p:nvSpPr>
          <p:spPr bwMode="auto">
            <a:xfrm>
              <a:off x="912" y="753"/>
              <a:ext cx="1104"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lgn="ctr">
                <a:buFont typeface="Wingdings" charset="2"/>
                <a:buNone/>
              </a:pPr>
              <a:r>
                <a:rPr lang="en-US" altLang="zh-CN" b="1"/>
                <a:t>T</a:t>
              </a:r>
              <a:r>
                <a:rPr lang="en-US" altLang="zh-CN" b="1" baseline="-25000"/>
                <a:t>1</a:t>
              </a:r>
            </a:p>
          </p:txBody>
        </p:sp>
        <p:sp>
          <p:nvSpPr>
            <p:cNvPr id="9" name="Line 9">
              <a:extLst>
                <a:ext uri="{FF2B5EF4-FFF2-40B4-BE49-F238E27FC236}">
                  <a16:creationId xmlns:a16="http://schemas.microsoft.com/office/drawing/2014/main" id="{DF7CE803-613A-A94F-85F7-F3C940B6C165}"/>
                </a:ext>
              </a:extLst>
            </p:cNvPr>
            <p:cNvSpPr>
              <a:spLocks noChangeShapeType="1"/>
            </p:cNvSpPr>
            <p:nvPr/>
          </p:nvSpPr>
          <p:spPr bwMode="auto">
            <a:xfrm>
              <a:off x="912" y="753"/>
              <a:ext cx="2160" cy="0"/>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10" name="Line 10">
              <a:extLst>
                <a:ext uri="{FF2B5EF4-FFF2-40B4-BE49-F238E27FC236}">
                  <a16:creationId xmlns:a16="http://schemas.microsoft.com/office/drawing/2014/main" id="{8A3B31CD-5BCB-E140-9857-9F8E13622F57}"/>
                </a:ext>
              </a:extLst>
            </p:cNvPr>
            <p:cNvSpPr>
              <a:spLocks noChangeShapeType="1"/>
            </p:cNvSpPr>
            <p:nvPr/>
          </p:nvSpPr>
          <p:spPr bwMode="auto">
            <a:xfrm>
              <a:off x="912" y="1003"/>
              <a:ext cx="216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11" name="Line 11">
              <a:extLst>
                <a:ext uri="{FF2B5EF4-FFF2-40B4-BE49-F238E27FC236}">
                  <a16:creationId xmlns:a16="http://schemas.microsoft.com/office/drawing/2014/main" id="{0A222019-A721-2446-9F46-1EDCC42B80E8}"/>
                </a:ext>
              </a:extLst>
            </p:cNvPr>
            <p:cNvSpPr>
              <a:spLocks noChangeShapeType="1"/>
            </p:cNvSpPr>
            <p:nvPr/>
          </p:nvSpPr>
          <p:spPr bwMode="auto">
            <a:xfrm>
              <a:off x="912" y="4034"/>
              <a:ext cx="2160" cy="0"/>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12" name="Line 12">
              <a:extLst>
                <a:ext uri="{FF2B5EF4-FFF2-40B4-BE49-F238E27FC236}">
                  <a16:creationId xmlns:a16="http://schemas.microsoft.com/office/drawing/2014/main" id="{E5244912-5174-DA43-A7C1-C9D4DB86DCCA}"/>
                </a:ext>
              </a:extLst>
            </p:cNvPr>
            <p:cNvSpPr>
              <a:spLocks noChangeShapeType="1"/>
            </p:cNvSpPr>
            <p:nvPr/>
          </p:nvSpPr>
          <p:spPr bwMode="auto">
            <a:xfrm>
              <a:off x="912" y="753"/>
              <a:ext cx="0" cy="3281"/>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13" name="Line 13">
              <a:extLst>
                <a:ext uri="{FF2B5EF4-FFF2-40B4-BE49-F238E27FC236}">
                  <a16:creationId xmlns:a16="http://schemas.microsoft.com/office/drawing/2014/main" id="{9482F2F3-6D31-C947-AFAF-07109C7128AD}"/>
                </a:ext>
              </a:extLst>
            </p:cNvPr>
            <p:cNvSpPr>
              <a:spLocks noChangeShapeType="1"/>
            </p:cNvSpPr>
            <p:nvPr/>
          </p:nvSpPr>
          <p:spPr bwMode="auto">
            <a:xfrm>
              <a:off x="2016" y="753"/>
              <a:ext cx="0" cy="3281"/>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14" name="Line 14">
              <a:extLst>
                <a:ext uri="{FF2B5EF4-FFF2-40B4-BE49-F238E27FC236}">
                  <a16:creationId xmlns:a16="http://schemas.microsoft.com/office/drawing/2014/main" id="{E13946FD-A9BF-6747-A34E-CA898E7DCA5A}"/>
                </a:ext>
              </a:extLst>
            </p:cNvPr>
            <p:cNvSpPr>
              <a:spLocks noChangeShapeType="1"/>
            </p:cNvSpPr>
            <p:nvPr/>
          </p:nvSpPr>
          <p:spPr bwMode="auto">
            <a:xfrm>
              <a:off x="3072" y="753"/>
              <a:ext cx="0" cy="3281"/>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grpSp>
      <p:sp>
        <p:nvSpPr>
          <p:cNvPr id="15" name="Text Box 15">
            <a:extLst>
              <a:ext uri="{FF2B5EF4-FFF2-40B4-BE49-F238E27FC236}">
                <a16:creationId xmlns:a16="http://schemas.microsoft.com/office/drawing/2014/main" id="{3D19F78D-A39E-AB4B-96FA-643540F35DA2}"/>
              </a:ext>
            </a:extLst>
          </p:cNvPr>
          <p:cNvSpPr txBox="1">
            <a:spLocks noChangeArrowheads="1"/>
          </p:cNvSpPr>
          <p:nvPr/>
        </p:nvSpPr>
        <p:spPr bwMode="auto">
          <a:xfrm>
            <a:off x="11396902" y="879764"/>
            <a:ext cx="677108"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spAutoFit/>
          </a:bodyPr>
          <a:lstStyle/>
          <a:p>
            <a:pPr>
              <a:spcBef>
                <a:spcPct val="50000"/>
              </a:spcBef>
            </a:pPr>
            <a:r>
              <a:rPr lang="zh-CN" altLang="en-US" sz="3200" b="1" dirty="0"/>
              <a:t>例</a:t>
            </a:r>
            <a:r>
              <a:rPr lang="en-US" altLang="zh-CN" sz="3200" b="1" dirty="0"/>
              <a:t>:</a:t>
            </a:r>
            <a:r>
              <a:rPr lang="zh-CN" altLang="en-US" sz="3200" b="1" dirty="0"/>
              <a:t>读“脏”数据</a:t>
            </a:r>
          </a:p>
        </p:txBody>
      </p:sp>
      <p:sp>
        <p:nvSpPr>
          <p:cNvPr id="16"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17"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18" name="直接连接符 17"/>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2527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ext Box 2"/>
          <p:cNvSpPr txBox="1">
            <a:spLocks noChangeArrowheads="1"/>
          </p:cNvSpPr>
          <p:nvPr/>
        </p:nvSpPr>
        <p:spPr bwMode="auto">
          <a:xfrm>
            <a:off x="249936" y="883921"/>
            <a:ext cx="11692128" cy="44627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b="1" dirty="0">
                <a:latin typeface="Times New Roman" panose="02020603050405020304" pitchFamily="18" charset="0"/>
                <a:ea typeface="Microsoft YaHei" panose="020B0503020204020204" pitchFamily="34" charset="-122"/>
                <a:cs typeface="Times New Roman" panose="02020603050405020304" pitchFamily="18" charset="0"/>
              </a:rPr>
              <a:t>2</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）二级封锁协议</a:t>
            </a:r>
          </a:p>
          <a:p>
            <a:pPr marL="914400" lvl="1" indent="-457200">
              <a:lnSpc>
                <a:spcPct val="150000"/>
              </a:lnSpc>
              <a:buFont typeface="Wingdings" pitchFamily="2" charset="2"/>
              <a:buChar char="Ø"/>
            </a:pP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事务</a:t>
            </a:r>
            <a:r>
              <a:rPr lang="en-US" altLang="zh-CN" sz="2800" b="1" dirty="0">
                <a:latin typeface="Times New Roman" panose="02020603050405020304" pitchFamily="18" charset="0"/>
                <a:ea typeface="Microsoft YaHei" panose="020B0503020204020204" pitchFamily="34" charset="-122"/>
                <a:cs typeface="Times New Roman" panose="02020603050405020304" pitchFamily="18" charset="0"/>
              </a:rPr>
              <a:t>T</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在</a:t>
            </a:r>
            <a:r>
              <a:rPr lang="zh-CN" altLang="en-US"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修改数据</a:t>
            </a:r>
            <a:r>
              <a:rPr lang="en-US" altLang="zh-CN"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R</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之前必须先对其</a:t>
            </a:r>
            <a:r>
              <a:rPr lang="zh-CN" altLang="en-US"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加</a:t>
            </a:r>
            <a:r>
              <a:rPr lang="en-US" altLang="zh-CN"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X</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锁，直到</a:t>
            </a:r>
            <a:r>
              <a:rPr lang="zh-CN" altLang="en-US"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事务结束</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才释放。</a:t>
            </a:r>
          </a:p>
          <a:p>
            <a:pPr marL="914400" lvl="1" indent="-457200">
              <a:lnSpc>
                <a:spcPct val="150000"/>
              </a:lnSpc>
              <a:buFont typeface="Wingdings" pitchFamily="2" charset="2"/>
              <a:buChar char="Ø"/>
            </a:pP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事务</a:t>
            </a:r>
            <a:r>
              <a:rPr lang="en-US" altLang="zh-CN" sz="2800" b="1" dirty="0">
                <a:latin typeface="Times New Roman" panose="02020603050405020304" pitchFamily="18" charset="0"/>
                <a:ea typeface="Microsoft YaHei" panose="020B0503020204020204" pitchFamily="34" charset="-122"/>
                <a:cs typeface="Times New Roman" panose="02020603050405020304" pitchFamily="18" charset="0"/>
              </a:rPr>
              <a:t>T</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在</a:t>
            </a:r>
            <a:r>
              <a:rPr lang="zh-CN" altLang="en-US"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读取数据</a:t>
            </a:r>
            <a:r>
              <a:rPr lang="en-US" altLang="zh-CN"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R</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前必</a:t>
            </a:r>
            <a:r>
              <a:rPr lang="zh-CN" altLang="en-US"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须</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先</a:t>
            </a:r>
            <a:r>
              <a:rPr lang="zh-CN" altLang="en-US"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加</a:t>
            </a:r>
            <a:r>
              <a:rPr lang="en-US" altLang="zh-CN"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锁</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读完后即</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可</a:t>
            </a:r>
            <a:r>
              <a:rPr lang="zh-CN" altLang="en-US"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释放</a:t>
            </a:r>
            <a:r>
              <a:rPr lang="en-US" altLang="zh-CN" sz="2800" b="1" dirty="0">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锁。</a:t>
            </a:r>
          </a:p>
          <a:p>
            <a:pPr>
              <a:lnSpc>
                <a:spcPct val="150000"/>
              </a:lnSpc>
            </a:pPr>
            <a:endParaRPr lang="en-US" altLang="zh-CN" sz="2800" b="1" dirty="0">
              <a:solidFill>
                <a:schemeClr val="bg2"/>
              </a:solidFill>
              <a:latin typeface="Times New Roman" panose="02020603050405020304" pitchFamily="18" charset="0"/>
              <a:ea typeface="Microsoft YaHei" panose="020B0503020204020204" pitchFamily="34" charset="-122"/>
              <a:cs typeface="Times New Roman" panose="02020603050405020304" pitchFamily="18" charset="0"/>
            </a:endParaRPr>
          </a:p>
          <a:p>
            <a:pPr>
              <a:lnSpc>
                <a:spcPct val="150000"/>
              </a:lnSpc>
            </a:pPr>
            <a:r>
              <a:rPr lang="zh-CN" altLang="en-US"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可以防止丢失修改和读“脏”数据</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。由于读完数据后即可释放</a:t>
            </a:r>
            <a:r>
              <a:rPr lang="en-US" altLang="zh-CN" sz="2800" b="1" dirty="0">
                <a:latin typeface="Times New Roman" panose="02020603050405020304" pitchFamily="18" charset="0"/>
                <a:ea typeface="Microsoft YaHei" panose="020B0503020204020204" pitchFamily="34" charset="-122"/>
                <a:cs typeface="Times New Roman" panose="02020603050405020304" pitchFamily="18" charset="0"/>
              </a:rPr>
              <a:t>S</a:t>
            </a:r>
            <a:r>
              <a:rPr lang="zh-CN" altLang="en-US" sz="2800" b="1" dirty="0">
                <a:latin typeface="Times New Roman" panose="02020603050405020304" pitchFamily="18" charset="0"/>
                <a:ea typeface="Microsoft YaHei" panose="020B0503020204020204" pitchFamily="34" charset="-122"/>
                <a:cs typeface="Times New Roman" panose="02020603050405020304" pitchFamily="18" charset="0"/>
              </a:rPr>
              <a:t>锁，所以它</a:t>
            </a:r>
            <a:r>
              <a:rPr lang="zh-CN" altLang="en-US" sz="28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不能保证可重复读。</a:t>
            </a:r>
          </a:p>
          <a:p>
            <a:endParaRPr lang="zh-CN" altLang="en-US" sz="3200" b="1" dirty="0">
              <a:solidFill>
                <a:srgbClr val="FF0000"/>
              </a:solidFill>
              <a:ea typeface="楷体_GB2312" charset="0"/>
            </a:endParaRPr>
          </a:p>
        </p:txBody>
      </p:sp>
      <p:sp>
        <p:nvSpPr>
          <p:cNvPr id="3"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4"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5" name="直接连接符 4"/>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746125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87042">
                                            <p:txEl>
                                              <p:pRg st="0" end="0"/>
                                            </p:txEl>
                                          </p:spTgt>
                                        </p:tgtEl>
                                        <p:attrNameLst>
                                          <p:attrName>style.visibility</p:attrName>
                                        </p:attrNameLst>
                                      </p:cBhvr>
                                      <p:to>
                                        <p:strVal val="visible"/>
                                      </p:to>
                                    </p:set>
                                    <p:animEffect transition="in" filter="checkerboard(across)">
                                      <p:cBhvr>
                                        <p:cTn id="7" dur="500"/>
                                        <p:tgtEl>
                                          <p:spTgt spid="8704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nodeType="clickEffect">
                                  <p:stCondLst>
                                    <p:cond delay="0"/>
                                  </p:stCondLst>
                                  <p:childTnLst>
                                    <p:set>
                                      <p:cBhvr>
                                        <p:cTn id="11" dur="1" fill="hold">
                                          <p:stCondLst>
                                            <p:cond delay="0"/>
                                          </p:stCondLst>
                                        </p:cTn>
                                        <p:tgtEl>
                                          <p:spTgt spid="87042">
                                            <p:txEl>
                                              <p:pRg st="1" end="1"/>
                                            </p:txEl>
                                          </p:spTgt>
                                        </p:tgtEl>
                                        <p:attrNameLst>
                                          <p:attrName>style.visibility</p:attrName>
                                        </p:attrNameLst>
                                      </p:cBhvr>
                                      <p:to>
                                        <p:strVal val="visible"/>
                                      </p:to>
                                    </p:set>
                                    <p:animEffect transition="in" filter="checkerboard(across)">
                                      <p:cBhvr>
                                        <p:cTn id="12" dur="500"/>
                                        <p:tgtEl>
                                          <p:spTgt spid="8704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nodeType="clickEffect">
                                  <p:stCondLst>
                                    <p:cond delay="0"/>
                                  </p:stCondLst>
                                  <p:childTnLst>
                                    <p:set>
                                      <p:cBhvr>
                                        <p:cTn id="16" dur="1" fill="hold">
                                          <p:stCondLst>
                                            <p:cond delay="0"/>
                                          </p:stCondLst>
                                        </p:cTn>
                                        <p:tgtEl>
                                          <p:spTgt spid="87042">
                                            <p:txEl>
                                              <p:pRg st="2" end="2"/>
                                            </p:txEl>
                                          </p:spTgt>
                                        </p:tgtEl>
                                        <p:attrNameLst>
                                          <p:attrName>style.visibility</p:attrName>
                                        </p:attrNameLst>
                                      </p:cBhvr>
                                      <p:to>
                                        <p:strVal val="visible"/>
                                      </p:to>
                                    </p:set>
                                    <p:animEffect transition="in" filter="checkerboard(across)">
                                      <p:cBhvr>
                                        <p:cTn id="17" dur="500"/>
                                        <p:tgtEl>
                                          <p:spTgt spid="87042">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5" presetClass="entr" presetSubtype="10" fill="hold" nodeType="clickEffect">
                                  <p:stCondLst>
                                    <p:cond delay="0"/>
                                  </p:stCondLst>
                                  <p:childTnLst>
                                    <p:set>
                                      <p:cBhvr>
                                        <p:cTn id="21" dur="1" fill="hold">
                                          <p:stCondLst>
                                            <p:cond delay="0"/>
                                          </p:stCondLst>
                                        </p:cTn>
                                        <p:tgtEl>
                                          <p:spTgt spid="87042">
                                            <p:txEl>
                                              <p:pRg st="4" end="4"/>
                                            </p:txEl>
                                          </p:spTgt>
                                        </p:tgtEl>
                                        <p:attrNameLst>
                                          <p:attrName>style.visibility</p:attrName>
                                        </p:attrNameLst>
                                      </p:cBhvr>
                                      <p:to>
                                        <p:strVal val="visible"/>
                                      </p:to>
                                    </p:set>
                                    <p:animEffect transition="in" filter="checkerboard(across)">
                                      <p:cBhvr>
                                        <p:cTn id="22" dur="500"/>
                                        <p:tgtEl>
                                          <p:spTgt spid="8704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996" name="Group 4"/>
          <p:cNvGrpSpPr>
            <a:grpSpLocks/>
          </p:cNvGrpSpPr>
          <p:nvPr/>
        </p:nvGrpSpPr>
        <p:grpSpPr bwMode="auto">
          <a:xfrm>
            <a:off x="1752600" y="1165639"/>
            <a:ext cx="4800600" cy="5463761"/>
            <a:chOff x="720" y="768"/>
            <a:chExt cx="2208" cy="2989"/>
          </a:xfrm>
        </p:grpSpPr>
        <p:sp>
          <p:nvSpPr>
            <p:cNvPr id="84997" name="Rectangle 5"/>
            <p:cNvSpPr>
              <a:spLocks noChangeArrowheads="1"/>
            </p:cNvSpPr>
            <p:nvPr/>
          </p:nvSpPr>
          <p:spPr bwMode="auto">
            <a:xfrm>
              <a:off x="720" y="1008"/>
              <a:ext cx="1056" cy="27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buFont typeface="Wingdings" charset="2"/>
                <a:buNone/>
              </a:pPr>
              <a:r>
                <a:rPr lang="en-US" altLang="zh-CN" sz="2400" b="1" dirty="0"/>
                <a:t>①</a:t>
              </a:r>
              <a:r>
                <a:rPr lang="en-US" altLang="zh-CN" sz="1800" b="1" dirty="0"/>
                <a:t> LOCK-S(A)</a:t>
              </a:r>
            </a:p>
            <a:p>
              <a:pPr>
                <a:buFont typeface="Wingdings" charset="2"/>
                <a:buNone/>
              </a:pPr>
              <a:r>
                <a:rPr lang="en-US" altLang="zh-CN" sz="2400" b="1" dirty="0"/>
                <a:t>     </a:t>
              </a:r>
              <a:r>
                <a:rPr lang="zh-CN" altLang="en-US" sz="2400" b="1" dirty="0"/>
                <a:t>获得</a:t>
              </a:r>
            </a:p>
            <a:p>
              <a:pPr>
                <a:buFont typeface="Wingdings" charset="2"/>
                <a:buNone/>
              </a:pPr>
              <a:r>
                <a:rPr lang="zh-CN" altLang="en-US" sz="2400" b="1" dirty="0"/>
                <a:t>     读</a:t>
              </a:r>
              <a:r>
                <a:rPr lang="en-US" altLang="zh-CN" sz="2400" b="1" dirty="0"/>
                <a:t>A=50</a:t>
              </a:r>
            </a:p>
            <a:p>
              <a:pPr>
                <a:buFont typeface="Wingdings" charset="2"/>
                <a:buNone/>
              </a:pPr>
              <a:r>
                <a:rPr lang="en-US" altLang="zh-CN" sz="2000" b="1" dirty="0"/>
                <a:t>UNLOCK</a:t>
              </a:r>
              <a:r>
                <a:rPr lang="zh-CN" altLang="en-US" sz="2000" b="1" dirty="0"/>
                <a:t>（</a:t>
              </a:r>
              <a:r>
                <a:rPr lang="en-US" altLang="zh-CN" sz="2000" b="1" dirty="0"/>
                <a:t>A</a:t>
              </a:r>
              <a:r>
                <a:rPr lang="zh-CN" altLang="en-US" sz="2000" b="1" dirty="0"/>
                <a:t>）</a:t>
              </a:r>
            </a:p>
            <a:p>
              <a:pPr>
                <a:buFont typeface="Wingdings" charset="2"/>
                <a:buNone/>
              </a:pPr>
              <a:r>
                <a:rPr lang="zh-CN" altLang="en-US" sz="2400" b="1" dirty="0"/>
                <a:t>② </a:t>
              </a:r>
              <a:r>
                <a:rPr lang="en-US" altLang="zh-CN" sz="2000" b="1" dirty="0"/>
                <a:t>LOCK-S(B)</a:t>
              </a:r>
            </a:p>
            <a:p>
              <a:pPr>
                <a:buFont typeface="Wingdings" charset="2"/>
                <a:buNone/>
              </a:pPr>
              <a:r>
                <a:rPr lang="en-US" altLang="zh-CN" sz="2400" b="1" dirty="0"/>
                <a:t>     </a:t>
              </a:r>
              <a:r>
                <a:rPr lang="zh-CN" altLang="en-US" sz="2400" b="1" dirty="0"/>
                <a:t>获得</a:t>
              </a:r>
            </a:p>
            <a:p>
              <a:pPr>
                <a:buFont typeface="Wingdings" charset="2"/>
                <a:buNone/>
              </a:pPr>
              <a:r>
                <a:rPr lang="zh-CN" altLang="en-US" sz="2400" b="1" dirty="0"/>
                <a:t>     读</a:t>
              </a:r>
              <a:r>
                <a:rPr lang="en-US" altLang="zh-CN" sz="2400" b="1" dirty="0">
                  <a:solidFill>
                    <a:srgbClr val="FF0000"/>
                  </a:solidFill>
                </a:rPr>
                <a:t>B=100</a:t>
              </a:r>
            </a:p>
            <a:p>
              <a:pPr>
                <a:buFont typeface="Wingdings" charset="2"/>
                <a:buNone/>
              </a:pPr>
              <a:r>
                <a:rPr lang="en-US" altLang="zh-CN" sz="2400" b="1" dirty="0"/>
                <a:t>  Unlock (B)</a:t>
              </a:r>
            </a:p>
            <a:p>
              <a:pPr>
                <a:buFont typeface="Wingdings" charset="2"/>
                <a:buNone/>
              </a:pPr>
              <a:r>
                <a:rPr lang="en-US" altLang="zh-CN" sz="2400" b="1" dirty="0"/>
                <a:t>③ </a:t>
              </a:r>
              <a:r>
                <a:rPr lang="zh-CN" altLang="en-US" sz="2400" b="1" dirty="0">
                  <a:solidFill>
                    <a:srgbClr val="FF0000"/>
                  </a:solidFill>
                </a:rPr>
                <a:t>求和</a:t>
              </a:r>
              <a:r>
                <a:rPr lang="en-US" altLang="zh-CN" sz="2400" b="1" dirty="0">
                  <a:solidFill>
                    <a:srgbClr val="FF0000"/>
                  </a:solidFill>
                </a:rPr>
                <a:t>=150</a:t>
              </a:r>
            </a:p>
            <a:p>
              <a:pPr>
                <a:lnSpc>
                  <a:spcPct val="160000"/>
                </a:lnSpc>
                <a:spcBef>
                  <a:spcPct val="0"/>
                </a:spcBef>
                <a:buFont typeface="Wingdings" charset="2"/>
                <a:buNone/>
              </a:pPr>
              <a:endParaRPr lang="en-US" altLang="zh-CN" sz="2400" dirty="0"/>
            </a:p>
            <a:p>
              <a:pPr>
                <a:buFont typeface="Wingdings" charset="2"/>
                <a:buNone/>
              </a:pPr>
              <a:endParaRPr lang="en-US" altLang="zh-CN" sz="1600" dirty="0"/>
            </a:p>
          </p:txBody>
        </p:sp>
        <p:sp>
          <p:nvSpPr>
            <p:cNvPr id="84998" name="Rectangle 6"/>
            <p:cNvSpPr>
              <a:spLocks noChangeArrowheads="1"/>
            </p:cNvSpPr>
            <p:nvPr/>
          </p:nvSpPr>
          <p:spPr bwMode="auto">
            <a:xfrm>
              <a:off x="1824" y="1008"/>
              <a:ext cx="1104" cy="27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lgn="just">
                <a:buFont typeface="Wingdings" charset="2"/>
                <a:buNone/>
              </a:pPr>
              <a:r>
                <a:rPr lang="en-US" altLang="zh-CN" sz="1800" dirty="0"/>
                <a:t> </a:t>
              </a:r>
            </a:p>
            <a:p>
              <a:pPr algn="just">
                <a:buFont typeface="Wingdings" charset="2"/>
                <a:buNone/>
              </a:pPr>
              <a:endParaRPr lang="en-US" altLang="zh-CN" sz="1800" dirty="0"/>
            </a:p>
            <a:p>
              <a:pPr>
                <a:buFont typeface="Wingdings" charset="2"/>
                <a:buNone/>
              </a:pPr>
              <a:endParaRPr lang="en-US" altLang="zh-CN" sz="1800" dirty="0"/>
            </a:p>
            <a:p>
              <a:pPr>
                <a:spcBef>
                  <a:spcPct val="0"/>
                </a:spcBef>
                <a:buClrTx/>
                <a:buSzTx/>
                <a:buFontTx/>
                <a:buNone/>
              </a:pPr>
              <a:endParaRPr lang="en-US" altLang="zh-CN" sz="2400" b="1" dirty="0"/>
            </a:p>
            <a:p>
              <a:pPr>
                <a:spcBef>
                  <a:spcPct val="0"/>
                </a:spcBef>
                <a:buClrTx/>
                <a:buSzTx/>
                <a:buFontTx/>
                <a:buNone/>
              </a:pPr>
              <a:endParaRPr lang="en-US" altLang="zh-CN" sz="2000" b="1" dirty="0"/>
            </a:p>
            <a:p>
              <a:pPr>
                <a:spcBef>
                  <a:spcPct val="0"/>
                </a:spcBef>
                <a:buClrTx/>
                <a:buSzTx/>
                <a:buFontTx/>
                <a:buNone/>
              </a:pPr>
              <a:endParaRPr lang="en-US" altLang="zh-CN" sz="2000" b="1" dirty="0"/>
            </a:p>
            <a:p>
              <a:pPr>
                <a:spcBef>
                  <a:spcPct val="0"/>
                </a:spcBef>
                <a:buClrTx/>
                <a:buSzTx/>
                <a:buFontTx/>
                <a:buNone/>
              </a:pPr>
              <a:endParaRPr lang="en-US" altLang="zh-CN" sz="2000" b="1" dirty="0"/>
            </a:p>
            <a:p>
              <a:pPr>
                <a:spcBef>
                  <a:spcPct val="0"/>
                </a:spcBef>
                <a:buClrTx/>
                <a:buSzTx/>
                <a:buFontTx/>
                <a:buNone/>
              </a:pPr>
              <a:endParaRPr lang="en-US" altLang="zh-CN" sz="2000" b="1" dirty="0"/>
            </a:p>
            <a:p>
              <a:pPr>
                <a:spcBef>
                  <a:spcPct val="0"/>
                </a:spcBef>
                <a:buClrTx/>
                <a:buSzTx/>
                <a:buFontTx/>
                <a:buNone/>
              </a:pPr>
              <a:r>
                <a:rPr lang="en-US" altLang="zh-CN" sz="1600" b="1" dirty="0"/>
                <a:t>LOCK-X(B)</a:t>
              </a:r>
            </a:p>
            <a:p>
              <a:pPr>
                <a:spcBef>
                  <a:spcPct val="0"/>
                </a:spcBef>
                <a:buClrTx/>
                <a:buSzTx/>
                <a:buFontTx/>
                <a:buNone/>
              </a:pPr>
              <a:r>
                <a:rPr lang="zh-CN" altLang="en-US" sz="1600" b="1" dirty="0"/>
                <a:t>等待</a:t>
              </a:r>
            </a:p>
            <a:p>
              <a:pPr>
                <a:lnSpc>
                  <a:spcPct val="90000"/>
                </a:lnSpc>
                <a:buFont typeface="Wingdings" charset="2"/>
                <a:buNone/>
              </a:pPr>
              <a:r>
                <a:rPr lang="zh-CN" altLang="en-US" sz="1600" b="1" dirty="0"/>
                <a:t>等待</a:t>
              </a:r>
            </a:p>
            <a:p>
              <a:pPr>
                <a:lnSpc>
                  <a:spcPct val="90000"/>
                </a:lnSpc>
                <a:buFont typeface="Wingdings" charset="2"/>
                <a:buNone/>
              </a:pPr>
              <a:r>
                <a:rPr lang="zh-CN" altLang="en-US" sz="1600" b="1" dirty="0"/>
                <a:t>获得 </a:t>
              </a:r>
              <a:r>
                <a:rPr lang="en-US" altLang="zh-CN" sz="1600" b="1" dirty="0"/>
                <a:t>B</a:t>
              </a:r>
              <a:r>
                <a:rPr lang="zh-CN" altLang="en-US" sz="1600" b="1" dirty="0"/>
                <a:t>的</a:t>
              </a:r>
              <a:r>
                <a:rPr lang="en-US" altLang="zh-CN" sz="1600" b="1" dirty="0"/>
                <a:t>X</a:t>
              </a:r>
              <a:r>
                <a:rPr lang="zh-CN" altLang="en-US" sz="1600" b="1" dirty="0"/>
                <a:t>锁</a:t>
              </a:r>
            </a:p>
            <a:p>
              <a:pPr>
                <a:lnSpc>
                  <a:spcPct val="90000"/>
                </a:lnSpc>
                <a:buFont typeface="Wingdings" charset="2"/>
                <a:buNone/>
              </a:pPr>
              <a:r>
                <a:rPr lang="zh-CN" altLang="en-US" sz="1600" b="1" dirty="0"/>
                <a:t>读</a:t>
              </a:r>
              <a:r>
                <a:rPr lang="en-US" altLang="zh-CN" sz="1600" b="1" dirty="0">
                  <a:solidFill>
                    <a:srgbClr val="FF0000"/>
                  </a:solidFill>
                </a:rPr>
                <a:t>B=100</a:t>
              </a:r>
            </a:p>
            <a:p>
              <a:pPr>
                <a:lnSpc>
                  <a:spcPct val="90000"/>
                </a:lnSpc>
                <a:buFont typeface="Wingdings" charset="2"/>
                <a:buNone/>
              </a:pPr>
              <a:r>
                <a:rPr lang="en-US" altLang="zh-CN" sz="1600" b="1" dirty="0"/>
                <a:t>B←B*2</a:t>
              </a:r>
            </a:p>
            <a:p>
              <a:pPr>
                <a:lnSpc>
                  <a:spcPct val="90000"/>
                </a:lnSpc>
                <a:buFont typeface="Wingdings" charset="2"/>
                <a:buNone/>
              </a:pPr>
              <a:r>
                <a:rPr lang="zh-CN" altLang="en-US" sz="1600" b="1" dirty="0"/>
                <a:t>写回</a:t>
              </a:r>
              <a:r>
                <a:rPr lang="en-US" altLang="zh-CN" sz="1600" b="1" dirty="0"/>
                <a:t>B=200</a:t>
              </a:r>
            </a:p>
            <a:p>
              <a:pPr>
                <a:lnSpc>
                  <a:spcPct val="90000"/>
                </a:lnSpc>
                <a:buFont typeface="Wingdings" charset="2"/>
                <a:buNone/>
              </a:pPr>
              <a:r>
                <a:rPr lang="en-US" altLang="zh-CN" sz="1600" b="1" dirty="0"/>
                <a:t>Commit</a:t>
              </a:r>
            </a:p>
            <a:p>
              <a:pPr>
                <a:lnSpc>
                  <a:spcPct val="90000"/>
                </a:lnSpc>
                <a:buFont typeface="Wingdings" charset="2"/>
                <a:buNone/>
              </a:pPr>
              <a:r>
                <a:rPr lang="en-US" altLang="zh-CN" sz="1600" b="1" dirty="0"/>
                <a:t>Unlock(B)</a:t>
              </a:r>
            </a:p>
          </p:txBody>
        </p:sp>
        <p:sp>
          <p:nvSpPr>
            <p:cNvPr id="84999" name="Rectangle 7"/>
            <p:cNvSpPr>
              <a:spLocks noChangeArrowheads="1"/>
            </p:cNvSpPr>
            <p:nvPr/>
          </p:nvSpPr>
          <p:spPr bwMode="auto">
            <a:xfrm>
              <a:off x="1824" y="768"/>
              <a:ext cx="1056" cy="2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lgn="ctr">
                <a:buFont typeface="Wingdings" charset="2"/>
                <a:buNone/>
              </a:pPr>
              <a:r>
                <a:rPr lang="en-US" altLang="zh-CN" sz="2000"/>
                <a:t>T</a:t>
              </a:r>
              <a:r>
                <a:rPr lang="en-US" altLang="zh-CN" sz="2000" baseline="-25000"/>
                <a:t>2</a:t>
              </a:r>
            </a:p>
          </p:txBody>
        </p:sp>
        <p:sp>
          <p:nvSpPr>
            <p:cNvPr id="85000" name="Rectangle 8"/>
            <p:cNvSpPr>
              <a:spLocks noChangeArrowheads="1"/>
            </p:cNvSpPr>
            <p:nvPr/>
          </p:nvSpPr>
          <p:spPr bwMode="auto">
            <a:xfrm>
              <a:off x="720" y="768"/>
              <a:ext cx="1104" cy="2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lgn="ctr">
                <a:buFont typeface="Wingdings" charset="2"/>
                <a:buNone/>
              </a:pPr>
              <a:r>
                <a:rPr lang="en-US" altLang="zh-CN" sz="2000"/>
                <a:t>T</a:t>
              </a:r>
              <a:r>
                <a:rPr lang="en-US" altLang="zh-CN" sz="2000" baseline="-25000"/>
                <a:t>1</a:t>
              </a:r>
            </a:p>
          </p:txBody>
        </p:sp>
        <p:sp>
          <p:nvSpPr>
            <p:cNvPr id="85001" name="Line 9"/>
            <p:cNvSpPr>
              <a:spLocks noChangeShapeType="1"/>
            </p:cNvSpPr>
            <p:nvPr/>
          </p:nvSpPr>
          <p:spPr bwMode="auto">
            <a:xfrm>
              <a:off x="720" y="768"/>
              <a:ext cx="2160" cy="0"/>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85002" name="Line 10"/>
            <p:cNvSpPr>
              <a:spLocks noChangeShapeType="1"/>
            </p:cNvSpPr>
            <p:nvPr/>
          </p:nvSpPr>
          <p:spPr bwMode="auto">
            <a:xfrm>
              <a:off x="720" y="995"/>
              <a:ext cx="216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85003" name="Line 11"/>
            <p:cNvSpPr>
              <a:spLocks noChangeShapeType="1"/>
            </p:cNvSpPr>
            <p:nvPr/>
          </p:nvSpPr>
          <p:spPr bwMode="auto">
            <a:xfrm>
              <a:off x="720" y="3744"/>
              <a:ext cx="2160" cy="0"/>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85004" name="Line 12"/>
            <p:cNvSpPr>
              <a:spLocks noChangeShapeType="1"/>
            </p:cNvSpPr>
            <p:nvPr/>
          </p:nvSpPr>
          <p:spPr bwMode="auto">
            <a:xfrm>
              <a:off x="720" y="768"/>
              <a:ext cx="0" cy="2976"/>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85005" name="Line 13"/>
            <p:cNvSpPr>
              <a:spLocks noChangeShapeType="1"/>
            </p:cNvSpPr>
            <p:nvPr/>
          </p:nvSpPr>
          <p:spPr bwMode="auto">
            <a:xfrm>
              <a:off x="1824" y="768"/>
              <a:ext cx="0" cy="2976"/>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85006" name="Line 14"/>
            <p:cNvSpPr>
              <a:spLocks noChangeShapeType="1"/>
            </p:cNvSpPr>
            <p:nvPr/>
          </p:nvSpPr>
          <p:spPr bwMode="auto">
            <a:xfrm>
              <a:off x="2880" y="768"/>
              <a:ext cx="0" cy="2976"/>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grpSp>
      <p:grpSp>
        <p:nvGrpSpPr>
          <p:cNvPr id="85007" name="Group 15"/>
          <p:cNvGrpSpPr>
            <a:grpSpLocks/>
          </p:cNvGrpSpPr>
          <p:nvPr/>
        </p:nvGrpSpPr>
        <p:grpSpPr bwMode="auto">
          <a:xfrm>
            <a:off x="6553200" y="1165638"/>
            <a:ext cx="4114800" cy="5463762"/>
            <a:chOff x="3120" y="768"/>
            <a:chExt cx="2208" cy="2989"/>
          </a:xfrm>
        </p:grpSpPr>
        <p:sp>
          <p:nvSpPr>
            <p:cNvPr id="85008" name="Rectangle 16"/>
            <p:cNvSpPr>
              <a:spLocks noChangeArrowheads="1"/>
            </p:cNvSpPr>
            <p:nvPr/>
          </p:nvSpPr>
          <p:spPr bwMode="auto">
            <a:xfrm>
              <a:off x="3120" y="912"/>
              <a:ext cx="1056" cy="27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lnSpc>
                  <a:spcPct val="0"/>
                </a:lnSpc>
                <a:buFont typeface="Wingdings" charset="2"/>
                <a:buNone/>
              </a:pPr>
              <a:endParaRPr lang="en-US" altLang="zh-CN"/>
            </a:p>
            <a:p>
              <a:pPr>
                <a:lnSpc>
                  <a:spcPct val="150000"/>
                </a:lnSpc>
                <a:buFont typeface="Wingdings" charset="2"/>
                <a:buNone/>
              </a:pPr>
              <a:r>
                <a:rPr lang="en-US" altLang="zh-CN" sz="2400" b="1"/>
                <a:t>④</a:t>
              </a:r>
              <a:r>
                <a:rPr lang="en-US" altLang="zh-CN" sz="2300" b="1"/>
                <a:t>LOCK-S(A)</a:t>
              </a:r>
            </a:p>
            <a:p>
              <a:pPr>
                <a:buFont typeface="Wingdings" charset="2"/>
                <a:buNone/>
              </a:pPr>
              <a:r>
                <a:rPr lang="en-US" altLang="zh-CN" sz="2400" b="1"/>
                <a:t>     </a:t>
              </a:r>
              <a:r>
                <a:rPr lang="zh-CN" altLang="en-US" sz="2400" b="1"/>
                <a:t>获得</a:t>
              </a:r>
            </a:p>
            <a:p>
              <a:pPr>
                <a:buFont typeface="Wingdings" charset="2"/>
                <a:buNone/>
              </a:pPr>
              <a:r>
                <a:rPr lang="zh-CN" altLang="en-US" sz="2400" b="1"/>
                <a:t>     读</a:t>
              </a:r>
              <a:r>
                <a:rPr lang="en-US" altLang="zh-CN" sz="2400" b="1"/>
                <a:t>A=50</a:t>
              </a:r>
            </a:p>
            <a:p>
              <a:pPr>
                <a:buFont typeface="Wingdings" charset="2"/>
                <a:buNone/>
              </a:pPr>
              <a:r>
                <a:rPr lang="en-US" altLang="zh-CN" sz="2400" b="1"/>
                <a:t>Unlock(A)</a:t>
              </a:r>
            </a:p>
            <a:p>
              <a:pPr>
                <a:buFont typeface="Wingdings" charset="2"/>
                <a:buNone/>
              </a:pPr>
              <a:r>
                <a:rPr lang="en-US" altLang="zh-CN" sz="2400" b="1"/>
                <a:t>LOCK-S(B)</a:t>
              </a:r>
            </a:p>
            <a:p>
              <a:pPr>
                <a:buFont typeface="Wingdings" charset="2"/>
                <a:buNone/>
              </a:pPr>
              <a:r>
                <a:rPr lang="en-US" altLang="zh-CN" sz="2400" b="1"/>
                <a:t>     </a:t>
              </a:r>
              <a:r>
                <a:rPr lang="zh-CN" altLang="en-US" sz="2400" b="1"/>
                <a:t>获得</a:t>
              </a:r>
            </a:p>
            <a:p>
              <a:pPr>
                <a:buFont typeface="Wingdings" charset="2"/>
                <a:buNone/>
              </a:pPr>
              <a:r>
                <a:rPr lang="zh-CN" altLang="en-US" sz="2400" b="1"/>
                <a:t>     读</a:t>
              </a:r>
              <a:r>
                <a:rPr lang="en-US" altLang="zh-CN" sz="2400" b="1"/>
                <a:t>B=200</a:t>
              </a:r>
            </a:p>
            <a:p>
              <a:pPr algn="ctr">
                <a:buFont typeface="Wingdings" charset="2"/>
                <a:buNone/>
              </a:pPr>
              <a:r>
                <a:rPr lang="en-US" altLang="zh-CN" sz="2400" b="1"/>
                <a:t>UNLOCK(B)</a:t>
              </a:r>
            </a:p>
            <a:p>
              <a:pPr>
                <a:buFont typeface="Wingdings" charset="2"/>
                <a:buNone/>
              </a:pPr>
              <a:r>
                <a:rPr lang="en-US" altLang="zh-CN" sz="2400" b="1"/>
                <a:t>     </a:t>
              </a:r>
              <a:r>
                <a:rPr lang="zh-CN" altLang="en-US" sz="2400" b="1">
                  <a:solidFill>
                    <a:srgbClr val="FF0000"/>
                  </a:solidFill>
                </a:rPr>
                <a:t>求和</a:t>
              </a:r>
              <a:r>
                <a:rPr lang="en-US" altLang="zh-CN" sz="2400" b="1">
                  <a:solidFill>
                    <a:srgbClr val="FF0000"/>
                  </a:solidFill>
                </a:rPr>
                <a:t>=250</a:t>
              </a:r>
            </a:p>
            <a:p>
              <a:pPr>
                <a:buFont typeface="Wingdings" charset="2"/>
                <a:buNone/>
              </a:pPr>
              <a:r>
                <a:rPr lang="en-US" altLang="zh-CN" sz="2400" b="1"/>
                <a:t>     (</a:t>
              </a:r>
              <a:r>
                <a:rPr lang="zh-CN" altLang="en-US" sz="2400" b="1"/>
                <a:t>验算不对</a:t>
              </a:r>
              <a:r>
                <a:rPr lang="en-US" altLang="zh-CN" sz="2400" b="1"/>
                <a:t>)</a:t>
              </a:r>
            </a:p>
          </p:txBody>
        </p:sp>
        <p:sp>
          <p:nvSpPr>
            <p:cNvPr id="85009" name="Rectangle 17"/>
            <p:cNvSpPr>
              <a:spLocks noChangeArrowheads="1"/>
            </p:cNvSpPr>
            <p:nvPr/>
          </p:nvSpPr>
          <p:spPr bwMode="auto">
            <a:xfrm>
              <a:off x="4224" y="1008"/>
              <a:ext cx="1104" cy="27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lgn="just">
                <a:buFont typeface="Wingdings" charset="2"/>
                <a:buNone/>
              </a:pPr>
              <a:r>
                <a:rPr lang="en-US" altLang="zh-CN" sz="1800"/>
                <a:t>  </a:t>
              </a:r>
            </a:p>
            <a:p>
              <a:pPr algn="just">
                <a:buFont typeface="Wingdings" charset="2"/>
                <a:buNone/>
              </a:pPr>
              <a:endParaRPr lang="en-US" altLang="zh-CN" sz="1800"/>
            </a:p>
            <a:p>
              <a:pPr algn="just">
                <a:buFont typeface="Wingdings" charset="2"/>
                <a:buNone/>
              </a:pPr>
              <a:endParaRPr lang="en-US" altLang="zh-CN" sz="1800"/>
            </a:p>
            <a:p>
              <a:pPr algn="just">
                <a:buFont typeface="Wingdings" charset="2"/>
                <a:buNone/>
              </a:pPr>
              <a:r>
                <a:rPr lang="en-US" altLang="zh-CN" sz="1800"/>
                <a:t> </a:t>
              </a:r>
            </a:p>
            <a:p>
              <a:pPr algn="just">
                <a:buFont typeface="Wingdings" charset="2"/>
                <a:buNone/>
              </a:pPr>
              <a:endParaRPr lang="en-US" altLang="zh-CN" sz="1800"/>
            </a:p>
          </p:txBody>
        </p:sp>
        <p:sp>
          <p:nvSpPr>
            <p:cNvPr id="85010" name="Rectangle 18"/>
            <p:cNvSpPr>
              <a:spLocks noChangeArrowheads="1"/>
            </p:cNvSpPr>
            <p:nvPr/>
          </p:nvSpPr>
          <p:spPr bwMode="auto">
            <a:xfrm>
              <a:off x="4224" y="768"/>
              <a:ext cx="1056" cy="2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lgn="ctr">
                <a:buFont typeface="Wingdings" charset="2"/>
                <a:buNone/>
              </a:pPr>
              <a:r>
                <a:rPr lang="en-US" altLang="zh-CN" sz="2000"/>
                <a:t>T</a:t>
              </a:r>
              <a:r>
                <a:rPr lang="en-US" altLang="zh-CN" sz="2000" baseline="-25000"/>
                <a:t>2</a:t>
              </a:r>
            </a:p>
          </p:txBody>
        </p:sp>
        <p:sp>
          <p:nvSpPr>
            <p:cNvPr id="85011" name="Rectangle 19"/>
            <p:cNvSpPr>
              <a:spLocks noChangeArrowheads="1"/>
            </p:cNvSpPr>
            <p:nvPr/>
          </p:nvSpPr>
          <p:spPr bwMode="auto">
            <a:xfrm>
              <a:off x="3120" y="768"/>
              <a:ext cx="1104" cy="2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0000" tIns="46800" rIns="90000" bIns="46800"/>
            <a:lstStyle>
              <a:lvl1pPr>
                <a:spcBef>
                  <a:spcPct val="20000"/>
                </a:spcBef>
                <a:buClr>
                  <a:schemeClr val="bg2"/>
                </a:buClr>
                <a:buSzPct val="75000"/>
                <a:buFont typeface="Wingdings" charset="2"/>
                <a:buChar char="n"/>
                <a:defRPr sz="2800">
                  <a:solidFill>
                    <a:schemeClr val="tx1"/>
                  </a:solidFill>
                  <a:latin typeface="Arial" charset="0"/>
                  <a:ea typeface="宋体" charset="-122"/>
                </a:defRPr>
              </a:lvl1pPr>
              <a:lvl2pPr>
                <a:spcBef>
                  <a:spcPct val="20000"/>
                </a:spcBef>
                <a:buClr>
                  <a:schemeClr val="accent2"/>
                </a:buClr>
                <a:buSzPct val="80000"/>
                <a:buFont typeface="Wingdings" charset="2"/>
                <a:buChar char="¨"/>
                <a:defRPr sz="2400">
                  <a:solidFill>
                    <a:schemeClr val="tx1"/>
                  </a:solidFill>
                  <a:latin typeface="Arial" charset="0"/>
                  <a:ea typeface="宋体" charset="-122"/>
                </a:defRPr>
              </a:lvl2pPr>
              <a:lvl3pPr>
                <a:spcBef>
                  <a:spcPct val="20000"/>
                </a:spcBef>
                <a:buClr>
                  <a:schemeClr val="bg2"/>
                </a:buClr>
                <a:buSzPct val="65000"/>
                <a:buFont typeface="Wingdings" charset="2"/>
                <a:buChar char="n"/>
                <a:defRPr sz="2000">
                  <a:solidFill>
                    <a:schemeClr val="tx1"/>
                  </a:solidFill>
                  <a:latin typeface="Arial" charset="0"/>
                  <a:ea typeface="宋体" charset="-122"/>
                </a:defRPr>
              </a:lvl3pPr>
              <a:lvl4pPr>
                <a:spcBef>
                  <a:spcPct val="20000"/>
                </a:spcBef>
                <a:buClr>
                  <a:schemeClr val="accent2"/>
                </a:buClr>
                <a:buSzPct val="70000"/>
                <a:buFont typeface="Wingdings" charset="2"/>
                <a:buChar char="¨"/>
                <a:defRPr>
                  <a:solidFill>
                    <a:schemeClr val="tx1"/>
                  </a:solidFill>
                  <a:latin typeface="Arial" charset="0"/>
                  <a:ea typeface="宋体" charset="-122"/>
                </a:defRPr>
              </a:lvl4pPr>
              <a:lvl5pPr>
                <a:spcBef>
                  <a:spcPct val="20000"/>
                </a:spcBef>
                <a:buClr>
                  <a:schemeClr val="bg2"/>
                </a:buClr>
                <a:buFont typeface="Wingdings" charset="2"/>
                <a:buChar char="§"/>
                <a:defRPr>
                  <a:solidFill>
                    <a:schemeClr val="tx1"/>
                  </a:solidFill>
                  <a:latin typeface="Arial" charset="0"/>
                  <a:ea typeface="宋体" charset="-122"/>
                </a:defRPr>
              </a:lvl5pPr>
              <a:lvl6pPr fontAlgn="base">
                <a:spcBef>
                  <a:spcPct val="20000"/>
                </a:spcBef>
                <a:spcAft>
                  <a:spcPct val="0"/>
                </a:spcAft>
                <a:buClr>
                  <a:schemeClr val="bg2"/>
                </a:buClr>
                <a:buFont typeface="Wingdings" charset="2"/>
                <a:buChar char="§"/>
                <a:defRPr>
                  <a:solidFill>
                    <a:schemeClr val="tx1"/>
                  </a:solidFill>
                  <a:latin typeface="Arial" charset="0"/>
                  <a:ea typeface="宋体" charset="-122"/>
                </a:defRPr>
              </a:lvl6pPr>
              <a:lvl7pPr fontAlgn="base">
                <a:spcBef>
                  <a:spcPct val="20000"/>
                </a:spcBef>
                <a:spcAft>
                  <a:spcPct val="0"/>
                </a:spcAft>
                <a:buClr>
                  <a:schemeClr val="bg2"/>
                </a:buClr>
                <a:buFont typeface="Wingdings" charset="2"/>
                <a:buChar char="§"/>
                <a:defRPr>
                  <a:solidFill>
                    <a:schemeClr val="tx1"/>
                  </a:solidFill>
                  <a:latin typeface="Arial" charset="0"/>
                  <a:ea typeface="宋体" charset="-122"/>
                </a:defRPr>
              </a:lvl7pPr>
              <a:lvl8pPr fontAlgn="base">
                <a:spcBef>
                  <a:spcPct val="20000"/>
                </a:spcBef>
                <a:spcAft>
                  <a:spcPct val="0"/>
                </a:spcAft>
                <a:buClr>
                  <a:schemeClr val="bg2"/>
                </a:buClr>
                <a:buFont typeface="Wingdings" charset="2"/>
                <a:buChar char="§"/>
                <a:defRPr>
                  <a:solidFill>
                    <a:schemeClr val="tx1"/>
                  </a:solidFill>
                  <a:latin typeface="Arial" charset="0"/>
                  <a:ea typeface="宋体" charset="-122"/>
                </a:defRPr>
              </a:lvl8pPr>
              <a:lvl9pPr fontAlgn="base">
                <a:spcBef>
                  <a:spcPct val="20000"/>
                </a:spcBef>
                <a:spcAft>
                  <a:spcPct val="0"/>
                </a:spcAft>
                <a:buClr>
                  <a:schemeClr val="bg2"/>
                </a:buClr>
                <a:buFont typeface="Wingdings" charset="2"/>
                <a:buChar char="§"/>
                <a:defRPr>
                  <a:solidFill>
                    <a:schemeClr val="tx1"/>
                  </a:solidFill>
                  <a:latin typeface="Arial" charset="0"/>
                  <a:ea typeface="宋体" charset="-122"/>
                </a:defRPr>
              </a:lvl9pPr>
            </a:lstStyle>
            <a:p>
              <a:pPr algn="ctr">
                <a:buFont typeface="Wingdings" charset="2"/>
                <a:buNone/>
              </a:pPr>
              <a:r>
                <a:rPr lang="en-US" altLang="zh-CN" sz="2000">
                  <a:solidFill>
                    <a:srgbClr val="FF0000"/>
                  </a:solidFill>
                </a:rPr>
                <a:t>T</a:t>
              </a:r>
              <a:r>
                <a:rPr lang="en-US" altLang="zh-CN" sz="2000" baseline="-25000">
                  <a:solidFill>
                    <a:srgbClr val="FF0000"/>
                  </a:solidFill>
                </a:rPr>
                <a:t>1 </a:t>
              </a:r>
              <a:r>
                <a:rPr lang="en-US" altLang="zh-CN" sz="2000">
                  <a:solidFill>
                    <a:srgbClr val="FF0000"/>
                  </a:solidFill>
                </a:rPr>
                <a:t>(</a:t>
              </a:r>
              <a:r>
                <a:rPr lang="zh-CN" altLang="en-US" sz="2000">
                  <a:solidFill>
                    <a:srgbClr val="FF0000"/>
                  </a:solidFill>
                </a:rPr>
                <a:t>续</a:t>
              </a:r>
              <a:r>
                <a:rPr lang="en-US" altLang="zh-CN" sz="2000">
                  <a:solidFill>
                    <a:srgbClr val="FF0000"/>
                  </a:solidFill>
                </a:rPr>
                <a:t>)</a:t>
              </a:r>
            </a:p>
          </p:txBody>
        </p:sp>
        <p:sp>
          <p:nvSpPr>
            <p:cNvPr id="85012" name="Line 20"/>
            <p:cNvSpPr>
              <a:spLocks noChangeShapeType="1"/>
            </p:cNvSpPr>
            <p:nvPr/>
          </p:nvSpPr>
          <p:spPr bwMode="auto">
            <a:xfrm>
              <a:off x="3120" y="768"/>
              <a:ext cx="2160" cy="0"/>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85013" name="Line 21"/>
            <p:cNvSpPr>
              <a:spLocks noChangeShapeType="1"/>
            </p:cNvSpPr>
            <p:nvPr/>
          </p:nvSpPr>
          <p:spPr bwMode="auto">
            <a:xfrm>
              <a:off x="3120" y="995"/>
              <a:ext cx="216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85014" name="Line 22"/>
            <p:cNvSpPr>
              <a:spLocks noChangeShapeType="1"/>
            </p:cNvSpPr>
            <p:nvPr/>
          </p:nvSpPr>
          <p:spPr bwMode="auto">
            <a:xfrm>
              <a:off x="3120" y="3744"/>
              <a:ext cx="2160" cy="0"/>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85015" name="Line 23"/>
            <p:cNvSpPr>
              <a:spLocks noChangeShapeType="1"/>
            </p:cNvSpPr>
            <p:nvPr/>
          </p:nvSpPr>
          <p:spPr bwMode="auto">
            <a:xfrm>
              <a:off x="3120" y="768"/>
              <a:ext cx="0" cy="2976"/>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85016" name="Line 24"/>
            <p:cNvSpPr>
              <a:spLocks noChangeShapeType="1"/>
            </p:cNvSpPr>
            <p:nvPr/>
          </p:nvSpPr>
          <p:spPr bwMode="auto">
            <a:xfrm>
              <a:off x="4224" y="768"/>
              <a:ext cx="0" cy="2976"/>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sp>
          <p:nvSpPr>
            <p:cNvPr id="85017" name="Line 25"/>
            <p:cNvSpPr>
              <a:spLocks noChangeShapeType="1"/>
            </p:cNvSpPr>
            <p:nvPr/>
          </p:nvSpPr>
          <p:spPr bwMode="auto">
            <a:xfrm>
              <a:off x="5280" y="768"/>
              <a:ext cx="0" cy="2976"/>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p>
          </p:txBody>
        </p:sp>
      </p:grpSp>
      <p:sp>
        <p:nvSpPr>
          <p:cNvPr id="85018" name="Text Box 26"/>
          <p:cNvSpPr txBox="1">
            <a:spLocks noChangeArrowheads="1"/>
          </p:cNvSpPr>
          <p:nvPr/>
        </p:nvSpPr>
        <p:spPr bwMode="auto">
          <a:xfrm>
            <a:off x="9290805" y="1828800"/>
            <a:ext cx="677108"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spAutoFit/>
          </a:bodyPr>
          <a:lstStyle/>
          <a:p>
            <a:pPr>
              <a:spcBef>
                <a:spcPct val="50000"/>
              </a:spcBef>
            </a:pPr>
            <a:r>
              <a:rPr lang="zh-CN" altLang="en-US" sz="3200" b="1" dirty="0"/>
              <a:t>例</a:t>
            </a:r>
            <a:r>
              <a:rPr lang="en-US" altLang="zh-CN" sz="3200" b="1" dirty="0"/>
              <a:t>:</a:t>
            </a:r>
            <a:r>
              <a:rPr lang="zh-CN" altLang="en-US" sz="3200" b="1" dirty="0"/>
              <a:t>不可重复读</a:t>
            </a:r>
          </a:p>
        </p:txBody>
      </p:sp>
      <p:sp>
        <p:nvSpPr>
          <p:cNvPr id="2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2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27" name="直接连接符 2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54252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3BCBE7E-C1C8-3848-9F75-B31B310782A6}"/>
              </a:ext>
            </a:extLst>
          </p:cNvPr>
          <p:cNvSpPr>
            <a:spLocks noGrp="1"/>
          </p:cNvSpPr>
          <p:nvPr>
            <p:ph type="sldNum" sz="quarter" idx="12"/>
          </p:nvPr>
        </p:nvSpPr>
        <p:spPr/>
        <p:txBody>
          <a:bodyPr/>
          <a:lstStyle/>
          <a:p>
            <a:fld id="{99FE38DD-D074-4D0B-A898-33F2288C0FC4}" type="slidenum">
              <a:rPr lang="zh-CN" altLang="en-US" smtClean="0"/>
              <a:t>3</a:t>
            </a:fld>
            <a:endParaRPr lang="zh-CN" altLang="en-US" dirty="0"/>
          </a:p>
        </p:txBody>
      </p:sp>
      <p:sp>
        <p:nvSpPr>
          <p:cNvPr id="3" name="TextBox 2">
            <a:extLst>
              <a:ext uri="{FF2B5EF4-FFF2-40B4-BE49-F238E27FC236}">
                <a16:creationId xmlns:a16="http://schemas.microsoft.com/office/drawing/2014/main" id="{1C80DB5C-7BA9-2141-BD88-D4E9D4504B78}"/>
              </a:ext>
            </a:extLst>
          </p:cNvPr>
          <p:cNvSpPr txBox="1"/>
          <p:nvPr/>
        </p:nvSpPr>
        <p:spPr>
          <a:xfrm>
            <a:off x="1731264" y="1121664"/>
            <a:ext cx="8924544" cy="4247317"/>
          </a:xfrm>
          <a:prstGeom prst="rect">
            <a:avLst/>
          </a:prstGeom>
          <a:noFill/>
        </p:spPr>
        <p:txBody>
          <a:bodyPr wrap="square" rtlCol="0">
            <a:spAutoFit/>
          </a:bodyPr>
          <a:lstStyle/>
          <a:p>
            <a:pPr marL="457200" indent="-457200">
              <a:lnSpc>
                <a:spcPct val="150000"/>
              </a:lnSpc>
              <a:buFont typeface="Wingdings" pitchFamily="2" charset="2"/>
              <a:buChar char="Ø"/>
            </a:pPr>
            <a:r>
              <a:rPr lang="zh-CN" altLang="en-US" sz="2800" b="1" dirty="0">
                <a:latin typeface="Microsoft YaHei" panose="020B0503020204020204" pitchFamily="34" charset="-122"/>
                <a:ea typeface="Microsoft YaHei" panose="020B0503020204020204" pitchFamily="34" charset="-122"/>
              </a:rPr>
              <a:t>掌握事务的</a:t>
            </a:r>
            <a:r>
              <a:rPr lang="zh-CN" altLang="en-US" sz="2800" b="1" dirty="0">
                <a:solidFill>
                  <a:srgbClr val="FF0000"/>
                </a:solidFill>
                <a:latin typeface="Microsoft YaHei" panose="020B0503020204020204" pitchFamily="34" charset="-122"/>
                <a:ea typeface="Microsoft YaHei" panose="020B0503020204020204" pitchFamily="34" charset="-122"/>
              </a:rPr>
              <a:t>概念、状态、性质</a:t>
            </a:r>
            <a:r>
              <a:rPr lang="zh-CN" altLang="en-US" sz="2800" b="1" dirty="0">
                <a:latin typeface="Microsoft YaHei" panose="020B0503020204020204" pitchFamily="34" charset="-122"/>
                <a:ea typeface="Microsoft YaHei" panose="020B0503020204020204" pitchFamily="34" charset="-122"/>
              </a:rPr>
              <a:t>；</a:t>
            </a:r>
          </a:p>
          <a:p>
            <a:pPr marL="457200" indent="-457200">
              <a:lnSpc>
                <a:spcPct val="150000"/>
              </a:lnSpc>
              <a:buFont typeface="Wingdings" pitchFamily="2" charset="2"/>
              <a:buChar char="Ø"/>
            </a:pPr>
            <a:r>
              <a:rPr lang="zh-CN" altLang="en-US" sz="2800" b="1" dirty="0">
                <a:latin typeface="Microsoft YaHei" panose="020B0503020204020204" pitchFamily="34" charset="-122"/>
                <a:ea typeface="Microsoft YaHei" panose="020B0503020204020204" pitchFamily="34" charset="-122"/>
              </a:rPr>
              <a:t>掌握并发调度的</a:t>
            </a:r>
            <a:r>
              <a:rPr lang="zh-CN" altLang="en-US" sz="2800" b="1" dirty="0">
                <a:solidFill>
                  <a:srgbClr val="FF0000"/>
                </a:solidFill>
                <a:latin typeface="Microsoft YaHei" panose="020B0503020204020204" pitchFamily="34" charset="-122"/>
                <a:ea typeface="Microsoft YaHei" panose="020B0503020204020204" pitchFamily="34" charset="-122"/>
              </a:rPr>
              <a:t>可串行性</a:t>
            </a:r>
            <a:r>
              <a:rPr lang="zh-CN" altLang="en-US" sz="2800" b="1" dirty="0">
                <a:latin typeface="Microsoft YaHei" panose="020B0503020204020204" pitchFamily="34" charset="-122"/>
                <a:ea typeface="Microsoft YaHei" panose="020B0503020204020204" pitchFamily="34" charset="-122"/>
              </a:rPr>
              <a:t>；</a:t>
            </a:r>
          </a:p>
          <a:p>
            <a:pPr marL="457200" indent="-457200">
              <a:lnSpc>
                <a:spcPct val="150000"/>
              </a:lnSpc>
              <a:buFont typeface="Wingdings" pitchFamily="2" charset="2"/>
              <a:buChar char="Ø"/>
            </a:pPr>
            <a:r>
              <a:rPr lang="zh-CN" altLang="en-US" sz="2800" b="1" dirty="0">
                <a:latin typeface="Microsoft YaHei" panose="020B0503020204020204" pitchFamily="34" charset="-122"/>
                <a:ea typeface="Microsoft YaHei" panose="020B0503020204020204" pitchFamily="34" charset="-122"/>
              </a:rPr>
              <a:t>掌握锁及两段锁协议；</a:t>
            </a:r>
          </a:p>
          <a:p>
            <a:pPr marL="457200" indent="-457200">
              <a:lnSpc>
                <a:spcPct val="150000"/>
              </a:lnSpc>
              <a:buFont typeface="Wingdings" pitchFamily="2" charset="2"/>
              <a:buChar char="Ø"/>
            </a:pPr>
            <a:r>
              <a:rPr lang="zh-CN" altLang="en-US" sz="2800" b="1" dirty="0">
                <a:latin typeface="Microsoft YaHei" panose="020B0503020204020204" pitchFamily="34" charset="-122"/>
                <a:ea typeface="Microsoft YaHei" panose="020B0503020204020204" pitchFamily="34" charset="-122"/>
              </a:rPr>
              <a:t>掌握</a:t>
            </a:r>
            <a:r>
              <a:rPr lang="zh-CN" altLang="en-US" sz="2800" b="1" dirty="0">
                <a:solidFill>
                  <a:srgbClr val="FF0000"/>
                </a:solidFill>
                <a:latin typeface="Microsoft YaHei" panose="020B0503020204020204" pitchFamily="34" charset="-122"/>
                <a:ea typeface="Microsoft YaHei" panose="020B0503020204020204" pitchFamily="34" charset="-122"/>
              </a:rPr>
              <a:t>死锁的概念、解决方法</a:t>
            </a:r>
            <a:r>
              <a:rPr lang="zh-CN" altLang="en-US" sz="2800" b="1" dirty="0">
                <a:latin typeface="Microsoft YaHei" panose="020B0503020204020204" pitchFamily="34" charset="-122"/>
                <a:ea typeface="Microsoft YaHei" panose="020B0503020204020204" pitchFamily="34" charset="-122"/>
              </a:rPr>
              <a:t>；</a:t>
            </a:r>
            <a:endParaRPr lang="en-US" altLang="zh-CN" sz="2800" b="1" dirty="0">
              <a:latin typeface="Microsoft YaHei" panose="020B0503020204020204" pitchFamily="34" charset="-122"/>
              <a:ea typeface="Microsoft YaHei" panose="020B0503020204020204" pitchFamily="34" charset="-122"/>
            </a:endParaRPr>
          </a:p>
          <a:p>
            <a:pPr marL="457200" indent="-457200">
              <a:lnSpc>
                <a:spcPct val="150000"/>
              </a:lnSpc>
              <a:buFont typeface="Wingdings" pitchFamily="2" charset="2"/>
              <a:buChar char="Ø"/>
            </a:pPr>
            <a:r>
              <a:rPr lang="zh-CN" altLang="en-US" sz="2800" b="1" dirty="0">
                <a:latin typeface="Microsoft YaHei" panose="020B0503020204020204" pitchFamily="34" charset="-122"/>
                <a:ea typeface="Microsoft YaHei" panose="020B0503020204020204" pitchFamily="34" charset="-122"/>
              </a:rPr>
              <a:t>掌握</a:t>
            </a:r>
            <a:r>
              <a:rPr lang="zh-CN" altLang="en-US" sz="2800" b="1" dirty="0">
                <a:solidFill>
                  <a:srgbClr val="FF0000"/>
                </a:solidFill>
                <a:latin typeface="Microsoft YaHei" panose="020B0503020204020204" pitchFamily="34" charset="-122"/>
                <a:ea typeface="Microsoft YaHei" panose="020B0503020204020204" pitchFamily="34" charset="-122"/>
              </a:rPr>
              <a:t>数据库恢复概念、实现技术</a:t>
            </a:r>
            <a:r>
              <a:rPr lang="zh-CN" altLang="en-US" sz="2800" b="1" dirty="0">
                <a:latin typeface="Microsoft YaHei" panose="020B0503020204020204" pitchFamily="34" charset="-122"/>
                <a:ea typeface="Microsoft YaHei" panose="020B0503020204020204" pitchFamily="34" charset="-122"/>
              </a:rPr>
              <a:t>；</a:t>
            </a:r>
          </a:p>
          <a:p>
            <a:pPr marL="457200" indent="-457200">
              <a:lnSpc>
                <a:spcPct val="150000"/>
              </a:lnSpc>
              <a:buFont typeface="Wingdings" pitchFamily="2" charset="2"/>
              <a:buChar char="Ø"/>
            </a:pPr>
            <a:r>
              <a:rPr lang="zh-CN" altLang="en-US" sz="2800" b="1" dirty="0">
                <a:latin typeface="Microsoft YaHei" panose="020B0503020204020204" pitchFamily="34" charset="-122"/>
                <a:ea typeface="Microsoft YaHei" panose="020B0503020204020204" pitchFamily="34" charset="-122"/>
              </a:rPr>
              <a:t>掌握</a:t>
            </a:r>
            <a:r>
              <a:rPr lang="zh-CN" altLang="en-US" sz="2800" b="1" dirty="0">
                <a:solidFill>
                  <a:srgbClr val="FF0000"/>
                </a:solidFill>
                <a:latin typeface="Microsoft YaHei" panose="020B0503020204020204" pitchFamily="34" charset="-122"/>
                <a:ea typeface="Microsoft YaHei" panose="020B0503020204020204" pitchFamily="34" charset="-122"/>
              </a:rPr>
              <a:t>故障的种类及恢复策略</a:t>
            </a:r>
            <a:r>
              <a:rPr lang="zh-CN" altLang="en-US" sz="2800" b="1" dirty="0">
                <a:latin typeface="Microsoft YaHei" panose="020B0503020204020204" pitchFamily="34" charset="-122"/>
                <a:ea typeface="Microsoft YaHei" panose="020B0503020204020204" pitchFamily="34" charset="-122"/>
              </a:rPr>
              <a:t>；</a:t>
            </a:r>
            <a:endParaRPr lang="en-US" altLang="zh-CN" sz="2800" b="1" dirty="0">
              <a:latin typeface="Microsoft YaHei" panose="020B0503020204020204" pitchFamily="34" charset="-122"/>
              <a:ea typeface="Microsoft YaHei" panose="020B0503020204020204" pitchFamily="34" charset="-122"/>
            </a:endParaRPr>
          </a:p>
          <a:p>
            <a:endParaRPr lang="en-US" dirty="0"/>
          </a:p>
        </p:txBody>
      </p:sp>
      <p:sp>
        <p:nvSpPr>
          <p:cNvPr id="5" name="Rectangle 4">
            <a:extLst>
              <a:ext uri="{FF2B5EF4-FFF2-40B4-BE49-F238E27FC236}">
                <a16:creationId xmlns:a16="http://schemas.microsoft.com/office/drawing/2014/main" id="{9683B666-29A3-3C4A-9FEE-DAD70CD018F8}"/>
              </a:ext>
            </a:extLst>
          </p:cNvPr>
          <p:cNvSpPr/>
          <p:nvPr/>
        </p:nvSpPr>
        <p:spPr>
          <a:xfrm>
            <a:off x="187036" y="38225"/>
            <a:ext cx="3129188" cy="523220"/>
          </a:xfrm>
          <a:prstGeom prst="rect">
            <a:avLst/>
          </a:prstGeom>
        </p:spPr>
        <p:txBody>
          <a:bodyPr wrap="square">
            <a:spAutoFit/>
          </a:bodyPr>
          <a:lstStyle/>
          <a:p>
            <a:r>
              <a:rPr lang="zh-CN" altLang="en-US" sz="2800" b="1" dirty="0">
                <a:solidFill>
                  <a:schemeClr val="bg1"/>
                </a:solidFill>
                <a:latin typeface="Microsoft YaHei" panose="020B0503020204020204" pitchFamily="34" charset="-122"/>
                <a:ea typeface="Microsoft YaHei" panose="020B0503020204020204" pitchFamily="34" charset="-122"/>
              </a:rPr>
              <a:t>主要知识点要求</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702422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ext Box 2"/>
          <p:cNvSpPr txBox="1">
            <a:spLocks noChangeArrowheads="1"/>
          </p:cNvSpPr>
          <p:nvPr/>
        </p:nvSpPr>
        <p:spPr bwMode="auto">
          <a:xfrm>
            <a:off x="164592" y="880873"/>
            <a:ext cx="11862816" cy="36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zh-CN" altLang="en-US" sz="2800" b="1" dirty="0">
                <a:ea typeface="楷体_GB2312" charset="0"/>
              </a:rPr>
              <a:t>（</a:t>
            </a:r>
            <a:r>
              <a:rPr lang="en-US" altLang="zh-CN" sz="2800" b="1" dirty="0">
                <a:ea typeface="楷体_GB2312" charset="0"/>
              </a:rPr>
              <a:t>3</a:t>
            </a:r>
            <a:r>
              <a:rPr lang="zh-CN" altLang="en-US" sz="2800" b="1" dirty="0">
                <a:ea typeface="楷体_GB2312" charset="0"/>
              </a:rPr>
              <a:t>）三级封锁协议</a:t>
            </a:r>
          </a:p>
          <a:p>
            <a:pPr marL="914400" lvl="1" indent="-457200">
              <a:lnSpc>
                <a:spcPct val="150000"/>
              </a:lnSpc>
              <a:buFont typeface="Wingdings" pitchFamily="2" charset="2"/>
              <a:buChar char="Ø"/>
            </a:pPr>
            <a:r>
              <a:rPr lang="zh-CN" altLang="en-US" sz="2400" b="1" dirty="0">
                <a:ea typeface="楷体_GB2312" charset="0"/>
              </a:rPr>
              <a:t>事务</a:t>
            </a:r>
            <a:r>
              <a:rPr lang="en-US" altLang="zh-CN" sz="2400" b="1" dirty="0">
                <a:ea typeface="楷体_GB2312" charset="0"/>
              </a:rPr>
              <a:t>T</a:t>
            </a:r>
            <a:r>
              <a:rPr lang="zh-CN" altLang="en-US" sz="2400" b="1" dirty="0">
                <a:ea typeface="楷体_GB2312" charset="0"/>
              </a:rPr>
              <a:t>在修改数据</a:t>
            </a:r>
            <a:r>
              <a:rPr lang="en-US" altLang="zh-CN" sz="2400" b="1" dirty="0">
                <a:ea typeface="楷体_GB2312" charset="0"/>
              </a:rPr>
              <a:t>R</a:t>
            </a:r>
            <a:r>
              <a:rPr lang="zh-CN" altLang="en-US" sz="2400" b="1" dirty="0">
                <a:ea typeface="楷体_GB2312" charset="0"/>
              </a:rPr>
              <a:t>之前必</a:t>
            </a:r>
            <a:r>
              <a:rPr lang="zh-CN" altLang="en-US" sz="2400" b="1" dirty="0">
                <a:solidFill>
                  <a:srgbClr val="FF0000"/>
                </a:solidFill>
                <a:ea typeface="楷体_GB2312" charset="0"/>
              </a:rPr>
              <a:t>须</a:t>
            </a:r>
            <a:r>
              <a:rPr lang="zh-CN" altLang="en-US" sz="2400" b="1" dirty="0">
                <a:ea typeface="楷体_GB2312" charset="0"/>
              </a:rPr>
              <a:t>先对其</a:t>
            </a:r>
            <a:r>
              <a:rPr lang="zh-CN" altLang="en-US" sz="2400" b="1" dirty="0">
                <a:solidFill>
                  <a:srgbClr val="FF0000"/>
                </a:solidFill>
                <a:ea typeface="楷体_GB2312" charset="0"/>
              </a:rPr>
              <a:t>加</a:t>
            </a:r>
            <a:r>
              <a:rPr lang="en-US" altLang="zh-CN" sz="2400" b="1" dirty="0">
                <a:solidFill>
                  <a:srgbClr val="FF0000"/>
                </a:solidFill>
                <a:ea typeface="楷体_GB2312" charset="0"/>
              </a:rPr>
              <a:t>X</a:t>
            </a:r>
            <a:r>
              <a:rPr lang="zh-CN" altLang="en-US" sz="2400" b="1" dirty="0">
                <a:solidFill>
                  <a:srgbClr val="FF0000"/>
                </a:solidFill>
                <a:ea typeface="楷体_GB2312" charset="0"/>
              </a:rPr>
              <a:t>锁</a:t>
            </a:r>
            <a:r>
              <a:rPr lang="zh-CN" altLang="en-US" sz="2400" b="1" dirty="0">
                <a:ea typeface="楷体_GB2312" charset="0"/>
              </a:rPr>
              <a:t>，直到</a:t>
            </a:r>
            <a:r>
              <a:rPr lang="zh-CN" altLang="en-US" sz="2400" b="1" dirty="0">
                <a:solidFill>
                  <a:srgbClr val="FF0000"/>
                </a:solidFill>
                <a:ea typeface="楷体_GB2312" charset="0"/>
              </a:rPr>
              <a:t>事务结束</a:t>
            </a:r>
            <a:r>
              <a:rPr lang="zh-CN" altLang="en-US" sz="2400" b="1" dirty="0">
                <a:ea typeface="楷体_GB2312" charset="0"/>
              </a:rPr>
              <a:t>才释放。</a:t>
            </a:r>
            <a:endParaRPr lang="en-US" altLang="zh-CN" sz="2400" b="1" dirty="0">
              <a:ea typeface="楷体_GB2312" charset="0"/>
            </a:endParaRPr>
          </a:p>
          <a:p>
            <a:pPr marL="914400" lvl="1" indent="-457200">
              <a:lnSpc>
                <a:spcPct val="150000"/>
              </a:lnSpc>
              <a:buFont typeface="Wingdings" pitchFamily="2" charset="2"/>
              <a:buChar char="Ø"/>
            </a:pPr>
            <a:r>
              <a:rPr lang="zh-CN" altLang="en-US" sz="2400" b="1" dirty="0">
                <a:ea typeface="楷体_GB2312" charset="0"/>
              </a:rPr>
              <a:t>事务</a:t>
            </a:r>
            <a:r>
              <a:rPr lang="en-US" altLang="zh-CN" sz="2400" b="1" dirty="0">
                <a:ea typeface="楷体_GB2312" charset="0"/>
              </a:rPr>
              <a:t>T</a:t>
            </a:r>
            <a:r>
              <a:rPr lang="zh-CN" altLang="en-US" sz="2400" b="1" dirty="0">
                <a:ea typeface="楷体_GB2312" charset="0"/>
              </a:rPr>
              <a:t>在读取数据</a:t>
            </a:r>
            <a:r>
              <a:rPr lang="en-US" altLang="zh-CN" sz="2400" b="1" dirty="0">
                <a:ea typeface="楷体_GB2312" charset="0"/>
              </a:rPr>
              <a:t>R</a:t>
            </a:r>
            <a:r>
              <a:rPr lang="zh-CN" altLang="en-US" sz="2400" b="1" dirty="0">
                <a:ea typeface="楷体_GB2312" charset="0"/>
              </a:rPr>
              <a:t>前必</a:t>
            </a:r>
            <a:r>
              <a:rPr lang="zh-CN" altLang="en-US" sz="2400" b="1" dirty="0">
                <a:solidFill>
                  <a:srgbClr val="FF0000"/>
                </a:solidFill>
                <a:ea typeface="楷体_GB2312" charset="0"/>
              </a:rPr>
              <a:t>须</a:t>
            </a:r>
            <a:r>
              <a:rPr lang="zh-CN" altLang="en-US" sz="2400" b="1" dirty="0">
                <a:ea typeface="楷体_GB2312" charset="0"/>
              </a:rPr>
              <a:t>先</a:t>
            </a:r>
            <a:r>
              <a:rPr lang="zh-CN" altLang="en-US" sz="2400" b="1" dirty="0">
                <a:solidFill>
                  <a:srgbClr val="FF0000"/>
                </a:solidFill>
                <a:ea typeface="楷体_GB2312" charset="0"/>
              </a:rPr>
              <a:t>加</a:t>
            </a:r>
            <a:r>
              <a:rPr lang="en-US" altLang="zh-CN" sz="2400" b="1" dirty="0">
                <a:solidFill>
                  <a:srgbClr val="FF0000"/>
                </a:solidFill>
                <a:ea typeface="楷体_GB2312" charset="0"/>
              </a:rPr>
              <a:t>S</a:t>
            </a:r>
            <a:r>
              <a:rPr lang="zh-CN" altLang="en-US" sz="2400" b="1" dirty="0">
                <a:solidFill>
                  <a:srgbClr val="FF0000"/>
                </a:solidFill>
                <a:ea typeface="楷体_GB2312" charset="0"/>
              </a:rPr>
              <a:t>锁</a:t>
            </a:r>
            <a:r>
              <a:rPr lang="zh-CN" altLang="en-US" sz="2400" b="1" dirty="0">
                <a:ea typeface="楷体_GB2312" charset="0"/>
              </a:rPr>
              <a:t>，</a:t>
            </a:r>
            <a:r>
              <a:rPr lang="zh-CN" altLang="en-US" sz="2400" b="1" dirty="0">
                <a:solidFill>
                  <a:srgbClr val="FF0000"/>
                </a:solidFill>
                <a:ea typeface="楷体_GB2312" charset="0"/>
              </a:rPr>
              <a:t>直到事务结束</a:t>
            </a:r>
            <a:r>
              <a:rPr lang="zh-CN" altLang="en-US" sz="2400" b="1" dirty="0">
                <a:ea typeface="楷体_GB2312" charset="0"/>
              </a:rPr>
              <a:t>才释放。</a:t>
            </a:r>
            <a:endParaRPr lang="en-US" altLang="zh-CN" sz="2400" b="1" dirty="0">
              <a:ea typeface="楷体_GB2312" charset="0"/>
            </a:endParaRPr>
          </a:p>
          <a:p>
            <a:pPr marL="914400" lvl="1" indent="-457200">
              <a:lnSpc>
                <a:spcPct val="150000"/>
              </a:lnSpc>
              <a:buFont typeface="Wingdings" pitchFamily="2" charset="2"/>
              <a:buChar char="Ø"/>
            </a:pPr>
            <a:endParaRPr lang="zh-CN" altLang="en-US" sz="2800" b="1" dirty="0">
              <a:ea typeface="楷体_GB2312" charset="0"/>
            </a:endParaRPr>
          </a:p>
          <a:p>
            <a:pPr>
              <a:lnSpc>
                <a:spcPct val="150000"/>
              </a:lnSpc>
            </a:pPr>
            <a:r>
              <a:rPr lang="zh-CN" altLang="en-US" sz="2800" b="1" dirty="0">
                <a:solidFill>
                  <a:srgbClr val="FF0000"/>
                </a:solidFill>
                <a:latin typeface="Microsoft YaHei" panose="020B0503020204020204" pitchFamily="34" charset="-122"/>
                <a:ea typeface="Microsoft YaHei" panose="020B0503020204020204" pitchFamily="34" charset="-122"/>
              </a:rPr>
              <a:t>可以防止丢失修改和读“脏”数据，还防止了不可重复读。</a:t>
            </a:r>
          </a:p>
          <a:p>
            <a:endParaRPr lang="zh-CN" altLang="en-US" sz="3200" b="1" dirty="0">
              <a:latin typeface="Arial Unicode MS" charset="0"/>
            </a:endParaRPr>
          </a:p>
        </p:txBody>
      </p:sp>
      <p:sp>
        <p:nvSpPr>
          <p:cNvPr id="3"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4"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5" name="直接连接符 4"/>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234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6033" name="Group 17"/>
          <p:cNvGraphicFramePr>
            <a:graphicFrameLocks noGrp="1"/>
          </p:cNvGraphicFramePr>
          <p:nvPr/>
        </p:nvGraphicFramePr>
        <p:xfrm>
          <a:off x="2057400" y="1066800"/>
          <a:ext cx="6781800" cy="5600448"/>
        </p:xfrm>
        <a:graphic>
          <a:graphicData uri="http://schemas.openxmlformats.org/drawingml/2006/table">
            <a:tbl>
              <a:tblPr/>
              <a:tblGrid>
                <a:gridCol w="3752850">
                  <a:extLst>
                    <a:ext uri="{9D8B030D-6E8A-4147-A177-3AD203B41FA5}">
                      <a16:colId xmlns:a16="http://schemas.microsoft.com/office/drawing/2014/main" val="20000"/>
                    </a:ext>
                  </a:extLst>
                </a:gridCol>
                <a:gridCol w="3028950">
                  <a:extLst>
                    <a:ext uri="{9D8B030D-6E8A-4147-A177-3AD203B41FA5}">
                      <a16:colId xmlns:a16="http://schemas.microsoft.com/office/drawing/2014/main" val="20001"/>
                    </a:ext>
                  </a:extLst>
                </a:gridCol>
              </a:tblGrid>
              <a:tr h="321140">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ctr"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a:ln>
                            <a:noFill/>
                          </a:ln>
                          <a:solidFill>
                            <a:schemeClr val="tx1"/>
                          </a:solidFill>
                          <a:effectLst/>
                          <a:latin typeface="Arial" charset="0"/>
                          <a:ea typeface="宋体" charset="-122"/>
                        </a:rPr>
                        <a:t>T</a:t>
                      </a:r>
                      <a:r>
                        <a:rPr kumimoji="0" lang="en-US" altLang="zh-CN" sz="2400" b="1" i="0" u="none" strike="noStrike" cap="none" normalizeH="0" baseline="-25000">
                          <a:ln>
                            <a:noFill/>
                          </a:ln>
                          <a:solidFill>
                            <a:schemeClr val="tx1"/>
                          </a:solidFill>
                          <a:effectLst/>
                          <a:latin typeface="Arial" charset="0"/>
                          <a:ea typeface="宋体" charset="-122"/>
                        </a:rPr>
                        <a:t>1</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ctr"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a:ln>
                            <a:noFill/>
                          </a:ln>
                          <a:solidFill>
                            <a:schemeClr val="tx1"/>
                          </a:solidFill>
                          <a:effectLst/>
                          <a:latin typeface="Arial" charset="0"/>
                          <a:ea typeface="宋体" charset="-122"/>
                        </a:rPr>
                        <a:t>T</a:t>
                      </a:r>
                      <a:r>
                        <a:rPr kumimoji="0" lang="en-US" altLang="zh-CN" sz="2400" b="1" i="0" u="none" strike="noStrike" cap="none" normalizeH="0" baseline="-25000">
                          <a:ln>
                            <a:noFill/>
                          </a:ln>
                          <a:solidFill>
                            <a:schemeClr val="tx1"/>
                          </a:solidFill>
                          <a:effectLst/>
                          <a:latin typeface="Arial" charset="0"/>
                          <a:ea typeface="宋体" charset="-122"/>
                        </a:rPr>
                        <a:t>2</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944028">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① </a:t>
                      </a:r>
                      <a:r>
                        <a:rPr kumimoji="0" lang="en-US" altLang="zh-CN" sz="2000" b="1" i="0" u="none" strike="noStrike" cap="none" normalizeH="0" baseline="0" dirty="0">
                          <a:ln>
                            <a:noFill/>
                          </a:ln>
                          <a:solidFill>
                            <a:schemeClr val="tx1"/>
                          </a:solidFill>
                          <a:effectLst/>
                          <a:latin typeface="Arial" charset="0"/>
                          <a:ea typeface="宋体" charset="-122"/>
                        </a:rPr>
                        <a:t> LOCK-S(A)</a:t>
                      </a:r>
                    </a:p>
                    <a:p>
                      <a:pPr marL="0" marR="0" lvl="0" indent="0" algn="l"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a:t>
                      </a:r>
                      <a:r>
                        <a:rPr kumimoji="0" lang="zh-CN" altLang="en-US" sz="2000" b="1" i="0" u="none" strike="noStrike" cap="none" normalizeH="0" baseline="0" dirty="0">
                          <a:ln>
                            <a:noFill/>
                          </a:ln>
                          <a:solidFill>
                            <a:schemeClr val="tx1"/>
                          </a:solidFill>
                          <a:effectLst/>
                          <a:latin typeface="Arial" charset="0"/>
                          <a:ea typeface="宋体" charset="-122"/>
                        </a:rPr>
                        <a:t>读</a:t>
                      </a:r>
                      <a:r>
                        <a:rPr kumimoji="0" lang="en-US" altLang="zh-CN" sz="2000" b="1" i="0" u="none" strike="noStrike" cap="none" normalizeH="0" baseline="0" dirty="0">
                          <a:ln>
                            <a:noFill/>
                          </a:ln>
                          <a:solidFill>
                            <a:schemeClr val="tx1"/>
                          </a:solidFill>
                          <a:effectLst/>
                          <a:latin typeface="Arial" charset="0"/>
                          <a:ea typeface="宋体" charset="-122"/>
                        </a:rPr>
                        <a:t>A=50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LOCK-S(B)</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a:t>
                      </a:r>
                      <a:r>
                        <a:rPr kumimoji="0" lang="zh-CN" altLang="en-US" sz="2000" b="1" i="0" u="none" strike="noStrike" cap="none" normalizeH="0" baseline="0" dirty="0">
                          <a:ln>
                            <a:noFill/>
                          </a:ln>
                          <a:solidFill>
                            <a:srgbClr val="FF0000"/>
                          </a:solidFill>
                          <a:effectLst/>
                          <a:latin typeface="Arial" charset="0"/>
                          <a:ea typeface="宋体" charset="-122"/>
                        </a:rPr>
                        <a:t>读</a:t>
                      </a:r>
                      <a:r>
                        <a:rPr kumimoji="0" lang="en-US" altLang="zh-CN" sz="2000" b="1" i="0" u="none" strike="noStrike" cap="none" normalizeH="0" baseline="0" dirty="0">
                          <a:ln>
                            <a:noFill/>
                          </a:ln>
                          <a:solidFill>
                            <a:srgbClr val="FF0000"/>
                          </a:solidFill>
                          <a:effectLst/>
                          <a:latin typeface="Arial" charset="0"/>
                          <a:ea typeface="宋体" charset="-122"/>
                        </a:rPr>
                        <a:t>B=100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a:t>
                      </a:r>
                      <a:r>
                        <a:rPr kumimoji="0" lang="zh-CN" altLang="en-US" sz="2000" b="1" i="0" u="none" strike="noStrike" cap="none" normalizeH="0" baseline="0" dirty="0">
                          <a:ln>
                            <a:noFill/>
                          </a:ln>
                          <a:solidFill>
                            <a:schemeClr val="tx1"/>
                          </a:solidFill>
                          <a:effectLst/>
                          <a:latin typeface="Arial" charset="0"/>
                          <a:ea typeface="宋体" charset="-122"/>
                        </a:rPr>
                        <a:t>求和</a:t>
                      </a:r>
                      <a:r>
                        <a:rPr kumimoji="0" lang="en-US" altLang="zh-CN" sz="2000" b="1" i="0" u="none" strike="noStrike" cap="none" normalizeH="0" baseline="0" dirty="0">
                          <a:ln>
                            <a:noFill/>
                          </a:ln>
                          <a:solidFill>
                            <a:schemeClr val="tx1"/>
                          </a:solidFill>
                          <a:effectLst/>
                          <a:latin typeface="Arial" charset="0"/>
                          <a:ea typeface="宋体" charset="-122"/>
                        </a:rPr>
                        <a:t>=150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②</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③   </a:t>
                      </a:r>
                      <a:r>
                        <a:rPr kumimoji="0" lang="zh-CN" altLang="en-US" sz="2000" b="1" i="0" u="none" strike="noStrike" cap="none" normalizeH="0" baseline="0" dirty="0">
                          <a:ln>
                            <a:noFill/>
                          </a:ln>
                          <a:solidFill>
                            <a:schemeClr val="tx1"/>
                          </a:solidFill>
                          <a:effectLst/>
                          <a:latin typeface="Arial" charset="0"/>
                          <a:ea typeface="宋体" charset="-122"/>
                        </a:rPr>
                        <a:t>读</a:t>
                      </a:r>
                      <a:r>
                        <a:rPr kumimoji="0" lang="en-US" altLang="zh-CN" sz="2000" b="1" i="0" u="none" strike="noStrike" cap="none" normalizeH="0" baseline="0" dirty="0">
                          <a:ln>
                            <a:noFill/>
                          </a:ln>
                          <a:solidFill>
                            <a:schemeClr val="tx1"/>
                          </a:solidFill>
                          <a:effectLst/>
                          <a:latin typeface="Arial" charset="0"/>
                          <a:ea typeface="宋体" charset="-122"/>
                        </a:rPr>
                        <a:t>A=50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a:t>
                      </a:r>
                      <a:r>
                        <a:rPr kumimoji="0" lang="zh-CN" altLang="en-US" sz="2000" b="1" i="0" u="none" strike="noStrike" cap="none" normalizeH="0" baseline="0" dirty="0">
                          <a:ln>
                            <a:noFill/>
                          </a:ln>
                          <a:solidFill>
                            <a:srgbClr val="FF0000"/>
                          </a:solidFill>
                          <a:effectLst/>
                          <a:latin typeface="Arial" charset="0"/>
                          <a:ea typeface="宋体" charset="-122"/>
                        </a:rPr>
                        <a:t>读</a:t>
                      </a:r>
                      <a:r>
                        <a:rPr kumimoji="0" lang="en-US" altLang="zh-CN" sz="2000" b="1" i="0" u="none" strike="noStrike" cap="none" normalizeH="0" baseline="0" dirty="0">
                          <a:ln>
                            <a:noFill/>
                          </a:ln>
                          <a:solidFill>
                            <a:srgbClr val="FF0000"/>
                          </a:solidFill>
                          <a:effectLst/>
                          <a:latin typeface="Arial" charset="0"/>
                          <a:ea typeface="宋体" charset="-122"/>
                        </a:rPr>
                        <a:t>B=100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a:t>
                      </a:r>
                      <a:r>
                        <a:rPr kumimoji="0" lang="zh-CN" altLang="en-US" sz="2000" b="1" i="0" u="none" strike="noStrike" cap="none" normalizeH="0" baseline="0" dirty="0">
                          <a:ln>
                            <a:noFill/>
                          </a:ln>
                          <a:solidFill>
                            <a:schemeClr val="tx1"/>
                          </a:solidFill>
                          <a:effectLst/>
                          <a:latin typeface="Arial" charset="0"/>
                          <a:ea typeface="宋体" charset="-122"/>
                        </a:rPr>
                        <a:t>求和</a:t>
                      </a:r>
                      <a:r>
                        <a:rPr kumimoji="0" lang="en-US" altLang="zh-CN" sz="2000" b="1" i="0" u="none" strike="noStrike" cap="none" normalizeH="0" baseline="0" dirty="0">
                          <a:ln>
                            <a:noFill/>
                          </a:ln>
                          <a:solidFill>
                            <a:schemeClr val="tx1"/>
                          </a:solidFill>
                          <a:effectLst/>
                          <a:latin typeface="Arial" charset="0"/>
                          <a:ea typeface="宋体" charset="-122"/>
                        </a:rPr>
                        <a:t>=150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Commit</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UNLOCK(A)</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UNLOCK(B)</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④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⑤</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  </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LOCK-X(B)</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000" b="1" i="0" u="none" strike="noStrike" cap="none" normalizeH="0" baseline="0" dirty="0">
                          <a:ln>
                            <a:noFill/>
                          </a:ln>
                          <a:solidFill>
                            <a:schemeClr val="tx1"/>
                          </a:solidFill>
                          <a:effectLst/>
                          <a:latin typeface="Arial" charset="0"/>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000" b="1" i="0" u="none" strike="noStrike" cap="none" normalizeH="0" baseline="0" dirty="0">
                          <a:ln>
                            <a:noFill/>
                          </a:ln>
                          <a:solidFill>
                            <a:schemeClr val="tx1"/>
                          </a:solidFill>
                          <a:effectLst/>
                          <a:latin typeface="Arial" charset="0"/>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000" b="1" i="0" u="none" strike="noStrike" cap="none" normalizeH="0" baseline="0" dirty="0">
                          <a:ln>
                            <a:noFill/>
                          </a:ln>
                          <a:solidFill>
                            <a:schemeClr val="tx1"/>
                          </a:solidFill>
                          <a:effectLst/>
                          <a:latin typeface="Arial" charset="0"/>
                          <a:ea typeface="宋体" charset="-122"/>
                        </a:rPr>
                        <a:t>等待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000" b="1" i="0" u="none" strike="noStrike" cap="none" normalizeH="0" baseline="0" dirty="0">
                          <a:ln>
                            <a:noFill/>
                          </a:ln>
                          <a:solidFill>
                            <a:schemeClr val="tx1"/>
                          </a:solidFill>
                          <a:effectLst/>
                          <a:latin typeface="Arial" charset="0"/>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000" b="1" i="0" u="none" strike="noStrike" cap="none" normalizeH="0" baseline="0" dirty="0">
                          <a:ln>
                            <a:noFill/>
                          </a:ln>
                          <a:solidFill>
                            <a:schemeClr val="tx1"/>
                          </a:solidFill>
                          <a:effectLst/>
                          <a:latin typeface="Arial" charset="0"/>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000" b="1" i="0" u="none" strike="noStrike" cap="none" normalizeH="0" baseline="0" dirty="0">
                          <a:ln>
                            <a:noFill/>
                          </a:ln>
                          <a:solidFill>
                            <a:schemeClr val="tx1"/>
                          </a:solidFill>
                          <a:effectLst/>
                          <a:latin typeface="Arial" charset="0"/>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000" b="1" i="0" u="none" strike="noStrike" cap="none" normalizeH="0" baseline="0" dirty="0">
                          <a:ln>
                            <a:noFill/>
                          </a:ln>
                          <a:solidFill>
                            <a:schemeClr val="tx1"/>
                          </a:solidFill>
                          <a:effectLst/>
                          <a:latin typeface="Arial" charset="0"/>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000" b="1" i="0" u="none" strike="noStrike" cap="none" normalizeH="0" baseline="0" dirty="0">
                          <a:ln>
                            <a:noFill/>
                          </a:ln>
                          <a:solidFill>
                            <a:schemeClr val="tx1"/>
                          </a:solidFill>
                          <a:effectLst/>
                          <a:latin typeface="Arial" charset="0"/>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000" b="1" i="0" u="none" strike="noStrike" cap="none" normalizeH="0" baseline="0" dirty="0">
                          <a:ln>
                            <a:noFill/>
                          </a:ln>
                          <a:solidFill>
                            <a:schemeClr val="tx1"/>
                          </a:solidFill>
                          <a:effectLst/>
                          <a:latin typeface="Arial" charset="0"/>
                          <a:ea typeface="宋体" charset="-122"/>
                        </a:rPr>
                        <a:t>获得 </a:t>
                      </a:r>
                      <a:r>
                        <a:rPr kumimoji="0" lang="en-US" altLang="zh-CN" sz="2000" b="1" i="0" u="none" strike="noStrike" cap="none" normalizeH="0" baseline="0" dirty="0">
                          <a:ln>
                            <a:noFill/>
                          </a:ln>
                          <a:solidFill>
                            <a:schemeClr val="tx1"/>
                          </a:solidFill>
                          <a:effectLst/>
                          <a:latin typeface="Arial" charset="0"/>
                          <a:ea typeface="宋体" charset="-122"/>
                        </a:rPr>
                        <a:t>B</a:t>
                      </a:r>
                      <a:r>
                        <a:rPr kumimoji="0" lang="zh-CN" altLang="en-US" sz="2000" b="1" i="0" u="none" strike="noStrike" cap="none" normalizeH="0" baseline="0" dirty="0">
                          <a:ln>
                            <a:noFill/>
                          </a:ln>
                          <a:solidFill>
                            <a:schemeClr val="tx1"/>
                          </a:solidFill>
                          <a:effectLst/>
                          <a:latin typeface="Arial" charset="0"/>
                          <a:ea typeface="宋体" charset="-122"/>
                        </a:rPr>
                        <a:t>的</a:t>
                      </a:r>
                      <a:r>
                        <a:rPr kumimoji="0" lang="en-US" altLang="zh-CN" sz="2000" b="1" i="0" u="none" strike="noStrike" cap="none" normalizeH="0" baseline="0" dirty="0">
                          <a:ln>
                            <a:noFill/>
                          </a:ln>
                          <a:solidFill>
                            <a:schemeClr val="tx1"/>
                          </a:solidFill>
                          <a:effectLst/>
                          <a:latin typeface="Arial" charset="0"/>
                          <a:ea typeface="宋体" charset="-122"/>
                        </a:rPr>
                        <a:t>X</a:t>
                      </a:r>
                      <a:r>
                        <a:rPr kumimoji="0" lang="zh-CN" altLang="en-US" sz="2000" b="1" i="0" u="none" strike="noStrike" cap="none" normalizeH="0" baseline="0" dirty="0">
                          <a:ln>
                            <a:noFill/>
                          </a:ln>
                          <a:solidFill>
                            <a:schemeClr val="tx1"/>
                          </a:solidFill>
                          <a:effectLst/>
                          <a:latin typeface="Arial" charset="0"/>
                          <a:ea typeface="宋体" charset="-122"/>
                        </a:rPr>
                        <a:t>锁</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000" b="1" i="0" u="none" strike="noStrike" cap="none" normalizeH="0" baseline="0" dirty="0">
                          <a:ln>
                            <a:noFill/>
                          </a:ln>
                          <a:solidFill>
                            <a:schemeClr val="tx1"/>
                          </a:solidFill>
                          <a:effectLst/>
                          <a:latin typeface="Arial" charset="0"/>
                          <a:ea typeface="宋体" charset="-122"/>
                        </a:rPr>
                        <a:t>读</a:t>
                      </a:r>
                      <a:r>
                        <a:rPr kumimoji="0" lang="en-US" altLang="zh-CN" sz="2000" b="1" i="0" u="none" strike="noStrike" cap="none" normalizeH="0" baseline="0" dirty="0">
                          <a:ln>
                            <a:noFill/>
                          </a:ln>
                          <a:solidFill>
                            <a:schemeClr val="tx1"/>
                          </a:solidFill>
                          <a:effectLst/>
                          <a:latin typeface="Arial" charset="0"/>
                          <a:ea typeface="宋体" charset="-122"/>
                        </a:rPr>
                        <a:t>B=100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B←B*2</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000" b="1" i="0" u="none" strike="noStrike" cap="none" normalizeH="0" baseline="0" dirty="0">
                          <a:ln>
                            <a:noFill/>
                          </a:ln>
                          <a:solidFill>
                            <a:schemeClr val="tx1"/>
                          </a:solidFill>
                          <a:effectLst/>
                          <a:latin typeface="Arial" charset="0"/>
                          <a:ea typeface="宋体" charset="-122"/>
                        </a:rPr>
                        <a:t>写回</a:t>
                      </a:r>
                      <a:r>
                        <a:rPr kumimoji="0" lang="en-US" altLang="zh-CN" sz="2000" b="1" i="0" u="none" strike="noStrike" cap="none" normalizeH="0" baseline="0" dirty="0">
                          <a:ln>
                            <a:noFill/>
                          </a:ln>
                          <a:solidFill>
                            <a:schemeClr val="tx1"/>
                          </a:solidFill>
                          <a:effectLst/>
                          <a:latin typeface="Arial" charset="0"/>
                          <a:ea typeface="宋体" charset="-122"/>
                        </a:rPr>
                        <a:t>B=200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Commit</a:t>
                      </a:r>
                    </a:p>
                    <a:p>
                      <a:pPr marL="0" marR="0" lvl="0" indent="0" algn="l"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000" b="1" i="0" u="none" strike="noStrike" cap="none" normalizeH="0" baseline="0" dirty="0">
                          <a:ln>
                            <a:noFill/>
                          </a:ln>
                          <a:solidFill>
                            <a:schemeClr val="tx1"/>
                          </a:solidFill>
                          <a:effectLst/>
                          <a:latin typeface="Arial" charset="0"/>
                          <a:ea typeface="宋体" charset="-122"/>
                        </a:rPr>
                        <a:t>UNLOK(B) </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86035" name="Text Box 19"/>
          <p:cNvSpPr txBox="1">
            <a:spLocks noChangeArrowheads="1"/>
          </p:cNvSpPr>
          <p:nvPr/>
        </p:nvSpPr>
        <p:spPr bwMode="auto">
          <a:xfrm>
            <a:off x="9367005" y="1524000"/>
            <a:ext cx="677108"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spAutoFit/>
          </a:bodyPr>
          <a:lstStyle/>
          <a:p>
            <a:pPr>
              <a:spcBef>
                <a:spcPct val="50000"/>
              </a:spcBef>
            </a:pPr>
            <a:r>
              <a:rPr lang="zh-CN" altLang="en-US" sz="3200" b="1"/>
              <a:t>例</a:t>
            </a:r>
            <a:r>
              <a:rPr lang="en-US" altLang="zh-CN" sz="3200" b="1"/>
              <a:t>:</a:t>
            </a:r>
            <a:r>
              <a:rPr lang="zh-CN" altLang="en-US" sz="3200" b="1"/>
              <a:t>可重复读</a:t>
            </a:r>
          </a:p>
        </p:txBody>
      </p:sp>
      <p:sp>
        <p:nvSpPr>
          <p:cNvPr id="4"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5"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6" name="直接连接符 5"/>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77674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9104" name="Group 16"/>
          <p:cNvGraphicFramePr>
            <a:graphicFrameLocks noGrp="1"/>
          </p:cNvGraphicFramePr>
          <p:nvPr/>
        </p:nvGraphicFramePr>
        <p:xfrm>
          <a:off x="2514600" y="1066800"/>
          <a:ext cx="5410200" cy="5476456"/>
        </p:xfrm>
        <a:graphic>
          <a:graphicData uri="http://schemas.openxmlformats.org/drawingml/2006/table">
            <a:tbl>
              <a:tblPr/>
              <a:tblGrid>
                <a:gridCol w="2765425">
                  <a:extLst>
                    <a:ext uri="{9D8B030D-6E8A-4147-A177-3AD203B41FA5}">
                      <a16:colId xmlns:a16="http://schemas.microsoft.com/office/drawing/2014/main" val="20000"/>
                    </a:ext>
                  </a:extLst>
                </a:gridCol>
                <a:gridCol w="2644775">
                  <a:extLst>
                    <a:ext uri="{9D8B030D-6E8A-4147-A177-3AD203B41FA5}">
                      <a16:colId xmlns:a16="http://schemas.microsoft.com/office/drawing/2014/main" val="20001"/>
                    </a:ext>
                  </a:extLst>
                </a:gridCol>
              </a:tblGrid>
              <a:tr h="701128">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ctr"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Arial" charset="0"/>
                          <a:ea typeface="宋体" charset="-122"/>
                        </a:rPr>
                        <a:t>T</a:t>
                      </a:r>
                      <a:r>
                        <a:rPr kumimoji="0" lang="en-US" altLang="zh-CN" sz="2800" b="1" i="0" u="none" strike="noStrike" cap="none" normalizeH="0" baseline="-25000" dirty="0">
                          <a:ln>
                            <a:noFill/>
                          </a:ln>
                          <a:solidFill>
                            <a:schemeClr val="tx1"/>
                          </a:solidFill>
                          <a:effectLst/>
                          <a:latin typeface="Arial" charset="0"/>
                          <a:ea typeface="宋体" charset="-122"/>
                        </a:rPr>
                        <a:t>1</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ctr"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Arial" charset="0"/>
                          <a:ea typeface="宋体" charset="-122"/>
                        </a:rPr>
                        <a:t>T</a:t>
                      </a:r>
                      <a:r>
                        <a:rPr kumimoji="0" lang="en-US" altLang="zh-CN" sz="2800" b="1" i="0" u="none" strike="noStrike" cap="none" normalizeH="0" baseline="-25000" dirty="0">
                          <a:ln>
                            <a:noFill/>
                          </a:ln>
                          <a:solidFill>
                            <a:schemeClr val="tx1"/>
                          </a:solidFill>
                          <a:effectLst/>
                          <a:latin typeface="Arial" charset="0"/>
                          <a:ea typeface="宋体" charset="-122"/>
                        </a:rPr>
                        <a:t>2</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665512">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① lock-X(C)</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a:t>
                      </a:r>
                      <a:r>
                        <a:rPr kumimoji="0" lang="zh-CN" altLang="en-US" sz="2400" b="1" i="0" u="none" strike="noStrike" cap="none" normalizeH="0" baseline="0" dirty="0">
                          <a:ln>
                            <a:noFill/>
                          </a:ln>
                          <a:solidFill>
                            <a:schemeClr val="tx1"/>
                          </a:solidFill>
                          <a:effectLst/>
                          <a:latin typeface="Arial" charset="0"/>
                          <a:ea typeface="宋体" charset="-122"/>
                        </a:rPr>
                        <a:t>读</a:t>
                      </a:r>
                      <a:r>
                        <a:rPr kumimoji="0" lang="en-US" altLang="zh-CN" sz="2400" b="1" i="0" u="none" strike="noStrike" cap="none" normalizeH="0" baseline="0" dirty="0">
                          <a:ln>
                            <a:noFill/>
                          </a:ln>
                          <a:solidFill>
                            <a:schemeClr val="tx1"/>
                          </a:solidFill>
                          <a:effectLst/>
                          <a:latin typeface="Arial" charset="0"/>
                          <a:ea typeface="宋体" charset="-122"/>
                        </a:rPr>
                        <a:t>C= 100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C←C*2</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a:t>
                      </a:r>
                      <a:r>
                        <a:rPr kumimoji="0" lang="zh-CN" altLang="en-US" sz="2400" b="1" i="0" u="none" strike="noStrike" cap="none" normalizeH="0" baseline="0" dirty="0">
                          <a:ln>
                            <a:noFill/>
                          </a:ln>
                          <a:solidFill>
                            <a:schemeClr val="tx1"/>
                          </a:solidFill>
                          <a:effectLst/>
                          <a:latin typeface="Arial" charset="0"/>
                          <a:ea typeface="宋体" charset="-122"/>
                        </a:rPr>
                        <a:t>写回</a:t>
                      </a:r>
                      <a:r>
                        <a:rPr kumimoji="0" lang="en-US" altLang="zh-CN" sz="2400" b="1" i="0" u="none" strike="noStrike" cap="none" normalizeH="0" baseline="0" dirty="0">
                          <a:ln>
                            <a:noFill/>
                          </a:ln>
                          <a:solidFill>
                            <a:schemeClr val="tx1"/>
                          </a:solidFill>
                          <a:effectLst/>
                          <a:latin typeface="Arial" charset="0"/>
                          <a:ea typeface="宋体" charset="-122"/>
                        </a:rPr>
                        <a:t>C=200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②</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endParaRPr kumimoji="0" lang="en-US" altLang="zh-CN" sz="2400" b="1" i="0" u="none" strike="noStrike" cap="none" normalizeH="0" baseline="0" dirty="0">
                        <a:ln>
                          <a:noFill/>
                        </a:ln>
                        <a:solidFill>
                          <a:schemeClr val="tx1"/>
                        </a:solidFill>
                        <a:effectLst/>
                        <a:latin typeface="Arial" charset="0"/>
                        <a:ea typeface="宋体" charset="-122"/>
                      </a:endParaRP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③ ROLLBACK</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(C</a:t>
                      </a:r>
                      <a:r>
                        <a:rPr kumimoji="0" lang="zh-CN" altLang="en-US" sz="2400" b="1" i="0" u="none" strike="noStrike" cap="none" normalizeH="0" baseline="0" dirty="0">
                          <a:ln>
                            <a:noFill/>
                          </a:ln>
                          <a:solidFill>
                            <a:schemeClr val="tx1"/>
                          </a:solidFill>
                          <a:effectLst/>
                          <a:latin typeface="Arial" charset="0"/>
                          <a:ea typeface="宋体" charset="-122"/>
                        </a:rPr>
                        <a:t>恢复为</a:t>
                      </a:r>
                      <a:r>
                        <a:rPr kumimoji="0" lang="en-US" altLang="zh-CN" sz="2400" b="1" i="0" u="none" strike="noStrike" cap="none" normalizeH="0" baseline="0" dirty="0">
                          <a:ln>
                            <a:noFill/>
                          </a:ln>
                          <a:solidFill>
                            <a:schemeClr val="tx1"/>
                          </a:solidFill>
                          <a:effectLst/>
                          <a:latin typeface="Arial" charset="0"/>
                          <a:ea typeface="宋体" charset="-122"/>
                        </a:rPr>
                        <a:t>100)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rgbClr val="FF0000"/>
                          </a:solidFill>
                          <a:effectLst/>
                          <a:latin typeface="Arial" charset="0"/>
                          <a:ea typeface="宋体" charset="-122"/>
                        </a:rPr>
                        <a:t>    Unlock(C)</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④</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⑤</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Arial" charset="0"/>
                          <a:ea typeface="宋体" charset="-122"/>
                        </a:rPr>
                        <a:t> </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bg2"/>
                        </a:buClr>
                        <a:buSzPct val="75000"/>
                        <a:buFont typeface="Wingdings" charset="2"/>
                        <a:defRPr sz="2800">
                          <a:solidFill>
                            <a:schemeClr val="tx1"/>
                          </a:solidFill>
                          <a:latin typeface="Arial" charset="0"/>
                          <a:ea typeface="宋体" charset="-122"/>
                        </a:defRPr>
                      </a:lvl1pPr>
                      <a:lvl2pPr>
                        <a:spcBef>
                          <a:spcPct val="20000"/>
                        </a:spcBef>
                        <a:buClr>
                          <a:schemeClr val="accent2"/>
                        </a:buClr>
                        <a:buSzPct val="80000"/>
                        <a:buFont typeface="Wingdings" charset="2"/>
                        <a:defRPr sz="2400">
                          <a:solidFill>
                            <a:schemeClr val="tx1"/>
                          </a:solidFill>
                          <a:latin typeface="Arial" charset="0"/>
                          <a:ea typeface="宋体" charset="-122"/>
                        </a:defRPr>
                      </a:lvl2pPr>
                      <a:lvl3pPr>
                        <a:spcBef>
                          <a:spcPct val="20000"/>
                        </a:spcBef>
                        <a:buClr>
                          <a:schemeClr val="bg2"/>
                        </a:buClr>
                        <a:buSzPct val="65000"/>
                        <a:buFont typeface="Wingdings" charset="2"/>
                        <a:defRPr sz="2000">
                          <a:solidFill>
                            <a:schemeClr val="tx1"/>
                          </a:solidFill>
                          <a:latin typeface="Arial" charset="0"/>
                          <a:ea typeface="宋体" charset="-122"/>
                        </a:defRPr>
                      </a:lvl3pPr>
                      <a:lvl4pPr>
                        <a:spcBef>
                          <a:spcPct val="20000"/>
                        </a:spcBef>
                        <a:buClr>
                          <a:schemeClr val="accent2"/>
                        </a:buClr>
                        <a:buSzPct val="70000"/>
                        <a:buFont typeface="Wingdings" charset="2"/>
                        <a:defRPr>
                          <a:solidFill>
                            <a:schemeClr val="tx1"/>
                          </a:solidFill>
                          <a:latin typeface="Arial" charset="0"/>
                          <a:ea typeface="宋体" charset="-122"/>
                        </a:defRPr>
                      </a:lvl4pPr>
                      <a:lvl5pPr>
                        <a:spcBef>
                          <a:spcPct val="20000"/>
                        </a:spcBef>
                        <a:buClr>
                          <a:schemeClr val="bg2"/>
                        </a:buClr>
                        <a:buFont typeface="Wingdings" charset="2"/>
                        <a:defRPr>
                          <a:solidFill>
                            <a:schemeClr val="tx1"/>
                          </a:solidFill>
                          <a:latin typeface="Arial" charset="0"/>
                          <a:ea typeface="宋体" charset="-122"/>
                        </a:defRPr>
                      </a:lvl5pPr>
                      <a:lvl6pPr fontAlgn="base">
                        <a:spcBef>
                          <a:spcPct val="20000"/>
                        </a:spcBef>
                        <a:spcAft>
                          <a:spcPct val="0"/>
                        </a:spcAft>
                        <a:buClr>
                          <a:schemeClr val="bg2"/>
                        </a:buClr>
                        <a:buFont typeface="Wingdings" charset="2"/>
                        <a:defRPr>
                          <a:solidFill>
                            <a:schemeClr val="tx1"/>
                          </a:solidFill>
                          <a:latin typeface="Arial" charset="0"/>
                          <a:ea typeface="宋体" charset="-122"/>
                        </a:defRPr>
                      </a:lvl6pPr>
                      <a:lvl7pPr fontAlgn="base">
                        <a:spcBef>
                          <a:spcPct val="20000"/>
                        </a:spcBef>
                        <a:spcAft>
                          <a:spcPct val="0"/>
                        </a:spcAft>
                        <a:buClr>
                          <a:schemeClr val="bg2"/>
                        </a:buClr>
                        <a:buFont typeface="Wingdings" charset="2"/>
                        <a:defRPr>
                          <a:solidFill>
                            <a:schemeClr val="tx1"/>
                          </a:solidFill>
                          <a:latin typeface="Arial" charset="0"/>
                          <a:ea typeface="宋体" charset="-122"/>
                        </a:defRPr>
                      </a:lvl7pPr>
                      <a:lvl8pPr fontAlgn="base">
                        <a:spcBef>
                          <a:spcPct val="20000"/>
                        </a:spcBef>
                        <a:spcAft>
                          <a:spcPct val="0"/>
                        </a:spcAft>
                        <a:buClr>
                          <a:schemeClr val="bg2"/>
                        </a:buClr>
                        <a:buFont typeface="Wingdings" charset="2"/>
                        <a:defRPr>
                          <a:solidFill>
                            <a:schemeClr val="tx1"/>
                          </a:solidFill>
                          <a:latin typeface="Arial" charset="0"/>
                          <a:ea typeface="宋体" charset="-122"/>
                        </a:defRPr>
                      </a:lvl8pPr>
                      <a:lvl9pPr fontAlgn="base">
                        <a:spcBef>
                          <a:spcPct val="20000"/>
                        </a:spcBef>
                        <a:spcAft>
                          <a:spcPct val="0"/>
                        </a:spcAft>
                        <a:buClr>
                          <a:schemeClr val="bg2"/>
                        </a:buClr>
                        <a:buFont typeface="Wingdings" charset="2"/>
                        <a:defRPr>
                          <a:solidFill>
                            <a:schemeClr val="tx1"/>
                          </a:solidFill>
                          <a:latin typeface="Arial" charset="0"/>
                          <a:ea typeface="宋体" charset="-122"/>
                        </a:defRPr>
                      </a:lvl9pPr>
                    </a:lstStyle>
                    <a:p>
                      <a:pPr marL="0" marR="0" lvl="0" indent="0" algn="l" defTabSz="914400" rtl="0" eaLnBrk="1" fontAlgn="base" latinLnBrk="0" hangingPunct="1">
                        <a:lnSpc>
                          <a:spcPct val="80000"/>
                        </a:lnSpc>
                        <a:spcBef>
                          <a:spcPct val="0"/>
                        </a:spcBef>
                        <a:spcAft>
                          <a:spcPct val="0"/>
                        </a:spcAft>
                        <a:buClr>
                          <a:schemeClr val="bg2"/>
                        </a:buClr>
                        <a:buSzPct val="75000"/>
                        <a:buFont typeface="Wingdings" charset="2"/>
                        <a:buNone/>
                        <a:tabLst/>
                      </a:pPr>
                      <a:endParaRPr kumimoji="0" lang="en-US" altLang="zh-CN" sz="2800" b="1" i="0" u="none" strike="noStrike" cap="none" normalizeH="0" baseline="0" dirty="0">
                        <a:ln>
                          <a:noFill/>
                        </a:ln>
                        <a:solidFill>
                          <a:schemeClr val="tx1"/>
                        </a:solidFill>
                        <a:effectLst/>
                        <a:latin typeface="Arial" charset="0"/>
                        <a:ea typeface="宋体" charset="-122"/>
                      </a:endParaRP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800" b="1" i="0" u="none" strike="noStrike" cap="none" normalizeH="0" baseline="0" dirty="0">
                          <a:ln>
                            <a:noFill/>
                          </a:ln>
                          <a:solidFill>
                            <a:schemeClr val="tx1"/>
                          </a:solidFill>
                          <a:effectLst/>
                          <a:latin typeface="Arial" charset="0"/>
                          <a:ea typeface="宋体" charset="-122"/>
                        </a:rPr>
                        <a:t> </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Lock-S(C)</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400" b="1" i="0" u="none" strike="noStrike" cap="none" normalizeH="0" baseline="0" dirty="0">
                          <a:ln>
                            <a:noFill/>
                          </a:ln>
                          <a:solidFill>
                            <a:schemeClr val="tx1"/>
                          </a:solidFill>
                          <a:effectLst/>
                          <a:latin typeface="Arial" charset="0"/>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400" b="1" i="0" u="none" strike="noStrike" cap="none" normalizeH="0" baseline="0" dirty="0">
                          <a:ln>
                            <a:noFill/>
                          </a:ln>
                          <a:solidFill>
                            <a:schemeClr val="tx1"/>
                          </a:solidFill>
                          <a:effectLst/>
                          <a:latin typeface="Arial" charset="0"/>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400" b="1" i="0" u="none" strike="noStrike" cap="none" normalizeH="0" baseline="0" dirty="0">
                          <a:ln>
                            <a:noFill/>
                          </a:ln>
                          <a:solidFill>
                            <a:schemeClr val="tx1"/>
                          </a:solidFill>
                          <a:effectLst/>
                          <a:latin typeface="Arial" charset="0"/>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400" b="1" i="0" u="none" strike="noStrike" cap="none" normalizeH="0" baseline="0" dirty="0">
                          <a:ln>
                            <a:noFill/>
                          </a:ln>
                          <a:solidFill>
                            <a:schemeClr val="tx1"/>
                          </a:solidFill>
                          <a:effectLst/>
                          <a:latin typeface="Arial" charset="0"/>
                          <a:ea typeface="宋体" charset="-122"/>
                        </a:rPr>
                        <a:t>等待</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400" b="1" i="0" u="none" strike="noStrike" cap="none" normalizeH="0" baseline="0" dirty="0">
                          <a:ln>
                            <a:noFill/>
                          </a:ln>
                          <a:solidFill>
                            <a:srgbClr val="FF0000"/>
                          </a:solidFill>
                          <a:effectLst/>
                          <a:latin typeface="Arial" charset="0"/>
                          <a:ea typeface="宋体" charset="-122"/>
                        </a:rPr>
                        <a:t>获得</a:t>
                      </a:r>
                      <a:r>
                        <a:rPr kumimoji="0" lang="en-US" altLang="zh-CN" sz="2400" b="1" i="0" u="none" strike="noStrike" cap="none" normalizeH="0" baseline="0" dirty="0">
                          <a:ln>
                            <a:noFill/>
                          </a:ln>
                          <a:solidFill>
                            <a:srgbClr val="FF0000"/>
                          </a:solidFill>
                          <a:effectLst/>
                          <a:latin typeface="Arial" charset="0"/>
                          <a:ea typeface="宋体" charset="-122"/>
                        </a:rPr>
                        <a:t>lock-S(C)</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zh-CN" altLang="en-US" sz="2400" b="1" i="0" u="none" strike="noStrike" cap="none" normalizeH="0" baseline="0" dirty="0">
                          <a:ln>
                            <a:noFill/>
                          </a:ln>
                          <a:solidFill>
                            <a:schemeClr val="tx1"/>
                          </a:solidFill>
                          <a:effectLst/>
                          <a:latin typeface="Arial" charset="0"/>
                          <a:ea typeface="宋体" charset="-122"/>
                        </a:rPr>
                        <a:t>读</a:t>
                      </a:r>
                      <a:r>
                        <a:rPr kumimoji="0" lang="en-US" altLang="zh-CN" sz="2400" b="1" i="0" u="none" strike="noStrike" cap="none" normalizeH="0" baseline="0" dirty="0">
                          <a:ln>
                            <a:noFill/>
                          </a:ln>
                          <a:solidFill>
                            <a:schemeClr val="tx1"/>
                          </a:solidFill>
                          <a:effectLst/>
                          <a:latin typeface="Arial" charset="0"/>
                          <a:ea typeface="宋体" charset="-122"/>
                        </a:rPr>
                        <a:t>C=100</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Commit C</a:t>
                      </a:r>
                    </a:p>
                    <a:p>
                      <a:pPr marL="0" marR="0" lvl="0" indent="0" algn="just" defTabSz="914400" rtl="0" eaLnBrk="1" fontAlgn="base" latinLnBrk="0" hangingPunct="1">
                        <a:lnSpc>
                          <a:spcPct val="80000"/>
                        </a:lnSpc>
                        <a:spcBef>
                          <a:spcPct val="0"/>
                        </a:spcBef>
                        <a:spcAft>
                          <a:spcPct val="0"/>
                        </a:spcAft>
                        <a:buClr>
                          <a:schemeClr val="bg2"/>
                        </a:buClr>
                        <a:buSzPct val="75000"/>
                        <a:buFont typeface="Wingdings" charset="2"/>
                        <a:buNone/>
                        <a:tabLst/>
                      </a:pPr>
                      <a:r>
                        <a:rPr kumimoji="0" lang="en-US" altLang="zh-CN" sz="2400" b="1" i="0" u="none" strike="noStrike" cap="none" normalizeH="0" baseline="0" dirty="0">
                          <a:ln>
                            <a:noFill/>
                          </a:ln>
                          <a:solidFill>
                            <a:schemeClr val="tx1"/>
                          </a:solidFill>
                          <a:effectLst/>
                          <a:latin typeface="Arial" charset="0"/>
                          <a:ea typeface="宋体" charset="-122"/>
                        </a:rPr>
                        <a:t>Unlock(C)</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89105" name="Text Box 17"/>
          <p:cNvSpPr txBox="1">
            <a:spLocks noChangeArrowheads="1"/>
          </p:cNvSpPr>
          <p:nvPr/>
        </p:nvSpPr>
        <p:spPr bwMode="auto">
          <a:xfrm>
            <a:off x="9062206" y="1447800"/>
            <a:ext cx="677108" cy="40507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square">
            <a:spAutoFit/>
          </a:bodyPr>
          <a:lstStyle/>
          <a:p>
            <a:pPr>
              <a:spcBef>
                <a:spcPct val="50000"/>
              </a:spcBef>
            </a:pPr>
            <a:r>
              <a:rPr lang="zh-CN" altLang="en-US" sz="3200" b="1" dirty="0"/>
              <a:t>例</a:t>
            </a:r>
            <a:r>
              <a:rPr lang="en-US" altLang="zh-CN" sz="3200" b="1" dirty="0"/>
              <a:t>:</a:t>
            </a:r>
            <a:r>
              <a:rPr lang="zh-CN" altLang="en-US" sz="3200" b="1" dirty="0"/>
              <a:t>不读“脏”数据</a:t>
            </a:r>
          </a:p>
        </p:txBody>
      </p:sp>
      <p:sp>
        <p:nvSpPr>
          <p:cNvPr id="4"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5"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6" name="直接连接符 5"/>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22433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6" name="Text Box 4"/>
          <p:cNvSpPr txBox="1">
            <a:spLocks noChangeArrowheads="1"/>
          </p:cNvSpPr>
          <p:nvPr/>
        </p:nvSpPr>
        <p:spPr bwMode="auto">
          <a:xfrm>
            <a:off x="611430" y="994876"/>
            <a:ext cx="4683584"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marL="457200" indent="-457200">
              <a:spcBef>
                <a:spcPct val="50000"/>
              </a:spcBef>
              <a:buFont typeface="Wingdings" panose="05000000000000000000" pitchFamily="2" charset="2"/>
              <a:buChar char="u"/>
            </a:pPr>
            <a:r>
              <a:rPr lang="zh-CN" altLang="en-US" sz="3200" b="1" dirty="0">
                <a:solidFill>
                  <a:srgbClr val="FF0000"/>
                </a:solidFill>
                <a:latin typeface="Microsoft YaHei" panose="020B0503020204020204" pitchFamily="34" charset="-122"/>
                <a:ea typeface="Microsoft YaHei" panose="020B0503020204020204" pitchFamily="34" charset="-122"/>
              </a:rPr>
              <a:t>三级协议的主要区别：</a:t>
            </a:r>
          </a:p>
        </p:txBody>
      </p:sp>
      <p:pic>
        <p:nvPicPr>
          <p:cNvPr id="90117" name="Picture 5" descr="81"/>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71856" y="1887770"/>
            <a:ext cx="11448288" cy="5114532"/>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5"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6" name="直接连接符 5"/>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10820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4" name="Text Box 4"/>
          <p:cNvSpPr txBox="1">
            <a:spLocks noChangeArrowheads="1"/>
          </p:cNvSpPr>
          <p:nvPr/>
        </p:nvSpPr>
        <p:spPr bwMode="auto">
          <a:xfrm>
            <a:off x="74428" y="1346483"/>
            <a:ext cx="1194816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zh-CN" altLang="en-US" sz="2400" dirty="0">
                <a:solidFill>
                  <a:srgbClr val="FF0000"/>
                </a:solidFill>
                <a:latin typeface="Microsoft YaHei" panose="020B0503020204020204" pitchFamily="34" charset="-122"/>
                <a:ea typeface="Microsoft YaHei" panose="020B0503020204020204" pitchFamily="34" charset="-122"/>
              </a:rPr>
              <a:t>封锁技术</a:t>
            </a:r>
            <a:r>
              <a:rPr lang="zh-CN" altLang="en-US" sz="2400" dirty="0">
                <a:latin typeface="Microsoft YaHei" panose="020B0503020204020204" pitchFamily="34" charset="-122"/>
                <a:ea typeface="Microsoft YaHei" panose="020B0503020204020204" pitchFamily="34" charset="-122"/>
              </a:rPr>
              <a:t>可以</a:t>
            </a:r>
            <a:r>
              <a:rPr lang="zh-CN" altLang="en-US" sz="2400" dirty="0">
                <a:solidFill>
                  <a:srgbClr val="FF0000"/>
                </a:solidFill>
                <a:latin typeface="Microsoft YaHei" panose="020B0503020204020204" pitchFamily="34" charset="-122"/>
                <a:ea typeface="Microsoft YaHei" panose="020B0503020204020204" pitchFamily="34" charset="-122"/>
              </a:rPr>
              <a:t>有效地解决并行操作</a:t>
            </a:r>
            <a:r>
              <a:rPr lang="zh-CN" altLang="en-US" sz="2400" dirty="0">
                <a:latin typeface="Microsoft YaHei" panose="020B0503020204020204" pitchFamily="34" charset="-122"/>
                <a:ea typeface="Microsoft YaHei" panose="020B0503020204020204" pitchFamily="34" charset="-122"/>
              </a:rPr>
              <a:t>的</a:t>
            </a:r>
            <a:r>
              <a:rPr lang="zh-CN" altLang="en-US" sz="2400" dirty="0">
                <a:solidFill>
                  <a:srgbClr val="FF0000"/>
                </a:solidFill>
                <a:latin typeface="Microsoft YaHei" panose="020B0503020204020204" pitchFamily="34" charset="-122"/>
                <a:ea typeface="Microsoft YaHei" panose="020B0503020204020204" pitchFamily="34" charset="-122"/>
              </a:rPr>
              <a:t>一致性问题</a:t>
            </a:r>
            <a:r>
              <a:rPr lang="zh-CN" altLang="en-US" sz="2400" dirty="0">
                <a:latin typeface="Microsoft YaHei" panose="020B0503020204020204" pitchFamily="34" charset="-122"/>
                <a:ea typeface="Microsoft YaHei" panose="020B0503020204020204" pitchFamily="34" charset="-122"/>
              </a:rPr>
              <a:t>，</a:t>
            </a:r>
            <a:r>
              <a:rPr lang="zh-CN" altLang="en-US" sz="2400" dirty="0">
                <a:solidFill>
                  <a:srgbClr val="FF0000"/>
                </a:solidFill>
                <a:latin typeface="Microsoft YaHei" panose="020B0503020204020204" pitchFamily="34" charset="-122"/>
                <a:ea typeface="Microsoft YaHei" panose="020B0503020204020204" pitchFamily="34" charset="-122"/>
              </a:rPr>
              <a:t>但也带</a:t>
            </a:r>
            <a:r>
              <a:rPr lang="zh-CN" altLang="en-US" sz="2400" dirty="0">
                <a:latin typeface="Microsoft YaHei" panose="020B0503020204020204" pitchFamily="34" charset="-122"/>
                <a:ea typeface="Microsoft YaHei" panose="020B0503020204020204" pitchFamily="34" charset="-122"/>
              </a:rPr>
              <a:t>来</a:t>
            </a:r>
            <a:r>
              <a:rPr lang="zh-CN" altLang="en-US" sz="2400" dirty="0">
                <a:solidFill>
                  <a:srgbClr val="FF0000"/>
                </a:solidFill>
                <a:latin typeface="Microsoft YaHei" panose="020B0503020204020204" pitchFamily="34" charset="-122"/>
                <a:ea typeface="Microsoft YaHei" panose="020B0503020204020204" pitchFamily="34" charset="-122"/>
              </a:rPr>
              <a:t>一些新的问题</a:t>
            </a:r>
            <a:r>
              <a:rPr lang="zh-CN" altLang="en-US" sz="2400" dirty="0">
                <a:latin typeface="Microsoft YaHei" panose="020B0503020204020204" pitchFamily="34" charset="-122"/>
                <a:ea typeface="Microsoft YaHei" panose="020B0503020204020204" pitchFamily="34" charset="-122"/>
              </a:rPr>
              <a:t>：</a:t>
            </a:r>
          </a:p>
          <a:p>
            <a:pPr>
              <a:lnSpc>
                <a:spcPct val="150000"/>
              </a:lnSpc>
            </a:pP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1</a:t>
            </a:r>
            <a:r>
              <a:rPr lang="zh-CN" altLang="en-US" sz="2400" dirty="0">
                <a:solidFill>
                  <a:srgbClr val="FF0000"/>
                </a:solidFill>
                <a:latin typeface="Microsoft YaHei" panose="020B0503020204020204" pitchFamily="34" charset="-122"/>
                <a:ea typeface="Microsoft YaHei" panose="020B0503020204020204" pitchFamily="34" charset="-122"/>
              </a:rPr>
              <a:t>）活锁：多个事务申请对数据</a:t>
            </a:r>
            <a:r>
              <a:rPr lang="en-US" altLang="zh-CN" sz="2400" dirty="0">
                <a:solidFill>
                  <a:srgbClr val="FF0000"/>
                </a:solidFill>
                <a:latin typeface="Microsoft YaHei" panose="020B0503020204020204" pitchFamily="34" charset="-122"/>
                <a:ea typeface="Microsoft YaHei" panose="020B0503020204020204" pitchFamily="34" charset="-122"/>
              </a:rPr>
              <a:t>R</a:t>
            </a:r>
            <a:r>
              <a:rPr lang="zh-CN" altLang="en-US" sz="2400" dirty="0">
                <a:solidFill>
                  <a:srgbClr val="FF0000"/>
                </a:solidFill>
                <a:latin typeface="Microsoft YaHei" panose="020B0503020204020204" pitchFamily="34" charset="-122"/>
                <a:ea typeface="Microsoft YaHei" panose="020B0503020204020204" pitchFamily="34" charset="-122"/>
              </a:rPr>
              <a:t>加锁，而系统随机地加锁，导致某些事务长等</a:t>
            </a:r>
            <a:r>
              <a:rPr lang="zh-CN" altLang="en-US" sz="2400" dirty="0">
                <a:latin typeface="Microsoft YaHei" panose="020B0503020204020204" pitchFamily="34" charset="-122"/>
                <a:ea typeface="Microsoft YaHei" panose="020B0503020204020204" pitchFamily="34" charset="-122"/>
              </a:rPr>
              <a:t>，如：</a:t>
            </a:r>
          </a:p>
        </p:txBody>
      </p:sp>
      <p:pic>
        <p:nvPicPr>
          <p:cNvPr id="92165" name="Picture 5" descr="81"/>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4672" y="2538236"/>
            <a:ext cx="8435021" cy="421657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82210" y="887896"/>
            <a:ext cx="2698176" cy="510909"/>
          </a:xfrm>
          <a:prstGeom prst="rect">
            <a:avLst/>
          </a:prstGeom>
        </p:spPr>
        <p:txBody>
          <a:bodyPr wrap="none">
            <a:spAutoFit/>
          </a:bodyPr>
          <a:lstStyle/>
          <a:p>
            <a:pPr marL="457200" indent="-457200" algn="ctr">
              <a:lnSpc>
                <a:spcPct val="85000"/>
              </a:lnSpc>
              <a:buFont typeface="Wingdings" panose="05000000000000000000" pitchFamily="2" charset="2"/>
              <a:buChar char="u"/>
            </a:pPr>
            <a:r>
              <a:rPr lang="zh-CN" altLang="en-US" sz="3200" b="1" dirty="0">
                <a:solidFill>
                  <a:srgbClr val="FF0000"/>
                </a:solidFill>
                <a:latin typeface="Microsoft YaHei" panose="020B0503020204020204" pitchFamily="34" charset="-122"/>
                <a:ea typeface="Microsoft YaHei" panose="020B0503020204020204" pitchFamily="34" charset="-122"/>
              </a:rPr>
              <a:t>活锁和死锁</a:t>
            </a: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171655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92164">
                                            <p:txEl>
                                              <p:pRg st="0" end="0"/>
                                            </p:txEl>
                                          </p:spTgt>
                                        </p:tgtEl>
                                        <p:attrNameLst>
                                          <p:attrName>style.visibility</p:attrName>
                                        </p:attrNameLst>
                                      </p:cBhvr>
                                      <p:to>
                                        <p:strVal val="visible"/>
                                      </p:to>
                                    </p:set>
                                    <p:animEffect transition="in" filter="box(in)">
                                      <p:cBhvr>
                                        <p:cTn id="7" dur="500"/>
                                        <p:tgtEl>
                                          <p:spTgt spid="9216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92164">
                                            <p:txEl>
                                              <p:pRg st="1" end="1"/>
                                            </p:txEl>
                                          </p:spTgt>
                                        </p:tgtEl>
                                        <p:attrNameLst>
                                          <p:attrName>style.visibility</p:attrName>
                                        </p:attrNameLst>
                                      </p:cBhvr>
                                      <p:to>
                                        <p:strVal val="visible"/>
                                      </p:to>
                                    </p:set>
                                    <p:animEffect transition="in" filter="box(in)">
                                      <p:cBhvr>
                                        <p:cTn id="12" dur="500"/>
                                        <p:tgtEl>
                                          <p:spTgt spid="9216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9" name="Text Box 5"/>
          <p:cNvSpPr txBox="1">
            <a:spLocks noChangeArrowheads="1"/>
          </p:cNvSpPr>
          <p:nvPr/>
        </p:nvSpPr>
        <p:spPr bwMode="auto">
          <a:xfrm>
            <a:off x="0" y="1060705"/>
            <a:ext cx="12192000" cy="2058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spcBef>
                <a:spcPct val="50000"/>
              </a:spcBef>
            </a:pPr>
            <a:r>
              <a:rPr lang="zh-CN" altLang="en-US" sz="2400" dirty="0">
                <a:solidFill>
                  <a:srgbClr val="FF0000"/>
                </a:solidFill>
                <a:latin typeface="Microsoft YaHei" panose="020B0503020204020204" pitchFamily="34" charset="-122"/>
                <a:ea typeface="Microsoft YaHei" panose="020B0503020204020204" pitchFamily="34" charset="-122"/>
              </a:rPr>
              <a:t>避免活锁</a:t>
            </a:r>
            <a:r>
              <a:rPr lang="zh-CN" altLang="en-US" sz="2400" dirty="0">
                <a:latin typeface="Microsoft YaHei" panose="020B0503020204020204" pitchFamily="34" charset="-122"/>
                <a:ea typeface="Microsoft YaHei" panose="020B0503020204020204" pitchFamily="34" charset="-122"/>
              </a:rPr>
              <a:t>的</a:t>
            </a:r>
            <a:r>
              <a:rPr lang="zh-CN" altLang="en-US" sz="2400" dirty="0">
                <a:solidFill>
                  <a:srgbClr val="FF0000"/>
                </a:solidFill>
                <a:latin typeface="Microsoft YaHei" panose="020B0503020204020204" pitchFamily="34" charset="-122"/>
                <a:ea typeface="Microsoft YaHei" panose="020B0503020204020204" pitchFamily="34" charset="-122"/>
              </a:rPr>
              <a:t>方法</a:t>
            </a:r>
            <a:r>
              <a:rPr lang="zh-CN" altLang="en-US" sz="2400" dirty="0">
                <a:latin typeface="Microsoft YaHei" panose="020B0503020204020204" pitchFamily="34" charset="-122"/>
                <a:ea typeface="Microsoft YaHei" panose="020B0503020204020204" pitchFamily="34" charset="-122"/>
              </a:rPr>
              <a:t>：采用</a:t>
            </a:r>
            <a:r>
              <a:rPr lang="zh-CN" altLang="en-US" sz="2400" dirty="0">
                <a:solidFill>
                  <a:srgbClr val="FF0000"/>
                </a:solidFill>
                <a:latin typeface="Microsoft YaHei" panose="020B0503020204020204" pitchFamily="34" charset="-122"/>
                <a:ea typeface="Microsoft YaHei" panose="020B0503020204020204" pitchFamily="34" charset="-122"/>
              </a:rPr>
              <a:t>先来先服务</a:t>
            </a:r>
            <a:r>
              <a:rPr lang="zh-CN" altLang="en-US" sz="2400" dirty="0">
                <a:latin typeface="Microsoft YaHei" panose="020B0503020204020204" pitchFamily="34" charset="-122"/>
                <a:ea typeface="Microsoft YaHei" panose="020B0503020204020204" pitchFamily="34" charset="-122"/>
              </a:rPr>
              <a:t>的策略。</a:t>
            </a:r>
          </a:p>
          <a:p>
            <a:pPr marL="800100" lvl="1" indent="-342900">
              <a:lnSpc>
                <a:spcPct val="150000"/>
              </a:lnSpc>
              <a:spcBef>
                <a:spcPct val="50000"/>
              </a:spcBef>
              <a:buFont typeface="Wingdings" pitchFamily="2" charset="2"/>
              <a:buChar char="Ø"/>
            </a:pPr>
            <a:r>
              <a:rPr lang="zh-CN" altLang="en-US" sz="2400" dirty="0">
                <a:latin typeface="Microsoft YaHei" panose="020B0503020204020204" pitchFamily="34" charset="-122"/>
                <a:ea typeface="Microsoft YaHei" panose="020B0503020204020204" pitchFamily="34" charset="-122"/>
              </a:rPr>
              <a:t>当多个事务请求封锁同一数据对象时，按</a:t>
            </a:r>
            <a:r>
              <a:rPr lang="zh-CN" altLang="en-US" sz="2400" dirty="0">
                <a:solidFill>
                  <a:srgbClr val="FF0000"/>
                </a:solidFill>
                <a:latin typeface="Microsoft YaHei" panose="020B0503020204020204" pitchFamily="34" charset="-122"/>
                <a:ea typeface="Microsoft YaHei" panose="020B0503020204020204" pitchFamily="34" charset="-122"/>
              </a:rPr>
              <a:t>请求封锁的先后次序</a:t>
            </a:r>
            <a:r>
              <a:rPr lang="zh-CN" altLang="en-US" sz="2400" dirty="0">
                <a:latin typeface="Microsoft YaHei" panose="020B0503020204020204" pitchFamily="34" charset="-122"/>
                <a:ea typeface="Microsoft YaHei" panose="020B0503020204020204" pitchFamily="34" charset="-122"/>
              </a:rPr>
              <a:t>对这些</a:t>
            </a:r>
            <a:r>
              <a:rPr lang="zh-CN" altLang="en-US" sz="2400" dirty="0">
                <a:solidFill>
                  <a:srgbClr val="FF0000"/>
                </a:solidFill>
                <a:latin typeface="Microsoft YaHei" panose="020B0503020204020204" pitchFamily="34" charset="-122"/>
                <a:ea typeface="Microsoft YaHei" panose="020B0503020204020204" pitchFamily="34" charset="-122"/>
              </a:rPr>
              <a:t>事务排队</a:t>
            </a:r>
            <a:r>
              <a:rPr lang="zh-CN" altLang="en-US" sz="2400" dirty="0">
                <a:latin typeface="Microsoft YaHei" panose="020B0503020204020204" pitchFamily="34" charset="-122"/>
                <a:ea typeface="Microsoft YaHei" panose="020B0503020204020204" pitchFamily="34" charset="-122"/>
              </a:rPr>
              <a:t>。</a:t>
            </a:r>
          </a:p>
          <a:p>
            <a:pPr marL="800100" lvl="1" indent="-342900">
              <a:lnSpc>
                <a:spcPct val="150000"/>
              </a:lnSpc>
              <a:spcBef>
                <a:spcPct val="50000"/>
              </a:spcBef>
              <a:buFont typeface="Wingdings" pitchFamily="2" charset="2"/>
              <a:buChar char="Ø"/>
            </a:pPr>
            <a:r>
              <a:rPr lang="zh-CN" altLang="en-US" sz="2400" dirty="0">
                <a:latin typeface="Microsoft YaHei" panose="020B0503020204020204" pitchFamily="34" charset="-122"/>
                <a:ea typeface="Microsoft YaHei" panose="020B0503020204020204" pitchFamily="34" charset="-122"/>
              </a:rPr>
              <a:t>该数据对象上的锁一旦释放，首先批准申请队列中第一个事务获得锁。</a:t>
            </a:r>
          </a:p>
        </p:txBody>
      </p:sp>
      <p:sp>
        <p:nvSpPr>
          <p:cNvPr id="3"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4"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5" name="直接连接符 4"/>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45292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93189">
                                            <p:txEl>
                                              <p:pRg st="0" end="0"/>
                                            </p:txEl>
                                          </p:spTgt>
                                        </p:tgtEl>
                                        <p:attrNameLst>
                                          <p:attrName>style.visibility</p:attrName>
                                        </p:attrNameLst>
                                      </p:cBhvr>
                                      <p:to>
                                        <p:strVal val="visible"/>
                                      </p:to>
                                    </p:set>
                                    <p:animEffect transition="in" filter="checkerboard(across)">
                                      <p:cBhvr>
                                        <p:cTn id="7" dur="500"/>
                                        <p:tgtEl>
                                          <p:spTgt spid="9318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nodeType="clickEffect">
                                  <p:stCondLst>
                                    <p:cond delay="0"/>
                                  </p:stCondLst>
                                  <p:childTnLst>
                                    <p:set>
                                      <p:cBhvr>
                                        <p:cTn id="11" dur="1" fill="hold">
                                          <p:stCondLst>
                                            <p:cond delay="0"/>
                                          </p:stCondLst>
                                        </p:cTn>
                                        <p:tgtEl>
                                          <p:spTgt spid="93189">
                                            <p:txEl>
                                              <p:pRg st="1" end="1"/>
                                            </p:txEl>
                                          </p:spTgt>
                                        </p:tgtEl>
                                        <p:attrNameLst>
                                          <p:attrName>style.visibility</p:attrName>
                                        </p:attrNameLst>
                                      </p:cBhvr>
                                      <p:to>
                                        <p:strVal val="visible"/>
                                      </p:to>
                                    </p:set>
                                    <p:animEffect transition="in" filter="checkerboard(across)">
                                      <p:cBhvr>
                                        <p:cTn id="12" dur="500"/>
                                        <p:tgtEl>
                                          <p:spTgt spid="9318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nodeType="clickEffect">
                                  <p:stCondLst>
                                    <p:cond delay="0"/>
                                  </p:stCondLst>
                                  <p:childTnLst>
                                    <p:set>
                                      <p:cBhvr>
                                        <p:cTn id="16" dur="1" fill="hold">
                                          <p:stCondLst>
                                            <p:cond delay="0"/>
                                          </p:stCondLst>
                                        </p:cTn>
                                        <p:tgtEl>
                                          <p:spTgt spid="93189">
                                            <p:txEl>
                                              <p:pRg st="2" end="2"/>
                                            </p:txEl>
                                          </p:spTgt>
                                        </p:tgtEl>
                                        <p:attrNameLst>
                                          <p:attrName>style.visibility</p:attrName>
                                        </p:attrNameLst>
                                      </p:cBhvr>
                                      <p:to>
                                        <p:strVal val="visible"/>
                                      </p:to>
                                    </p:set>
                                    <p:animEffect transition="in" filter="checkerboard(across)">
                                      <p:cBhvr>
                                        <p:cTn id="17" dur="500"/>
                                        <p:tgtEl>
                                          <p:spTgt spid="9318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2" name="Text Box 4"/>
          <p:cNvSpPr txBox="1">
            <a:spLocks noChangeArrowheads="1"/>
          </p:cNvSpPr>
          <p:nvPr/>
        </p:nvSpPr>
        <p:spPr bwMode="auto">
          <a:xfrm>
            <a:off x="1828800" y="685801"/>
            <a:ext cx="86106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endParaRPr lang="en-US" altLang="zh-CN" sz="3200" b="1"/>
          </a:p>
          <a:p>
            <a:pPr>
              <a:spcBef>
                <a:spcPct val="50000"/>
              </a:spcBef>
            </a:pPr>
            <a:endParaRPr lang="en-US" altLang="zh-CN" sz="3200" b="1"/>
          </a:p>
        </p:txBody>
      </p:sp>
      <p:sp>
        <p:nvSpPr>
          <p:cNvPr id="94213" name="Rectangle 5"/>
          <p:cNvSpPr>
            <a:spLocks noChangeArrowheads="1"/>
          </p:cNvSpPr>
          <p:nvPr/>
        </p:nvSpPr>
        <p:spPr bwMode="auto">
          <a:xfrm>
            <a:off x="2376488" y="2717262"/>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spcBef>
                <a:spcPct val="20000"/>
              </a:spcBef>
              <a:buClr>
                <a:schemeClr val="bg2"/>
              </a:buClr>
              <a:buSzPct val="75000"/>
              <a:buFont typeface="Wingdings" charset="2"/>
              <a:buChar char="n"/>
              <a:defRPr sz="3200">
                <a:solidFill>
                  <a:schemeClr val="tx1"/>
                </a:solidFill>
                <a:latin typeface="Arial" charset="0"/>
                <a:ea typeface="宋体" charset="-122"/>
              </a:defRPr>
            </a:lvl1pPr>
            <a:lvl2pPr marL="742950" indent="-285750">
              <a:spcBef>
                <a:spcPct val="20000"/>
              </a:spcBef>
              <a:buClr>
                <a:schemeClr val="accent2"/>
              </a:buClr>
              <a:buSzPct val="80000"/>
              <a:buFont typeface="Wingdings" charset="2"/>
              <a:buChar char="¨"/>
              <a:defRPr sz="2800">
                <a:solidFill>
                  <a:schemeClr val="tx1"/>
                </a:solidFill>
                <a:latin typeface="Arial" charset="0"/>
                <a:ea typeface="宋体" charset="-122"/>
              </a:defRPr>
            </a:lvl2pPr>
            <a:lvl3pPr marL="1143000" indent="-228600">
              <a:spcBef>
                <a:spcPct val="20000"/>
              </a:spcBef>
              <a:buClr>
                <a:schemeClr val="bg2"/>
              </a:buClr>
              <a:buSzPct val="65000"/>
              <a:buFont typeface="Wingdings" charset="2"/>
              <a:buChar char="n"/>
              <a:defRPr sz="2400">
                <a:solidFill>
                  <a:schemeClr val="tx1"/>
                </a:solidFill>
                <a:latin typeface="Arial" charset="0"/>
                <a:ea typeface="宋体" charset="-122"/>
              </a:defRPr>
            </a:lvl3pPr>
            <a:lvl4pPr marL="1600200" indent="-228600">
              <a:spcBef>
                <a:spcPct val="20000"/>
              </a:spcBef>
              <a:buClr>
                <a:schemeClr val="accent2"/>
              </a:buClr>
              <a:buSzPct val="70000"/>
              <a:buFont typeface="Wingdings" charset="2"/>
              <a:buChar char="¨"/>
              <a:defRPr sz="2000">
                <a:solidFill>
                  <a:schemeClr val="tx1"/>
                </a:solidFill>
                <a:latin typeface="Arial" charset="0"/>
                <a:ea typeface="宋体" charset="-122"/>
              </a:defRPr>
            </a:lvl4pPr>
            <a:lvl5pPr marL="2057400" indent="-228600">
              <a:spcBef>
                <a:spcPct val="20000"/>
              </a:spcBef>
              <a:buClr>
                <a:schemeClr val="bg2"/>
              </a:buClr>
              <a:buFont typeface="Wingdings" charset="2"/>
              <a:buChar char="§"/>
              <a:defRPr sz="2000">
                <a:solidFill>
                  <a:schemeClr val="tx1"/>
                </a:solidFill>
                <a:latin typeface="Arial" charset="0"/>
                <a:ea typeface="宋体" charset="-122"/>
              </a:defRPr>
            </a:lvl5pPr>
            <a:lvl6pPr marL="25146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6pPr>
            <a:lvl7pPr marL="29718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7pPr>
            <a:lvl8pPr marL="34290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8pPr>
            <a:lvl9pPr marL="38862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9pPr>
          </a:lstStyle>
          <a:p>
            <a:pPr>
              <a:buFont typeface="Wingdings" charset="2"/>
              <a:buNone/>
            </a:pPr>
            <a:endParaRPr lang="en-US" altLang="zh-CN" sz="3600" dirty="0">
              <a:latin typeface="Times New Roman" panose="02020603050405020304" pitchFamily="18" charset="0"/>
              <a:ea typeface="Microsoft YaHei" panose="020B0503020204020204" pitchFamily="34" charset="-122"/>
              <a:cs typeface="Times New Roman" panose="02020603050405020304" pitchFamily="18" charset="0"/>
            </a:endParaRPr>
          </a:p>
          <a:p>
            <a:pPr>
              <a:buFont typeface="Wingdings" charset="2"/>
              <a:buNone/>
            </a:pP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			T</a:t>
            </a:r>
            <a:r>
              <a:rPr lang="en-US" altLang="zh-CN" baseline="-30000" dirty="0">
                <a:latin typeface="Times New Roman" panose="02020603050405020304" pitchFamily="18" charset="0"/>
                <a:ea typeface="Microsoft YaHei" panose="020B0503020204020204" pitchFamily="34" charset="-122"/>
                <a:cs typeface="Times New Roman" panose="02020603050405020304" pitchFamily="18" charset="0"/>
              </a:rPr>
              <a:t>1</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         T</a:t>
            </a:r>
            <a:r>
              <a:rPr lang="en-US" altLang="zh-CN" baseline="-30000" dirty="0">
                <a:latin typeface="Times New Roman" panose="02020603050405020304" pitchFamily="18" charset="0"/>
                <a:ea typeface="Microsoft YaHei" panose="020B0503020204020204" pitchFamily="34" charset="-122"/>
                <a:cs typeface="Times New Roman" panose="02020603050405020304" pitchFamily="18" charset="0"/>
              </a:rPr>
              <a:t>2</a:t>
            </a:r>
            <a:r>
              <a:rPr lang="en-US" altLang="zh-CN" dirty="0">
                <a:latin typeface="Times New Roman" panose="02020603050405020304" pitchFamily="18" charset="0"/>
                <a:ea typeface="Microsoft YaHei" panose="020B0503020204020204" pitchFamily="34" charset="-122"/>
                <a:cs typeface="Times New Roman" panose="02020603050405020304" pitchFamily="18" charset="0"/>
              </a:rPr>
              <a:t> </a:t>
            </a:r>
          </a:p>
        </p:txBody>
      </p:sp>
      <p:sp>
        <p:nvSpPr>
          <p:cNvPr id="94214" name="Line 6"/>
          <p:cNvSpPr>
            <a:spLocks noChangeShapeType="1"/>
          </p:cNvSpPr>
          <p:nvPr/>
        </p:nvSpPr>
        <p:spPr bwMode="auto">
          <a:xfrm>
            <a:off x="3290888" y="2932748"/>
            <a:ext cx="29718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94215" name="Line 7"/>
          <p:cNvSpPr>
            <a:spLocks noChangeShapeType="1"/>
          </p:cNvSpPr>
          <p:nvPr/>
        </p:nvSpPr>
        <p:spPr bwMode="auto">
          <a:xfrm>
            <a:off x="4738688" y="2323148"/>
            <a:ext cx="0" cy="39624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94216" name="Rectangle 8"/>
          <p:cNvSpPr>
            <a:spLocks noChangeArrowheads="1"/>
          </p:cNvSpPr>
          <p:nvPr/>
        </p:nvSpPr>
        <p:spPr bwMode="auto">
          <a:xfrm>
            <a:off x="3048000" y="3032760"/>
            <a:ext cx="1447800" cy="3276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LOCK-X( R</a:t>
            </a:r>
            <a:r>
              <a:rPr kumimoji="1" lang="en-US" altLang="zh-CN" sz="2400" b="1" baseline="-30000" dirty="0">
                <a:latin typeface="Times New Roman" panose="02020603050405020304" pitchFamily="18" charset="0"/>
                <a:ea typeface="Microsoft YaHei" panose="020B0503020204020204" pitchFamily="34" charset="-122"/>
                <a:cs typeface="Times New Roman" panose="02020603050405020304" pitchFamily="18" charset="0"/>
              </a:rPr>
              <a:t>1</a:t>
            </a: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endPar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endPar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endPar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endPar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LOCK-X(R</a:t>
            </a:r>
            <a:r>
              <a:rPr kumimoji="1" lang="en-US" altLang="zh-CN" sz="2400" b="1" baseline="-30000" dirty="0">
                <a:latin typeface="Times New Roman" panose="02020603050405020304" pitchFamily="18" charset="0"/>
                <a:ea typeface="Microsoft YaHei" panose="020B0503020204020204" pitchFamily="34" charset="-122"/>
                <a:cs typeface="Times New Roman" panose="02020603050405020304" pitchFamily="18" charset="0"/>
              </a:rPr>
              <a:t>2</a:t>
            </a: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endPar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等待</a:t>
            </a:r>
            <a:endPar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等待</a:t>
            </a:r>
            <a:endPar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等待</a:t>
            </a:r>
            <a:endPar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p>
        </p:txBody>
      </p:sp>
      <p:sp>
        <p:nvSpPr>
          <p:cNvPr id="94217" name="Rectangle 9"/>
          <p:cNvSpPr>
            <a:spLocks noChangeArrowheads="1"/>
          </p:cNvSpPr>
          <p:nvPr/>
        </p:nvSpPr>
        <p:spPr bwMode="auto">
          <a:xfrm>
            <a:off x="4953000" y="3032760"/>
            <a:ext cx="1447800" cy="3276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endPar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endPar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LOCK-X( R</a:t>
            </a:r>
            <a:r>
              <a:rPr kumimoji="1" lang="en-US" altLang="zh-CN" sz="2400" b="1" baseline="-30000" dirty="0">
                <a:latin typeface="Times New Roman" panose="02020603050405020304" pitchFamily="18" charset="0"/>
                <a:ea typeface="Microsoft YaHei" panose="020B0503020204020204" pitchFamily="34" charset="-122"/>
                <a:cs typeface="Times New Roman" panose="02020603050405020304" pitchFamily="18" charset="0"/>
              </a:rPr>
              <a:t>2</a:t>
            </a: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endPar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endPar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endPar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LOCK-X(R</a:t>
            </a:r>
            <a:r>
              <a:rPr kumimoji="1" lang="en-US" altLang="zh-CN" sz="2400" b="1" baseline="-30000" dirty="0">
                <a:latin typeface="Times New Roman" panose="02020603050405020304" pitchFamily="18" charset="0"/>
                <a:ea typeface="Microsoft YaHei" panose="020B0503020204020204" pitchFamily="34" charset="-122"/>
                <a:cs typeface="Times New Roman" panose="02020603050405020304" pitchFamily="18" charset="0"/>
              </a:rPr>
              <a:t>1</a:t>
            </a: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endParaRPr kumimoji="1"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等待</a:t>
            </a:r>
            <a:endPar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等待</a:t>
            </a:r>
            <a:endParaRPr kumimoji="1" lang="zh-CN" altLang="en-US" sz="2400" dirty="0">
              <a:latin typeface="Times New Roman" panose="02020603050405020304" pitchFamily="18" charset="0"/>
              <a:ea typeface="Microsoft YaHei" panose="020B0503020204020204" pitchFamily="34" charset="-122"/>
              <a:cs typeface="Times New Roman" panose="02020603050405020304" pitchFamily="18" charset="0"/>
            </a:endParaRPr>
          </a:p>
          <a:p>
            <a:pPr algn="ctr"/>
            <a:r>
              <a:rPr kumimoji="1"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a:t>
            </a:r>
          </a:p>
        </p:txBody>
      </p:sp>
      <p:sp>
        <p:nvSpPr>
          <p:cNvPr id="94218" name="Rectangle 10"/>
          <p:cNvSpPr>
            <a:spLocks noChangeArrowheads="1"/>
          </p:cNvSpPr>
          <p:nvPr/>
        </p:nvSpPr>
        <p:spPr bwMode="auto">
          <a:xfrm>
            <a:off x="7129131" y="4543829"/>
            <a:ext cx="25146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zh-CN" altLang="en-US" sz="2400" dirty="0">
                <a:solidFill>
                  <a:srgbClr val="FF0000"/>
                </a:solidFill>
                <a:latin typeface="Microsoft YaHei" panose="020B0503020204020204" pitchFamily="34" charset="-122"/>
                <a:ea typeface="Microsoft YaHei" panose="020B0503020204020204" pitchFamily="34" charset="-122"/>
              </a:rPr>
              <a:t>死锁实例</a:t>
            </a:r>
          </a:p>
        </p:txBody>
      </p:sp>
      <p:sp>
        <p:nvSpPr>
          <p:cNvPr id="2" name="Rectangle 1">
            <a:extLst>
              <a:ext uri="{FF2B5EF4-FFF2-40B4-BE49-F238E27FC236}">
                <a16:creationId xmlns:a16="http://schemas.microsoft.com/office/drawing/2014/main" id="{1082FB0D-21EB-D947-8514-C023EA9CA596}"/>
              </a:ext>
            </a:extLst>
          </p:cNvPr>
          <p:cNvSpPr/>
          <p:nvPr/>
        </p:nvSpPr>
        <p:spPr>
          <a:xfrm>
            <a:off x="340900" y="885432"/>
            <a:ext cx="11586400" cy="646331"/>
          </a:xfrm>
          <a:prstGeom prst="rect">
            <a:avLst/>
          </a:prstGeom>
        </p:spPr>
        <p:txBody>
          <a:bodyPr wrap="square">
            <a:spAutoFit/>
          </a:bodyPr>
          <a:lstStyle/>
          <a:p>
            <a:pPr>
              <a:lnSpc>
                <a:spcPct val="150000"/>
              </a:lnSpc>
              <a:spcBef>
                <a:spcPct val="500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a:t>
            </a:r>
            <a:r>
              <a:rPr lang="zh-CN" altLang="en-US" sz="2400" dirty="0">
                <a:solidFill>
                  <a:srgbClr val="FF0000"/>
                </a:solidFill>
                <a:latin typeface="Microsoft YaHei" panose="020B0503020204020204" pitchFamily="34" charset="-122"/>
                <a:ea typeface="Microsoft YaHei" panose="020B0503020204020204" pitchFamily="34" charset="-122"/>
              </a:rPr>
              <a:t>死锁：两个（或多个）事务互相申请对方加锁对象的排它锁，造成循环等待。</a:t>
            </a:r>
          </a:p>
        </p:txBody>
      </p:sp>
      <p:sp>
        <p:nvSpPr>
          <p:cNvPr id="10"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11"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12" name="直接连接符 11"/>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03470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6" name="Rectangle 4"/>
          <p:cNvSpPr>
            <a:spLocks noChangeArrowheads="1"/>
          </p:cNvSpPr>
          <p:nvPr/>
        </p:nvSpPr>
        <p:spPr bwMode="auto">
          <a:xfrm>
            <a:off x="146304" y="728472"/>
            <a:ext cx="11899392" cy="4616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kumimoji="1" lang="zh-CN" altLang="en-US" sz="2800" dirty="0">
                <a:solidFill>
                  <a:srgbClr val="FF0000"/>
                </a:solidFill>
                <a:latin typeface="Microsoft YaHei" panose="020B0503020204020204" pitchFamily="34" charset="-122"/>
                <a:ea typeface="Microsoft YaHei" panose="020B0503020204020204" pitchFamily="34" charset="-122"/>
              </a:rPr>
              <a:t>解决死锁</a:t>
            </a:r>
            <a:r>
              <a:rPr kumimoji="1" lang="zh-CN" altLang="en-US" sz="2800" dirty="0">
                <a:latin typeface="Microsoft YaHei" panose="020B0503020204020204" pitchFamily="34" charset="-122"/>
                <a:ea typeface="Microsoft YaHei" panose="020B0503020204020204" pitchFamily="34" charset="-122"/>
              </a:rPr>
              <a:t>问题</a:t>
            </a:r>
            <a:r>
              <a:rPr kumimoji="1" lang="zh-CN" altLang="en-US" sz="2800" dirty="0">
                <a:solidFill>
                  <a:srgbClr val="FF0000"/>
                </a:solidFill>
                <a:latin typeface="Microsoft YaHei" panose="020B0503020204020204" pitchFamily="34" charset="-122"/>
                <a:ea typeface="Microsoft YaHei" panose="020B0503020204020204" pitchFamily="34" charset="-122"/>
              </a:rPr>
              <a:t>二类方法：</a:t>
            </a:r>
          </a:p>
          <a:p>
            <a:pPr>
              <a:lnSpc>
                <a:spcPct val="150000"/>
              </a:lnSpc>
            </a:pPr>
            <a:r>
              <a:rPr kumimoji="1" lang="en-US" altLang="zh-CN" sz="2800" dirty="0">
                <a:solidFill>
                  <a:srgbClr val="FF0000"/>
                </a:solidFill>
                <a:latin typeface="Microsoft YaHei" panose="020B0503020204020204" pitchFamily="34" charset="-122"/>
                <a:ea typeface="Microsoft YaHei" panose="020B0503020204020204" pitchFamily="34" charset="-122"/>
              </a:rPr>
              <a:t>1</a:t>
            </a:r>
            <a:r>
              <a:rPr kumimoji="1" lang="zh-CN" altLang="en-US" sz="2800" dirty="0">
                <a:solidFill>
                  <a:srgbClr val="FF0000"/>
                </a:solidFill>
                <a:latin typeface="Microsoft YaHei" panose="020B0503020204020204" pitchFamily="34" charset="-122"/>
                <a:ea typeface="Microsoft YaHei" panose="020B0503020204020204" pitchFamily="34" charset="-122"/>
              </a:rPr>
              <a:t>）预防死锁</a:t>
            </a:r>
          </a:p>
          <a:p>
            <a:pPr lvl="1">
              <a:lnSpc>
                <a:spcPct val="150000"/>
              </a:lnSpc>
            </a:pPr>
            <a:r>
              <a:rPr kumimoji="1" lang="zh-CN" altLang="en-US" sz="2800" dirty="0">
                <a:solidFill>
                  <a:srgbClr val="FF0000"/>
                </a:solidFill>
                <a:latin typeface="Microsoft YaHei" panose="020B0503020204020204" pitchFamily="34" charset="-122"/>
                <a:ea typeface="Microsoft YaHei" panose="020B0503020204020204" pitchFamily="34" charset="-122"/>
              </a:rPr>
              <a:t>一次加锁法：</a:t>
            </a:r>
            <a:r>
              <a:rPr kumimoji="1" lang="zh-CN" altLang="en-US" sz="2800" dirty="0">
                <a:latin typeface="Microsoft YaHei" panose="020B0503020204020204" pitchFamily="34" charset="-122"/>
                <a:ea typeface="Microsoft YaHei" panose="020B0503020204020204" pitchFamily="34" charset="-122"/>
              </a:rPr>
              <a:t>事务一次性对需要的数据进行加锁。但降低了系统的并发性，数据的不可预见性。</a:t>
            </a:r>
          </a:p>
          <a:p>
            <a:pPr lvl="1">
              <a:lnSpc>
                <a:spcPct val="150000"/>
              </a:lnSpc>
            </a:pPr>
            <a:r>
              <a:rPr kumimoji="1" lang="zh-CN" altLang="en-US" sz="2800" dirty="0">
                <a:solidFill>
                  <a:srgbClr val="FF0000"/>
                </a:solidFill>
                <a:latin typeface="Microsoft YaHei" panose="020B0503020204020204" pitchFamily="34" charset="-122"/>
                <a:ea typeface="Microsoft YaHei" panose="020B0503020204020204" pitchFamily="34" charset="-122"/>
              </a:rPr>
              <a:t>顺序加锁法：</a:t>
            </a:r>
            <a:r>
              <a:rPr kumimoji="1" lang="zh-CN" altLang="en-US" sz="2800" dirty="0">
                <a:latin typeface="Microsoft YaHei" panose="020B0503020204020204" pitchFamily="34" charset="-122"/>
                <a:ea typeface="Microsoft YaHei" panose="020B0503020204020204" pitchFamily="34" charset="-122"/>
              </a:rPr>
              <a:t>估算需要的锁，对系统中的锁设定一个加锁顺序。所有事务均按照该顺序进行加锁很难估算。</a:t>
            </a:r>
          </a:p>
          <a:p>
            <a:pPr>
              <a:lnSpc>
                <a:spcPct val="150000"/>
              </a:lnSpc>
            </a:pPr>
            <a:r>
              <a:rPr kumimoji="1" lang="en-US" altLang="zh-CN" sz="2800" dirty="0">
                <a:solidFill>
                  <a:srgbClr val="FF0000"/>
                </a:solidFill>
                <a:latin typeface="Microsoft YaHei" panose="020B0503020204020204" pitchFamily="34" charset="-122"/>
                <a:ea typeface="Microsoft YaHei" panose="020B0503020204020204" pitchFamily="34" charset="-122"/>
              </a:rPr>
              <a:t>2</a:t>
            </a:r>
            <a:r>
              <a:rPr kumimoji="1" lang="zh-CN" altLang="en-US" sz="2800" dirty="0">
                <a:solidFill>
                  <a:srgbClr val="FF0000"/>
                </a:solidFill>
                <a:latin typeface="Microsoft YaHei" panose="020B0503020204020204" pitchFamily="34" charset="-122"/>
                <a:ea typeface="Microsoft YaHei" panose="020B0503020204020204" pitchFamily="34" charset="-122"/>
              </a:rPr>
              <a:t>）死锁的诊断与解除：</a:t>
            </a:r>
            <a:r>
              <a:rPr kumimoji="1" lang="zh-CN" altLang="en-US" sz="2800" dirty="0">
                <a:latin typeface="Microsoft YaHei" panose="020B0503020204020204" pitchFamily="34" charset="-122"/>
                <a:ea typeface="Microsoft YaHei" panose="020B0503020204020204" pitchFamily="34" charset="-122"/>
              </a:rPr>
              <a:t>允许死锁的发生，对其进行诊断和解除。</a:t>
            </a:r>
          </a:p>
        </p:txBody>
      </p:sp>
      <p:sp>
        <p:nvSpPr>
          <p:cNvPr id="3"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4"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5" name="直接连接符 4"/>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61863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60" name="Rectangle 4"/>
          <p:cNvSpPr>
            <a:spLocks noChangeArrowheads="1"/>
          </p:cNvSpPr>
          <p:nvPr/>
        </p:nvSpPr>
        <p:spPr bwMode="auto">
          <a:xfrm>
            <a:off x="0" y="1066800"/>
            <a:ext cx="12070080" cy="44590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marL="457200" indent="-457200">
              <a:lnSpc>
                <a:spcPct val="150000"/>
              </a:lnSpc>
              <a:buFont typeface="Wingdings" pitchFamily="2" charset="2"/>
              <a:buChar char="Ø"/>
            </a:pPr>
            <a:r>
              <a:rPr kumimoji="1" lang="zh-CN" altLang="en-US" sz="2400" dirty="0">
                <a:solidFill>
                  <a:srgbClr val="FF0000"/>
                </a:solidFill>
                <a:latin typeface="Microsoft YaHei" panose="020B0503020204020204" pitchFamily="34" charset="-122"/>
                <a:ea typeface="Microsoft YaHei" panose="020B0503020204020204" pitchFamily="34" charset="-122"/>
                <a:cs typeface="Times New Roman" panose="02020603050405020304" pitchFamily="18" charset="0"/>
              </a:rPr>
              <a:t>诊断死锁的方法：</a:t>
            </a:r>
          </a:p>
          <a:p>
            <a:pPr lvl="1">
              <a:lnSpc>
                <a:spcPct val="150000"/>
              </a:lnSpc>
            </a:pPr>
            <a:r>
              <a:rPr kumimoji="1" lang="en-US" altLang="zh-CN" sz="2400" dirty="0">
                <a:latin typeface="Microsoft YaHei" panose="020B0503020204020204" pitchFamily="34" charset="-122"/>
                <a:ea typeface="Microsoft YaHei" panose="020B0503020204020204" pitchFamily="34" charset="-122"/>
                <a:cs typeface="Times New Roman" panose="02020603050405020304" pitchFamily="18" charset="0"/>
              </a:rPr>
              <a:t>1</a:t>
            </a:r>
            <a:r>
              <a:rPr kumimoji="1"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a:t>
            </a:r>
            <a:r>
              <a:rPr kumimoji="1" lang="zh-CN" altLang="en-US" sz="2400" dirty="0">
                <a:solidFill>
                  <a:srgbClr val="FF0000"/>
                </a:solidFill>
                <a:latin typeface="Microsoft YaHei" panose="020B0503020204020204" pitchFamily="34" charset="-122"/>
                <a:ea typeface="Microsoft YaHei" panose="020B0503020204020204" pitchFamily="34" charset="-122"/>
                <a:cs typeface="Times New Roman" panose="02020603050405020304" pitchFamily="18" charset="0"/>
              </a:rPr>
              <a:t>超时法</a:t>
            </a:r>
            <a:r>
              <a:rPr kumimoji="1" lang="en-US" altLang="zh-CN" sz="2400" dirty="0">
                <a:latin typeface="Microsoft YaHei" panose="020B0503020204020204" pitchFamily="34" charset="-122"/>
                <a:ea typeface="Microsoft YaHei" panose="020B0503020204020204" pitchFamily="34" charset="-122"/>
                <a:cs typeface="Times New Roman" panose="02020603050405020304" pitchFamily="18" charset="0"/>
              </a:rPr>
              <a:t>——</a:t>
            </a:r>
            <a:r>
              <a:rPr kumimoji="1"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设定时限，超过即为死锁。</a:t>
            </a:r>
          </a:p>
          <a:p>
            <a:pPr lvl="1">
              <a:lnSpc>
                <a:spcPct val="150000"/>
              </a:lnSpc>
            </a:pPr>
            <a:r>
              <a:rPr kumimoji="1"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优点：实现简单。</a:t>
            </a:r>
          </a:p>
          <a:p>
            <a:pPr lvl="1">
              <a:lnSpc>
                <a:spcPct val="150000"/>
              </a:lnSpc>
            </a:pPr>
            <a:r>
              <a:rPr kumimoji="1"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缺点：有可能误判死锁；时限若设置得太长，死锁发生后不能及时发现。</a:t>
            </a:r>
          </a:p>
          <a:p>
            <a:pPr lvl="1">
              <a:lnSpc>
                <a:spcPct val="150000"/>
              </a:lnSpc>
            </a:pPr>
            <a:r>
              <a:rPr kumimoji="1" lang="en-US" altLang="zh-CN" sz="2400" dirty="0">
                <a:latin typeface="Microsoft YaHei" panose="020B0503020204020204" pitchFamily="34" charset="-122"/>
                <a:ea typeface="Microsoft YaHei" panose="020B0503020204020204" pitchFamily="34" charset="-122"/>
                <a:cs typeface="Times New Roman" panose="02020603050405020304" pitchFamily="18" charset="0"/>
              </a:rPr>
              <a:t>2</a:t>
            </a:r>
            <a:r>
              <a:rPr kumimoji="1"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a:t>
            </a:r>
            <a:r>
              <a:rPr kumimoji="1" lang="zh-CN" altLang="en-US" sz="2400" dirty="0">
                <a:solidFill>
                  <a:srgbClr val="FF0000"/>
                </a:solidFill>
                <a:latin typeface="Microsoft YaHei" panose="020B0503020204020204" pitchFamily="34" charset="-122"/>
                <a:ea typeface="Microsoft YaHei" panose="020B0503020204020204" pitchFamily="34" charset="-122"/>
                <a:cs typeface="Times New Roman" panose="02020603050405020304" pitchFamily="18" charset="0"/>
              </a:rPr>
              <a:t>等待图法</a:t>
            </a:r>
            <a:r>
              <a:rPr kumimoji="1" lang="en-US" altLang="zh-CN" sz="2400" dirty="0">
                <a:latin typeface="Microsoft YaHei" panose="020B0503020204020204" pitchFamily="34" charset="-122"/>
                <a:ea typeface="Microsoft YaHei" panose="020B0503020204020204" pitchFamily="34" charset="-122"/>
                <a:cs typeface="Times New Roman" panose="02020603050405020304" pitchFamily="18" charset="0"/>
              </a:rPr>
              <a:t>——</a:t>
            </a:r>
            <a:r>
              <a:rPr kumimoji="1" lang="zh-CN" altLang="en-US" sz="2400" dirty="0">
                <a:solidFill>
                  <a:srgbClr val="FF0000"/>
                </a:solidFill>
                <a:latin typeface="Microsoft YaHei" panose="020B0503020204020204" pitchFamily="34" charset="-122"/>
                <a:ea typeface="Microsoft YaHei" panose="020B0503020204020204" pitchFamily="34" charset="-122"/>
                <a:cs typeface="Times New Roman" panose="02020603050405020304" pitchFamily="18" charset="0"/>
              </a:rPr>
              <a:t>回路即为死锁</a:t>
            </a:r>
            <a:r>
              <a:rPr kumimoji="1"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a:t>
            </a:r>
            <a:endParaRPr kumimoji="1" lang="en-US" altLang="zh-CN" sz="2400" dirty="0">
              <a:latin typeface="Microsoft YaHei" panose="020B0503020204020204" pitchFamily="34" charset="-122"/>
              <a:ea typeface="Microsoft YaHei" panose="020B0503020204020204" pitchFamily="34" charset="-122"/>
              <a:cs typeface="Times New Roman" panose="02020603050405020304" pitchFamily="18" charset="0"/>
            </a:endParaRPr>
          </a:p>
          <a:p>
            <a:pPr marL="342900" indent="-342900">
              <a:lnSpc>
                <a:spcPct val="150000"/>
              </a:lnSpc>
              <a:buFont typeface="Wingdings" pitchFamily="2" charset="2"/>
              <a:buChar char="Ø"/>
            </a:pPr>
            <a:r>
              <a:rPr kumimoji="1" lang="zh-CN" altLang="en-US" sz="2400" dirty="0">
                <a:solidFill>
                  <a:srgbClr val="FF0000"/>
                </a:solidFill>
                <a:latin typeface="Microsoft YaHei" panose="020B0503020204020204" pitchFamily="34" charset="-122"/>
                <a:ea typeface="Microsoft YaHei" panose="020B0503020204020204" pitchFamily="34" charset="-122"/>
                <a:cs typeface="Times New Roman" panose="02020603050405020304" pitchFamily="18" charset="0"/>
              </a:rPr>
              <a:t>解除死锁的方法：</a:t>
            </a:r>
          </a:p>
          <a:p>
            <a:pPr lvl="1">
              <a:lnSpc>
                <a:spcPct val="150000"/>
              </a:lnSpc>
            </a:pPr>
            <a:r>
              <a:rPr kumimoji="1"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选择一个处理死锁</a:t>
            </a:r>
            <a:r>
              <a:rPr kumimoji="1" lang="zh-CN" altLang="en-US" sz="2400" dirty="0">
                <a:solidFill>
                  <a:srgbClr val="FF0000"/>
                </a:solidFill>
                <a:latin typeface="Microsoft YaHei" panose="020B0503020204020204" pitchFamily="34" charset="-122"/>
                <a:ea typeface="Microsoft YaHei" panose="020B0503020204020204" pitchFamily="34" charset="-122"/>
                <a:cs typeface="Times New Roman" panose="02020603050405020304" pitchFamily="18" charset="0"/>
              </a:rPr>
              <a:t>代价最小</a:t>
            </a:r>
            <a:r>
              <a:rPr kumimoji="1"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的事务，将其</a:t>
            </a:r>
            <a:r>
              <a:rPr kumimoji="1" lang="zh-CN" altLang="en-US" sz="2400" dirty="0">
                <a:solidFill>
                  <a:srgbClr val="FF0000"/>
                </a:solidFill>
                <a:latin typeface="Microsoft YaHei" panose="020B0503020204020204" pitchFamily="34" charset="-122"/>
                <a:ea typeface="Microsoft YaHei" panose="020B0503020204020204" pitchFamily="34" charset="-122"/>
                <a:cs typeface="Times New Roman" panose="02020603050405020304" pitchFamily="18" charset="0"/>
              </a:rPr>
              <a:t>撤消</a:t>
            </a:r>
            <a:r>
              <a:rPr kumimoji="1"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，释放此事务持有的所有的锁，使其它事务能继续运行下去。</a:t>
            </a:r>
          </a:p>
        </p:txBody>
      </p:sp>
      <p:sp>
        <p:nvSpPr>
          <p:cNvPr id="3"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4"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5" name="直接连接符 4"/>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31086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4" name="Text Box 4"/>
          <p:cNvSpPr txBox="1">
            <a:spLocks noChangeArrowheads="1"/>
          </p:cNvSpPr>
          <p:nvPr/>
        </p:nvSpPr>
        <p:spPr bwMode="auto">
          <a:xfrm>
            <a:off x="270184" y="1639186"/>
            <a:ext cx="11751127" cy="5816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zh-CN" altLang="en-US" sz="2400" dirty="0">
                <a:latin typeface="Microsoft YaHei" panose="020B0503020204020204" pitchFamily="34" charset="-122"/>
                <a:ea typeface="Microsoft YaHei" panose="020B0503020204020204" pitchFamily="34" charset="-122"/>
              </a:rPr>
              <a:t>为保证并发操作的正确性，</a:t>
            </a:r>
            <a:r>
              <a:rPr lang="en-US" altLang="zh-CN" sz="2400" dirty="0">
                <a:latin typeface="Microsoft YaHei" panose="020B0503020204020204" pitchFamily="34" charset="-122"/>
                <a:ea typeface="Microsoft YaHei" panose="020B0503020204020204" pitchFamily="34" charset="-122"/>
              </a:rPr>
              <a:t>DBMS</a:t>
            </a:r>
            <a:r>
              <a:rPr lang="zh-CN" altLang="en-US" sz="2400" dirty="0">
                <a:latin typeface="Microsoft YaHei" panose="020B0503020204020204" pitchFamily="34" charset="-122"/>
                <a:ea typeface="Microsoft YaHei" panose="020B0503020204020204" pitchFamily="34" charset="-122"/>
              </a:rPr>
              <a:t>的并发控制机制必须提供一定的手段来保证调度是可串行化的。</a:t>
            </a:r>
          </a:p>
          <a:p>
            <a:pPr marL="342900" indent="-342900">
              <a:lnSpc>
                <a:spcPct val="150000"/>
              </a:lnSpc>
              <a:buFont typeface="Wingdings" pitchFamily="2" charset="2"/>
              <a:buChar char="v"/>
            </a:pPr>
            <a:r>
              <a:rPr lang="zh-CN" altLang="en-US" sz="2400" dirty="0">
                <a:solidFill>
                  <a:srgbClr val="FF0000"/>
                </a:solidFill>
                <a:latin typeface="Microsoft YaHei" panose="020B0503020204020204" pitchFamily="34" charset="-122"/>
                <a:ea typeface="Microsoft YaHei" panose="020B0503020204020204" pitchFamily="34" charset="-122"/>
              </a:rPr>
              <a:t>两段锁（</a:t>
            </a:r>
            <a:r>
              <a:rPr lang="en-US" altLang="zh-CN" sz="2400" dirty="0">
                <a:solidFill>
                  <a:srgbClr val="FF0000"/>
                </a:solidFill>
                <a:latin typeface="Microsoft YaHei" panose="020B0503020204020204" pitchFamily="34" charset="-122"/>
                <a:ea typeface="Microsoft YaHei" panose="020B0503020204020204" pitchFamily="34" charset="-122"/>
              </a:rPr>
              <a:t>Two-Phase Locking,</a:t>
            </a:r>
            <a:r>
              <a:rPr lang="zh-CN" altLang="en-US" sz="2400" dirty="0">
                <a:solidFill>
                  <a:srgbClr val="FF0000"/>
                </a:solidFill>
                <a:latin typeface="Microsoft YaHei" panose="020B0503020204020204" pitchFamily="34" charset="-122"/>
                <a:ea typeface="Microsoft YaHei" panose="020B0503020204020204" pitchFamily="34" charset="-122"/>
              </a:rPr>
              <a:t>简称</a:t>
            </a:r>
            <a:r>
              <a:rPr lang="en-US" altLang="zh-CN" sz="2400" dirty="0">
                <a:solidFill>
                  <a:srgbClr val="FF0000"/>
                </a:solidFill>
                <a:latin typeface="Microsoft YaHei" panose="020B0503020204020204" pitchFamily="34" charset="-122"/>
                <a:ea typeface="Microsoft YaHei" panose="020B0503020204020204" pitchFamily="34" charset="-122"/>
              </a:rPr>
              <a:t>2PL</a:t>
            </a:r>
            <a:r>
              <a:rPr lang="zh-CN" altLang="en-US" sz="2400" dirty="0">
                <a:solidFill>
                  <a:srgbClr val="FF000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协议就是</a:t>
            </a:r>
            <a:r>
              <a:rPr lang="zh-CN" altLang="en-US" sz="2400" dirty="0">
                <a:solidFill>
                  <a:srgbClr val="FF0000"/>
                </a:solidFill>
                <a:latin typeface="Microsoft YaHei" panose="020B0503020204020204" pitchFamily="34" charset="-122"/>
                <a:ea typeface="Microsoft YaHei" panose="020B0503020204020204" pitchFamily="34" charset="-122"/>
              </a:rPr>
              <a:t>保证并发调度可串行性的封锁协议</a:t>
            </a:r>
            <a:r>
              <a:rPr lang="zh-CN" altLang="en-US" sz="2400" dirty="0">
                <a:latin typeface="Microsoft YaHei" panose="020B0503020204020204" pitchFamily="34" charset="-122"/>
                <a:ea typeface="Microsoft YaHei" panose="020B0503020204020204" pitchFamily="34" charset="-122"/>
              </a:rPr>
              <a:t>。</a:t>
            </a:r>
          </a:p>
          <a:p>
            <a:pPr marL="342900" indent="-342900">
              <a:lnSpc>
                <a:spcPct val="150000"/>
              </a:lnSpc>
              <a:buFont typeface="Wingdings" pitchFamily="2" charset="2"/>
              <a:buChar char="v"/>
            </a:pPr>
            <a:r>
              <a:rPr lang="zh-CN" altLang="en-US" sz="2400" dirty="0">
                <a:solidFill>
                  <a:srgbClr val="FF0000"/>
                </a:solidFill>
                <a:latin typeface="Microsoft YaHei" panose="020B0503020204020204" pitchFamily="34" charset="-122"/>
                <a:ea typeface="Microsoft YaHei" panose="020B0503020204020204" pitchFamily="34" charset="-122"/>
              </a:rPr>
              <a:t>两段锁协议</a:t>
            </a:r>
            <a:r>
              <a:rPr lang="zh-CN" altLang="en-US" sz="2400" dirty="0">
                <a:latin typeface="Microsoft YaHei" panose="020B0503020204020204" pitchFamily="34" charset="-122"/>
                <a:ea typeface="Microsoft YaHei" panose="020B0503020204020204" pitchFamily="34" charset="-122"/>
              </a:rPr>
              <a:t>要求</a:t>
            </a:r>
            <a:r>
              <a:rPr lang="zh-CN" altLang="en-US" sz="2400" dirty="0">
                <a:solidFill>
                  <a:srgbClr val="FF0000"/>
                </a:solidFill>
                <a:latin typeface="Microsoft YaHei" panose="020B0503020204020204" pitchFamily="34" charset="-122"/>
                <a:ea typeface="Microsoft YaHei" panose="020B0503020204020204" pitchFamily="34" charset="-122"/>
              </a:rPr>
              <a:t>每个事务分两个阶段</a:t>
            </a:r>
            <a:r>
              <a:rPr lang="zh-CN" altLang="en-US" sz="2400" dirty="0">
                <a:latin typeface="Microsoft YaHei" panose="020B0503020204020204" pitchFamily="34" charset="-122"/>
                <a:ea typeface="Microsoft YaHei" panose="020B0503020204020204" pitchFamily="34" charset="-122"/>
              </a:rPr>
              <a:t>进行数据项的</a:t>
            </a:r>
            <a:r>
              <a:rPr lang="zh-CN" altLang="en-US" sz="2400" dirty="0">
                <a:solidFill>
                  <a:srgbClr val="FF0000"/>
                </a:solidFill>
                <a:latin typeface="Microsoft YaHei" panose="020B0503020204020204" pitchFamily="34" charset="-122"/>
                <a:ea typeface="Microsoft YaHei" panose="020B0503020204020204" pitchFamily="34" charset="-122"/>
              </a:rPr>
              <a:t>加锁和解锁</a:t>
            </a:r>
            <a:r>
              <a:rPr lang="zh-CN" altLang="en-US" sz="2400" dirty="0">
                <a:latin typeface="Microsoft YaHei" panose="020B0503020204020204" pitchFamily="34" charset="-122"/>
                <a:ea typeface="Microsoft YaHei" panose="020B0503020204020204" pitchFamily="34" charset="-122"/>
              </a:rPr>
              <a:t>：</a:t>
            </a:r>
          </a:p>
          <a:p>
            <a:pPr marL="800100" lvl="1" indent="-342900">
              <a:lnSpc>
                <a:spcPct val="150000"/>
              </a:lnSpc>
              <a:buFont typeface="Wingdings" pitchFamily="2" charset="2"/>
              <a:buChar char="Ø"/>
            </a:pPr>
            <a:r>
              <a:rPr lang="zh-CN" altLang="en-US" sz="2400" dirty="0">
                <a:solidFill>
                  <a:srgbClr val="FF0000"/>
                </a:solidFill>
                <a:latin typeface="Microsoft YaHei" panose="020B0503020204020204" pitchFamily="34" charset="-122"/>
                <a:ea typeface="Microsoft YaHei" panose="020B0503020204020204" pitchFamily="34" charset="-122"/>
              </a:rPr>
              <a:t>加锁阶段</a:t>
            </a:r>
            <a:r>
              <a:rPr lang="zh-CN" altLang="en-US" sz="2400" dirty="0">
                <a:latin typeface="Microsoft YaHei" panose="020B0503020204020204" pitchFamily="34" charset="-122"/>
                <a:ea typeface="Microsoft YaHei" panose="020B0503020204020204" pitchFamily="34" charset="-122"/>
              </a:rPr>
              <a:t>：每个事务</a:t>
            </a:r>
            <a:r>
              <a:rPr lang="zh-CN" altLang="en-US" sz="2400" dirty="0">
                <a:solidFill>
                  <a:srgbClr val="FF0000"/>
                </a:solidFill>
                <a:latin typeface="Microsoft YaHei" panose="020B0503020204020204" pitchFamily="34" charset="-122"/>
                <a:ea typeface="Microsoft YaHei" panose="020B0503020204020204" pitchFamily="34" charset="-122"/>
              </a:rPr>
              <a:t>开始运行</a:t>
            </a:r>
            <a:r>
              <a:rPr lang="zh-CN" altLang="en-US" sz="2400" dirty="0">
                <a:latin typeface="Microsoft YaHei" panose="020B0503020204020204" pitchFamily="34" charset="-122"/>
                <a:ea typeface="Microsoft YaHei" panose="020B0503020204020204" pitchFamily="34" charset="-122"/>
              </a:rPr>
              <a:t>后即进入加锁</a:t>
            </a:r>
            <a:r>
              <a:rPr lang="zh-CN" altLang="en-US" sz="2400" dirty="0">
                <a:solidFill>
                  <a:srgbClr val="FF0000"/>
                </a:solidFill>
                <a:latin typeface="Microsoft YaHei" panose="020B0503020204020204" pitchFamily="34" charset="-122"/>
                <a:ea typeface="Microsoft YaHei" panose="020B0503020204020204" pitchFamily="34" charset="-122"/>
              </a:rPr>
              <a:t>阶段</a:t>
            </a:r>
            <a:r>
              <a:rPr lang="zh-CN" altLang="en-US" sz="2400" dirty="0">
                <a:latin typeface="Microsoft YaHei" panose="020B0503020204020204" pitchFamily="34" charset="-122"/>
                <a:ea typeface="Microsoft YaHei" panose="020B0503020204020204" pitchFamily="34" charset="-122"/>
              </a:rPr>
              <a:t>，申请获得所需要的所有锁。（不能释放锁</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又称为扩展阶段）</a:t>
            </a:r>
            <a:endParaRPr lang="en-US" altLang="zh-CN" sz="2400" dirty="0">
              <a:latin typeface="Microsoft YaHei" panose="020B0503020204020204" pitchFamily="34" charset="-122"/>
              <a:ea typeface="Microsoft YaHei" panose="020B0503020204020204" pitchFamily="34" charset="-122"/>
            </a:endParaRPr>
          </a:p>
          <a:p>
            <a:pPr marL="800100" lvl="1" indent="-342900">
              <a:lnSpc>
                <a:spcPct val="150000"/>
              </a:lnSpc>
              <a:buFont typeface="Wingdings" pitchFamily="2" charset="2"/>
              <a:buChar char="Ø"/>
            </a:pPr>
            <a:r>
              <a:rPr lang="zh-CN" altLang="en-US" sz="2400" dirty="0">
                <a:solidFill>
                  <a:srgbClr val="FF0000"/>
                </a:solidFill>
                <a:latin typeface="Microsoft YaHei" panose="020B0503020204020204" pitchFamily="34" charset="-122"/>
                <a:ea typeface="Microsoft YaHei" panose="020B0503020204020204" pitchFamily="34" charset="-122"/>
              </a:rPr>
              <a:t>解锁阶段：当一个事务第一次释放锁时，该事务进入解锁阶段。（不能再申请任何锁，又称为收缩阶段）</a:t>
            </a:r>
            <a:endParaRPr lang="zh-CN" altLang="en-US" sz="2400" dirty="0">
              <a:latin typeface="Microsoft YaHei" panose="020B0503020204020204" pitchFamily="34" charset="-122"/>
              <a:ea typeface="Microsoft YaHei" panose="020B0503020204020204" pitchFamily="34" charset="-122"/>
            </a:endParaRPr>
          </a:p>
          <a:p>
            <a:pPr>
              <a:spcBef>
                <a:spcPct val="50000"/>
              </a:spcBef>
            </a:pPr>
            <a:endParaRPr lang="zh-CN" altLang="en-US" sz="3200" b="1" dirty="0">
              <a:latin typeface="楷体_GB2312" charset="0"/>
              <a:ea typeface="楷体_GB2312" charset="0"/>
            </a:endParaRPr>
          </a:p>
        </p:txBody>
      </p:sp>
      <p:sp>
        <p:nvSpPr>
          <p:cNvPr id="2" name="Rectangle 1">
            <a:extLst>
              <a:ext uri="{FF2B5EF4-FFF2-40B4-BE49-F238E27FC236}">
                <a16:creationId xmlns:a16="http://schemas.microsoft.com/office/drawing/2014/main" id="{DA3CDA10-413E-2341-B895-A423F4CC9258}"/>
              </a:ext>
            </a:extLst>
          </p:cNvPr>
          <p:cNvSpPr/>
          <p:nvPr/>
        </p:nvSpPr>
        <p:spPr>
          <a:xfrm>
            <a:off x="504101" y="920052"/>
            <a:ext cx="2698175" cy="523220"/>
          </a:xfrm>
          <a:prstGeom prst="rect">
            <a:avLst/>
          </a:prstGeom>
        </p:spPr>
        <p:txBody>
          <a:bodyPr wrap="none">
            <a:spAutoFit/>
          </a:bodyPr>
          <a:lstStyle/>
          <a:p>
            <a:r>
              <a:rPr lang="zh-CN" altLang="en-US" sz="2800" dirty="0">
                <a:solidFill>
                  <a:srgbClr val="FF0000"/>
                </a:solidFill>
                <a:latin typeface="Microsoft YaHei" panose="020B0503020204020204" pitchFamily="34" charset="-122"/>
                <a:ea typeface="Microsoft YaHei" panose="020B0503020204020204" pitchFamily="34" charset="-122"/>
              </a:rPr>
              <a:t>五、两段锁协议</a:t>
            </a:r>
          </a:p>
        </p:txBody>
      </p:sp>
      <p:sp>
        <p:nvSpPr>
          <p:cNvPr id="4"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5"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6" name="直接连接符 5"/>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2947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239E2E5-7E41-314C-8928-BFA1F3119AD7}"/>
              </a:ext>
            </a:extLst>
          </p:cNvPr>
          <p:cNvSpPr>
            <a:spLocks noGrp="1"/>
          </p:cNvSpPr>
          <p:nvPr>
            <p:ph type="sldNum" sz="quarter" idx="12"/>
          </p:nvPr>
        </p:nvSpPr>
        <p:spPr/>
        <p:txBody>
          <a:bodyPr/>
          <a:lstStyle/>
          <a:p>
            <a:fld id="{99FE38DD-D074-4D0B-A898-33F2288C0FC4}" type="slidenum">
              <a:rPr lang="zh-CN" altLang="en-US" smtClean="0"/>
              <a:t>4</a:t>
            </a:fld>
            <a:endParaRPr lang="zh-CN" altLang="en-US" dirty="0"/>
          </a:p>
        </p:txBody>
      </p:sp>
      <p:sp>
        <p:nvSpPr>
          <p:cNvPr id="5" name="Text Box 4">
            <a:extLst>
              <a:ext uri="{FF2B5EF4-FFF2-40B4-BE49-F238E27FC236}">
                <a16:creationId xmlns:a16="http://schemas.microsoft.com/office/drawing/2014/main" id="{9CDAEAD5-C978-7349-A658-43F4AE370A04}"/>
              </a:ext>
            </a:extLst>
          </p:cNvPr>
          <p:cNvSpPr txBox="1">
            <a:spLocks noChangeArrowheads="1"/>
          </p:cNvSpPr>
          <p:nvPr/>
        </p:nvSpPr>
        <p:spPr bwMode="auto">
          <a:xfrm>
            <a:off x="187036" y="1103369"/>
            <a:ext cx="11777472" cy="33670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marL="342900" indent="-342900">
              <a:spcBef>
                <a:spcPct val="5000"/>
              </a:spcBef>
              <a:buFont typeface="Wingdings" pitchFamily="2" charset="2"/>
              <a:buChar char="Ø"/>
            </a:pPr>
            <a:r>
              <a:rPr lang="zh-CN" altLang="en-US" sz="2400" dirty="0">
                <a:latin typeface="Microsoft YaHei" panose="020B0503020204020204" pitchFamily="34" charset="-122"/>
                <a:ea typeface="Microsoft YaHei" panose="020B0503020204020204" pitchFamily="34" charset="-122"/>
              </a:rPr>
              <a:t>事务是一系列数据库操作序列：一条或一组</a:t>
            </a:r>
            <a:r>
              <a:rPr lang="en-US" altLang="zh-CN" sz="2400" dirty="0">
                <a:latin typeface="Microsoft YaHei" panose="020B0503020204020204" pitchFamily="34" charset="-122"/>
                <a:ea typeface="Microsoft YaHei" panose="020B0503020204020204" pitchFamily="34" charset="-122"/>
              </a:rPr>
              <a:t>SQL</a:t>
            </a:r>
            <a:r>
              <a:rPr lang="zh-CN" altLang="en-US" sz="2400" dirty="0">
                <a:latin typeface="Microsoft YaHei" panose="020B0503020204020204" pitchFamily="34" charset="-122"/>
                <a:ea typeface="Microsoft YaHei" panose="020B0503020204020204" pitchFamily="34" charset="-122"/>
              </a:rPr>
              <a:t>语句；存储过程或其中的一部分。</a:t>
            </a:r>
          </a:p>
          <a:p>
            <a:pPr marL="342900" indent="-342900">
              <a:spcBef>
                <a:spcPct val="5000"/>
              </a:spcBef>
              <a:buFont typeface="Wingdings" pitchFamily="2" charset="2"/>
              <a:buChar char="Ø"/>
            </a:pPr>
            <a:endParaRPr lang="zh-CN" altLang="en-US" sz="2400" dirty="0">
              <a:latin typeface="Microsoft YaHei" panose="020B0503020204020204" pitchFamily="34" charset="-122"/>
              <a:ea typeface="Microsoft YaHei" panose="020B0503020204020204" pitchFamily="34" charset="-122"/>
            </a:endParaRPr>
          </a:p>
          <a:p>
            <a:pPr marL="342900" indent="-342900">
              <a:spcBef>
                <a:spcPct val="5000"/>
              </a:spcBef>
              <a:buFont typeface="Wingdings" pitchFamily="2" charset="2"/>
              <a:buChar char="Ø"/>
            </a:pPr>
            <a:r>
              <a:rPr lang="zh-CN" altLang="en-US" sz="2400" dirty="0">
                <a:latin typeface="Microsoft YaHei" panose="020B0503020204020204" pitchFamily="34" charset="-122"/>
                <a:ea typeface="Microsoft YaHei" panose="020B0503020204020204" pitchFamily="34" charset="-122"/>
              </a:rPr>
              <a:t>一个事务是一个完整的操作， 是一个整体</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它或者完全执行</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或者完全不执行。</a:t>
            </a:r>
          </a:p>
          <a:p>
            <a:pPr marL="342900" indent="-342900">
              <a:spcBef>
                <a:spcPct val="5000"/>
              </a:spcBef>
              <a:buFont typeface="Wingdings" pitchFamily="2" charset="2"/>
              <a:buChar char="Ø"/>
            </a:pPr>
            <a:endParaRPr lang="zh-CN" altLang="en-US" sz="2400" dirty="0">
              <a:latin typeface="Microsoft YaHei" panose="020B0503020204020204" pitchFamily="34" charset="-122"/>
              <a:ea typeface="Microsoft YaHei" panose="020B0503020204020204" pitchFamily="34" charset="-122"/>
            </a:endParaRPr>
          </a:p>
          <a:p>
            <a:pPr marL="342900" indent="-342900">
              <a:spcBef>
                <a:spcPct val="5000"/>
              </a:spcBef>
              <a:buFont typeface="Wingdings" pitchFamily="2" charset="2"/>
              <a:buChar char="Ø"/>
            </a:pPr>
            <a:r>
              <a:rPr lang="zh-CN" altLang="en-US" sz="2400" dirty="0">
                <a:latin typeface="Microsoft YaHei" panose="020B0503020204020204" pitchFamily="34" charset="-122"/>
                <a:ea typeface="Microsoft YaHei" panose="020B0503020204020204" pitchFamily="34" charset="-122"/>
              </a:rPr>
              <a:t>事务是数据库应用程序的基本逻辑单元。</a:t>
            </a:r>
          </a:p>
          <a:p>
            <a:pPr marL="342900" indent="-342900">
              <a:spcBef>
                <a:spcPct val="5000"/>
              </a:spcBef>
              <a:buFont typeface="Wingdings" pitchFamily="2" charset="2"/>
              <a:buChar char="Ø"/>
            </a:pPr>
            <a:endParaRPr lang="zh-CN" altLang="en-US" sz="2400" dirty="0">
              <a:latin typeface="Microsoft YaHei" panose="020B0503020204020204" pitchFamily="34" charset="-122"/>
              <a:ea typeface="Microsoft YaHei" panose="020B0503020204020204" pitchFamily="34" charset="-122"/>
            </a:endParaRPr>
          </a:p>
          <a:p>
            <a:pPr marL="342900" indent="-342900">
              <a:spcBef>
                <a:spcPct val="5000"/>
              </a:spcBef>
              <a:buFont typeface="Wingdings" pitchFamily="2" charset="2"/>
              <a:buChar char="Ø"/>
            </a:pPr>
            <a:r>
              <a:rPr lang="zh-CN" altLang="en-US" sz="2400" dirty="0">
                <a:latin typeface="Microsoft YaHei" panose="020B0503020204020204" pitchFamily="34" charset="-122"/>
                <a:ea typeface="Microsoft YaHei" panose="020B0503020204020204" pitchFamily="34" charset="-122"/>
              </a:rPr>
              <a:t>一个应用程序通常包含多个事务。</a:t>
            </a:r>
          </a:p>
          <a:p>
            <a:pPr>
              <a:spcBef>
                <a:spcPct val="5000"/>
              </a:spcBef>
            </a:pPr>
            <a:endParaRPr lang="zh-CN" altLang="en-US" sz="3200" b="1" dirty="0">
              <a:latin typeface="Arial Unicode MS" charset="0"/>
            </a:endParaRPr>
          </a:p>
        </p:txBody>
      </p:sp>
      <p:sp>
        <p:nvSpPr>
          <p:cNvPr id="6" name="文本框 94"/>
          <p:cNvSpPr txBox="1">
            <a:spLocks noChangeArrowheads="1"/>
          </p:cNvSpPr>
          <p:nvPr/>
        </p:nvSpPr>
        <p:spPr bwMode="auto">
          <a:xfrm>
            <a:off x="245870" y="65515"/>
            <a:ext cx="5053997"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10.1 </a:t>
            </a:r>
            <a:r>
              <a:rPr lang="zh-CN" altLang="en-US" sz="2800" b="1" dirty="0">
                <a:solidFill>
                  <a:schemeClr val="bg1"/>
                </a:solidFill>
                <a:latin typeface="微软雅黑" panose="020B0503020204020204" pitchFamily="34" charset="-122"/>
                <a:ea typeface="微软雅黑" panose="020B0503020204020204" pitchFamily="34" charset="-122"/>
              </a:rPr>
              <a:t>事务</a:t>
            </a:r>
          </a:p>
        </p:txBody>
      </p:sp>
      <p:sp>
        <p:nvSpPr>
          <p:cNvPr id="7" name="文本框 94"/>
          <p:cNvSpPr txBox="1">
            <a:spLocks noChangeArrowheads="1"/>
          </p:cNvSpPr>
          <p:nvPr/>
        </p:nvSpPr>
        <p:spPr bwMode="auto">
          <a:xfrm>
            <a:off x="4737459" y="75566"/>
            <a:ext cx="7908779"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10.1.1 </a:t>
            </a:r>
            <a:r>
              <a:rPr lang="zh-CN" altLang="en-US" sz="2800" b="1" dirty="0">
                <a:solidFill>
                  <a:schemeClr val="bg1"/>
                </a:solidFill>
                <a:latin typeface="微软雅黑" panose="020B0503020204020204" pitchFamily="34" charset="-122"/>
                <a:ea typeface="微软雅黑" panose="020B0503020204020204" pitchFamily="34" charset="-122"/>
              </a:rPr>
              <a:t>事务的概念</a:t>
            </a:r>
          </a:p>
        </p:txBody>
      </p:sp>
      <p:cxnSp>
        <p:nvCxnSpPr>
          <p:cNvPr id="8" name="直接连接符 7"/>
          <p:cNvCxnSpPr/>
          <p:nvPr/>
        </p:nvCxnSpPr>
        <p:spPr>
          <a:xfrm rot="5400000">
            <a:off x="4077830" y="362976"/>
            <a:ext cx="351464" cy="260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6293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ox(ou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32"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box(out)">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32"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box(out)">
                                      <p:cBhvr>
                                        <p:cTn id="17" dur="500"/>
                                        <p:tgtEl>
                                          <p:spTgt spid="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32" fill="hold" nodeType="clickEffect">
                                  <p:stCondLst>
                                    <p:cond delay="0"/>
                                  </p:stCondLst>
                                  <p:childTnLst>
                                    <p:set>
                                      <p:cBhvr>
                                        <p:cTn id="21" dur="1" fill="hold">
                                          <p:stCondLst>
                                            <p:cond delay="0"/>
                                          </p:stCondLst>
                                        </p:cTn>
                                        <p:tgtEl>
                                          <p:spTgt spid="5">
                                            <p:txEl>
                                              <p:pRg st="6" end="6"/>
                                            </p:txEl>
                                          </p:spTgt>
                                        </p:tgtEl>
                                        <p:attrNameLst>
                                          <p:attrName>style.visibility</p:attrName>
                                        </p:attrNameLst>
                                      </p:cBhvr>
                                      <p:to>
                                        <p:strVal val="visible"/>
                                      </p:to>
                                    </p:set>
                                    <p:animEffect transition="in" filter="box(out)">
                                      <p:cBhvr>
                                        <p:cTn id="22"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9" name="Text Box 5"/>
          <p:cNvSpPr txBox="1">
            <a:spLocks noChangeArrowheads="1"/>
          </p:cNvSpPr>
          <p:nvPr/>
        </p:nvSpPr>
        <p:spPr bwMode="auto">
          <a:xfrm>
            <a:off x="1752600" y="685800"/>
            <a:ext cx="83820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endParaRPr lang="en-US" altLang="en-US" sz="3200" b="1"/>
          </a:p>
        </p:txBody>
      </p:sp>
      <p:sp>
        <p:nvSpPr>
          <p:cNvPr id="98311" name="Rectangle 7"/>
          <p:cNvSpPr>
            <a:spLocks noChangeArrowheads="1"/>
          </p:cNvSpPr>
          <p:nvPr/>
        </p:nvSpPr>
        <p:spPr bwMode="auto">
          <a:xfrm>
            <a:off x="115824" y="560990"/>
            <a:ext cx="11960352" cy="57178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spcBef>
                <a:spcPct val="20000"/>
              </a:spcBef>
              <a:buClr>
                <a:schemeClr val="bg2"/>
              </a:buClr>
              <a:buSzPct val="75000"/>
              <a:buFont typeface="Wingdings" charset="2"/>
              <a:buChar char="n"/>
              <a:defRPr sz="3200">
                <a:solidFill>
                  <a:schemeClr val="tx1"/>
                </a:solidFill>
                <a:latin typeface="Arial" charset="0"/>
                <a:ea typeface="宋体" charset="-122"/>
              </a:defRPr>
            </a:lvl1pPr>
            <a:lvl2pPr marL="742950" indent="-285750">
              <a:spcBef>
                <a:spcPct val="20000"/>
              </a:spcBef>
              <a:buClr>
                <a:schemeClr val="accent2"/>
              </a:buClr>
              <a:buSzPct val="80000"/>
              <a:buFont typeface="Wingdings" charset="2"/>
              <a:buChar char="¨"/>
              <a:defRPr sz="2800">
                <a:solidFill>
                  <a:schemeClr val="tx1"/>
                </a:solidFill>
                <a:latin typeface="Arial" charset="0"/>
                <a:ea typeface="宋体" charset="-122"/>
              </a:defRPr>
            </a:lvl2pPr>
            <a:lvl3pPr marL="1143000" indent="-228600">
              <a:spcBef>
                <a:spcPct val="20000"/>
              </a:spcBef>
              <a:buClr>
                <a:schemeClr val="bg2"/>
              </a:buClr>
              <a:buSzPct val="65000"/>
              <a:buFont typeface="Wingdings" charset="2"/>
              <a:buChar char="n"/>
              <a:defRPr sz="2400">
                <a:solidFill>
                  <a:schemeClr val="tx1"/>
                </a:solidFill>
                <a:latin typeface="Arial" charset="0"/>
                <a:ea typeface="宋体" charset="-122"/>
              </a:defRPr>
            </a:lvl3pPr>
            <a:lvl4pPr marL="1600200" indent="-228600">
              <a:spcBef>
                <a:spcPct val="20000"/>
              </a:spcBef>
              <a:buClr>
                <a:schemeClr val="accent2"/>
              </a:buClr>
              <a:buSzPct val="70000"/>
              <a:buFont typeface="Wingdings" charset="2"/>
              <a:buChar char="¨"/>
              <a:defRPr sz="2000">
                <a:solidFill>
                  <a:schemeClr val="tx1"/>
                </a:solidFill>
                <a:latin typeface="Arial" charset="0"/>
                <a:ea typeface="宋体" charset="-122"/>
              </a:defRPr>
            </a:lvl4pPr>
            <a:lvl5pPr marL="2057400" indent="-228600">
              <a:spcBef>
                <a:spcPct val="20000"/>
              </a:spcBef>
              <a:buClr>
                <a:schemeClr val="bg2"/>
              </a:buClr>
              <a:buFont typeface="Wingdings" charset="2"/>
              <a:buChar char="§"/>
              <a:defRPr sz="2000">
                <a:solidFill>
                  <a:schemeClr val="tx1"/>
                </a:solidFill>
                <a:latin typeface="Arial" charset="0"/>
                <a:ea typeface="宋体" charset="-122"/>
              </a:defRPr>
            </a:lvl5pPr>
            <a:lvl6pPr marL="25146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6pPr>
            <a:lvl7pPr marL="29718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7pPr>
            <a:lvl8pPr marL="34290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8pPr>
            <a:lvl9pPr marL="38862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9pPr>
          </a:lstStyle>
          <a:p>
            <a:pPr>
              <a:lnSpc>
                <a:spcPct val="90000"/>
              </a:lnSpc>
              <a:spcBef>
                <a:spcPct val="0"/>
              </a:spcBef>
              <a:buFont typeface="Wingdings" charset="2"/>
              <a:buNone/>
            </a:pPr>
            <a:endParaRPr lang="en-US" altLang="zh-CN" b="1" dirty="0">
              <a:ea typeface="楷体_GB2312" charset="0"/>
            </a:endParaRPr>
          </a:p>
          <a:p>
            <a:pPr>
              <a:lnSpc>
                <a:spcPct val="150000"/>
              </a:lnSpc>
              <a:spcBef>
                <a:spcPct val="0"/>
              </a:spcBef>
              <a:buFont typeface="Wingdings" charset="2"/>
              <a:buNone/>
            </a:pPr>
            <a:r>
              <a:rPr lang="zh-CN" altLang="en-US" sz="2800" dirty="0">
                <a:latin typeface="Microsoft YaHei" panose="020B0503020204020204" pitchFamily="34" charset="-122"/>
                <a:ea typeface="Microsoft YaHei" panose="020B0503020204020204" pitchFamily="34" charset="-122"/>
              </a:rPr>
              <a:t>实例：</a:t>
            </a:r>
          </a:p>
          <a:p>
            <a:pPr>
              <a:lnSpc>
                <a:spcPct val="150000"/>
              </a:lnSpc>
              <a:spcBef>
                <a:spcPct val="0"/>
              </a:spcBef>
              <a:buFont typeface="Wingdings" charset="2"/>
              <a:buNone/>
            </a:pPr>
            <a:r>
              <a:rPr lang="zh-CN" altLang="en-US" sz="2800" dirty="0">
                <a:latin typeface="Microsoft YaHei" panose="020B0503020204020204" pitchFamily="34" charset="-122"/>
                <a:ea typeface="Microsoft YaHei" panose="020B0503020204020204" pitchFamily="34" charset="-122"/>
              </a:rPr>
              <a:t>事务</a:t>
            </a:r>
            <a:r>
              <a:rPr lang="en-US" altLang="zh-CN" sz="2800" dirty="0">
                <a:latin typeface="Microsoft YaHei" panose="020B0503020204020204" pitchFamily="34" charset="-122"/>
                <a:ea typeface="Microsoft YaHei" panose="020B0503020204020204" pitchFamily="34" charset="-122"/>
              </a:rPr>
              <a:t>1</a:t>
            </a:r>
            <a:r>
              <a:rPr lang="zh-CN" altLang="en-US" sz="2800" dirty="0">
                <a:latin typeface="Microsoft YaHei" panose="020B0503020204020204" pitchFamily="34" charset="-122"/>
                <a:ea typeface="Microsoft YaHei" panose="020B0503020204020204" pitchFamily="34" charset="-122"/>
              </a:rPr>
              <a:t>的封锁序列：遵守两段锁协议。</a:t>
            </a:r>
          </a:p>
          <a:p>
            <a:pPr>
              <a:lnSpc>
                <a:spcPct val="150000"/>
              </a:lnSpc>
              <a:spcBef>
                <a:spcPct val="0"/>
              </a:spcBef>
              <a:buFont typeface="Wingdings" charset="2"/>
              <a:buNone/>
            </a:pPr>
            <a:r>
              <a:rPr lang="en-US" altLang="zh-CN" sz="2400" dirty="0">
                <a:latin typeface="Microsoft YaHei" panose="020B0503020204020204" pitchFamily="34" charset="-122"/>
                <a:ea typeface="Microsoft YaHei" panose="020B0503020204020204" pitchFamily="34" charset="-122"/>
              </a:rPr>
              <a:t>LOCK-S(A) </a:t>
            </a:r>
            <a:r>
              <a:rPr lang="en-US"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LOCK-S(B) </a:t>
            </a:r>
            <a:r>
              <a:rPr lang="en-US"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 LOCK-X(C) </a:t>
            </a:r>
            <a:r>
              <a:rPr lang="en-US"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 UNLOCK(B) </a:t>
            </a:r>
            <a:r>
              <a:rPr lang="en-US"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 UNLOCK(A) </a:t>
            </a:r>
            <a:r>
              <a:rPr lang="en-US"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 UNLOCK(C)</a:t>
            </a:r>
            <a:r>
              <a:rPr lang="zh-CN" altLang="en-US" sz="2400" dirty="0">
                <a:latin typeface="Microsoft YaHei" panose="020B0503020204020204" pitchFamily="34" charset="-122"/>
                <a:ea typeface="Microsoft YaHei" panose="020B0503020204020204" pitchFamily="34" charset="-122"/>
              </a:rPr>
              <a:t>；</a:t>
            </a:r>
          </a:p>
          <a:p>
            <a:pPr>
              <a:lnSpc>
                <a:spcPct val="150000"/>
              </a:lnSpc>
              <a:spcBef>
                <a:spcPct val="0"/>
              </a:spcBef>
              <a:buFont typeface="Wingdings" charset="2"/>
              <a:buNone/>
            </a:pPr>
            <a:endParaRPr lang="zh-CN" altLang="en-US" sz="2400" dirty="0">
              <a:latin typeface="Microsoft YaHei" panose="020B0503020204020204" pitchFamily="34" charset="-122"/>
              <a:ea typeface="Microsoft YaHei" panose="020B0503020204020204" pitchFamily="34" charset="-122"/>
            </a:endParaRPr>
          </a:p>
          <a:p>
            <a:pPr>
              <a:lnSpc>
                <a:spcPct val="150000"/>
              </a:lnSpc>
              <a:spcBef>
                <a:spcPct val="0"/>
              </a:spcBef>
              <a:buFont typeface="Wingdings" charset="2"/>
              <a:buNone/>
            </a:pPr>
            <a:r>
              <a:rPr lang="zh-CN" altLang="en-US" sz="2800" dirty="0">
                <a:latin typeface="Microsoft YaHei" panose="020B0503020204020204" pitchFamily="34" charset="-122"/>
                <a:ea typeface="Microsoft YaHei" panose="020B0503020204020204" pitchFamily="34" charset="-122"/>
              </a:rPr>
              <a:t>事务</a:t>
            </a:r>
            <a:r>
              <a:rPr lang="en-US" altLang="zh-CN" sz="2800" dirty="0">
                <a:latin typeface="Microsoft YaHei" panose="020B0503020204020204" pitchFamily="34" charset="-122"/>
                <a:ea typeface="Microsoft YaHei" panose="020B0503020204020204" pitchFamily="34" charset="-122"/>
              </a:rPr>
              <a:t>2</a:t>
            </a:r>
            <a:r>
              <a:rPr lang="zh-CN" altLang="en-US" sz="2800" dirty="0">
                <a:latin typeface="Microsoft YaHei" panose="020B0503020204020204" pitchFamily="34" charset="-122"/>
                <a:ea typeface="Microsoft YaHei" panose="020B0503020204020204" pitchFamily="34" charset="-122"/>
              </a:rPr>
              <a:t>的封锁序列：不遵守两段协议。</a:t>
            </a:r>
          </a:p>
          <a:p>
            <a:pPr>
              <a:lnSpc>
                <a:spcPct val="150000"/>
              </a:lnSpc>
              <a:spcBef>
                <a:spcPct val="0"/>
              </a:spcBef>
              <a:buFont typeface="Wingdings" charset="2"/>
              <a:buNone/>
            </a:pPr>
            <a:r>
              <a:rPr lang="en-US" altLang="zh-CN" sz="2400" dirty="0">
                <a:latin typeface="Microsoft YaHei" panose="020B0503020204020204" pitchFamily="34" charset="-122"/>
                <a:ea typeface="Microsoft YaHei" panose="020B0503020204020204" pitchFamily="34" charset="-122"/>
              </a:rPr>
              <a:t>LOCK-S(A) </a:t>
            </a:r>
            <a:r>
              <a:rPr lang="en-US"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 UNLOCK(A) </a:t>
            </a:r>
            <a:r>
              <a:rPr lang="en-US"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 LOCK-S(B) </a:t>
            </a:r>
            <a:r>
              <a:rPr lang="en-US"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 LOCK-X(C) </a:t>
            </a:r>
            <a:r>
              <a:rPr lang="en-US"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 UNLOCK(C) </a:t>
            </a:r>
            <a:r>
              <a:rPr lang="en-US"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 UNLOCK(B)</a:t>
            </a:r>
            <a:r>
              <a:rPr lang="zh-CN" altLang="en-US" sz="2400" dirty="0">
                <a:latin typeface="Microsoft YaHei" panose="020B0503020204020204" pitchFamily="34" charset="-122"/>
                <a:ea typeface="Microsoft YaHei" panose="020B0503020204020204" pitchFamily="34" charset="-122"/>
              </a:rPr>
              <a:t>；</a:t>
            </a:r>
          </a:p>
          <a:p>
            <a:pPr>
              <a:lnSpc>
                <a:spcPct val="90000"/>
              </a:lnSpc>
              <a:spcBef>
                <a:spcPct val="0"/>
              </a:spcBef>
              <a:buFont typeface="Wingdings" charset="2"/>
              <a:buNone/>
            </a:pPr>
            <a:endParaRPr lang="zh-CN" altLang="en-US" b="1" dirty="0">
              <a:latin typeface="宋体" charset="-122"/>
            </a:endParaRPr>
          </a:p>
          <a:p>
            <a:pPr>
              <a:lnSpc>
                <a:spcPct val="90000"/>
              </a:lnSpc>
              <a:spcBef>
                <a:spcPct val="0"/>
              </a:spcBef>
              <a:buFont typeface="Wingdings" charset="2"/>
              <a:buNone/>
            </a:pPr>
            <a:endParaRPr lang="zh-CN" altLang="en-US" b="1" dirty="0">
              <a:latin typeface="宋体" charset="-122"/>
            </a:endParaRPr>
          </a:p>
        </p:txBody>
      </p:sp>
      <p:sp>
        <p:nvSpPr>
          <p:cNvPr id="4"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5"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6" name="直接连接符 5"/>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78846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2" name="Text Box 4"/>
          <p:cNvSpPr txBox="1">
            <a:spLocks noChangeArrowheads="1"/>
          </p:cNvSpPr>
          <p:nvPr/>
        </p:nvSpPr>
        <p:spPr bwMode="auto">
          <a:xfrm>
            <a:off x="170688" y="1371600"/>
            <a:ext cx="11935968" cy="25660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200000"/>
              </a:lnSpc>
              <a:spcBef>
                <a:spcPct val="50000"/>
              </a:spcBef>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改进的两段锁协议：增加了共享锁与互斥锁的转换机制。</a:t>
            </a:r>
          </a:p>
          <a:p>
            <a:pPr marL="914400" lvl="1" indent="-457200">
              <a:lnSpc>
                <a:spcPct val="200000"/>
              </a:lnSpc>
              <a:spcBef>
                <a:spcPct val="50000"/>
              </a:spcBef>
              <a:buFont typeface="Wingdings" pitchFamily="2" charset="2"/>
              <a:buChar char="Ø"/>
            </a:pPr>
            <a:r>
              <a:rPr lang="en-US" altLang="zh-CN"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UPGRADE</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：共享锁</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   转 </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互斥锁</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。（只能在加锁阶段）</a:t>
            </a:r>
          </a:p>
          <a:p>
            <a:pPr marL="914400" lvl="1" indent="-457200">
              <a:lnSpc>
                <a:spcPct val="200000"/>
              </a:lnSpc>
              <a:spcBef>
                <a:spcPct val="50000"/>
              </a:spcBef>
              <a:buFont typeface="Wingdings" pitchFamily="2" charset="2"/>
              <a:buChar char="Ø"/>
            </a:pPr>
            <a:r>
              <a:rPr lang="en-US" altLang="zh-CN"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DOWNGRADE</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：表示</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互斥锁  转 共享锁</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。（只能在解锁阶段）</a:t>
            </a:r>
          </a:p>
        </p:txBody>
      </p:sp>
      <p:sp>
        <p:nvSpPr>
          <p:cNvPr id="3"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4"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5" name="直接连接符 4"/>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23146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6" name="Text Box 4"/>
          <p:cNvSpPr txBox="1">
            <a:spLocks noChangeArrowheads="1"/>
          </p:cNvSpPr>
          <p:nvPr/>
        </p:nvSpPr>
        <p:spPr bwMode="auto">
          <a:xfrm>
            <a:off x="460022" y="785015"/>
            <a:ext cx="10244554" cy="556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zh-CN" altLang="en-US" sz="2400" b="1" dirty="0">
                <a:latin typeface="Microsoft YaHei" panose="020B0503020204020204" pitchFamily="34" charset="-122"/>
                <a:ea typeface="Microsoft YaHei" panose="020B0503020204020204" pitchFamily="34" charset="-122"/>
              </a:rPr>
              <a:t>例如：一改进的满足两段锁协议的并行调度，仅给出了与锁有关的操作。</a:t>
            </a:r>
          </a:p>
          <a:p>
            <a:pPr>
              <a:lnSpc>
                <a:spcPct val="85000"/>
              </a:lnSpc>
            </a:pPr>
            <a:r>
              <a:rPr lang="zh-CN" altLang="en-US" sz="3200" b="1" dirty="0"/>
              <a:t>          </a:t>
            </a:r>
            <a:r>
              <a:rPr lang="en-US" altLang="zh-CN" sz="3200" b="1" dirty="0"/>
              <a:t>T1                                      T2</a:t>
            </a:r>
          </a:p>
          <a:p>
            <a:pPr>
              <a:lnSpc>
                <a:spcPct val="85000"/>
              </a:lnSpc>
            </a:pPr>
            <a:r>
              <a:rPr lang="en-US" altLang="zh-CN" sz="3200" b="1" dirty="0"/>
              <a:t>      </a:t>
            </a:r>
            <a:r>
              <a:rPr lang="en-US" altLang="zh-CN" sz="2800" b="1" dirty="0"/>
              <a:t>LOCK-S(A);</a:t>
            </a:r>
          </a:p>
          <a:p>
            <a:pPr>
              <a:lnSpc>
                <a:spcPct val="85000"/>
              </a:lnSpc>
            </a:pPr>
            <a:r>
              <a:rPr lang="en-US" altLang="zh-CN" sz="2800" b="1" dirty="0"/>
              <a:t>      read(A)                            LOCK-S(A);</a:t>
            </a:r>
          </a:p>
          <a:p>
            <a:pPr>
              <a:lnSpc>
                <a:spcPct val="85000"/>
              </a:lnSpc>
            </a:pPr>
            <a:r>
              <a:rPr lang="en-US" altLang="zh-CN" sz="2800" b="1" dirty="0"/>
              <a:t>      LOCK-S(B);</a:t>
            </a:r>
          </a:p>
          <a:p>
            <a:pPr>
              <a:lnSpc>
                <a:spcPct val="85000"/>
              </a:lnSpc>
            </a:pPr>
            <a:r>
              <a:rPr lang="en-US" altLang="zh-CN" sz="2800" b="1" dirty="0"/>
              <a:t>                                              LOCK-S(B);</a:t>
            </a:r>
          </a:p>
          <a:p>
            <a:pPr>
              <a:lnSpc>
                <a:spcPct val="85000"/>
              </a:lnSpc>
            </a:pPr>
            <a:r>
              <a:rPr lang="en-US" altLang="zh-CN" sz="2800" b="1" dirty="0"/>
              <a:t>      LOCK-S(C);</a:t>
            </a:r>
          </a:p>
          <a:p>
            <a:pPr>
              <a:lnSpc>
                <a:spcPct val="85000"/>
              </a:lnSpc>
            </a:pPr>
            <a:r>
              <a:rPr lang="en-US" altLang="zh-CN" sz="2800" b="1" dirty="0"/>
              <a:t>      LOCK-S(D);</a:t>
            </a:r>
          </a:p>
          <a:p>
            <a:pPr>
              <a:lnSpc>
                <a:spcPct val="85000"/>
              </a:lnSpc>
            </a:pPr>
            <a:r>
              <a:rPr lang="en-US" altLang="zh-CN" sz="2800" b="1" dirty="0"/>
              <a:t>                                              UNLOCK(A);</a:t>
            </a:r>
          </a:p>
          <a:p>
            <a:pPr>
              <a:lnSpc>
                <a:spcPct val="85000"/>
              </a:lnSpc>
            </a:pPr>
            <a:r>
              <a:rPr lang="en-US" altLang="zh-CN" sz="2800" b="1" dirty="0"/>
              <a:t>                                              UNLOCK(B);</a:t>
            </a:r>
          </a:p>
          <a:p>
            <a:pPr>
              <a:lnSpc>
                <a:spcPct val="85000"/>
              </a:lnSpc>
            </a:pPr>
            <a:r>
              <a:rPr lang="en-US" altLang="zh-CN" sz="2800" b="1" dirty="0"/>
              <a:t>      LOCK-S(E);</a:t>
            </a:r>
          </a:p>
          <a:p>
            <a:pPr>
              <a:lnSpc>
                <a:spcPct val="85000"/>
              </a:lnSpc>
            </a:pPr>
            <a:r>
              <a:rPr lang="en-US" altLang="zh-CN" sz="2800" b="1" dirty="0"/>
              <a:t>      </a:t>
            </a:r>
            <a:r>
              <a:rPr lang="en-US" altLang="zh-CN" sz="2800" b="1" dirty="0">
                <a:solidFill>
                  <a:srgbClr val="FF0000"/>
                </a:solidFill>
              </a:rPr>
              <a:t>UPGRADE(A);</a:t>
            </a:r>
          </a:p>
          <a:p>
            <a:pPr>
              <a:lnSpc>
                <a:spcPct val="85000"/>
              </a:lnSpc>
            </a:pPr>
            <a:r>
              <a:rPr lang="en-US" altLang="zh-CN" sz="2800" b="1" dirty="0"/>
              <a:t>      write(A)</a:t>
            </a:r>
          </a:p>
          <a:p>
            <a:pPr>
              <a:lnSpc>
                <a:spcPct val="85000"/>
              </a:lnSpc>
            </a:pPr>
            <a:endParaRPr lang="en-US" altLang="zh-CN" sz="3200" b="1" dirty="0"/>
          </a:p>
        </p:txBody>
      </p:sp>
      <p:sp>
        <p:nvSpPr>
          <p:cNvPr id="100357" name="Line 5"/>
          <p:cNvSpPr>
            <a:spLocks noChangeShapeType="1"/>
          </p:cNvSpPr>
          <p:nvPr/>
        </p:nvSpPr>
        <p:spPr bwMode="auto">
          <a:xfrm>
            <a:off x="950976" y="1944624"/>
            <a:ext cx="0" cy="4267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00358" name="Text Box 6"/>
          <p:cNvSpPr txBox="1">
            <a:spLocks noChangeArrowheads="1"/>
          </p:cNvSpPr>
          <p:nvPr/>
        </p:nvSpPr>
        <p:spPr bwMode="auto">
          <a:xfrm>
            <a:off x="244578" y="1944624"/>
            <a:ext cx="553998" cy="198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a:spAutoFit/>
          </a:bodyPr>
          <a:lstStyle/>
          <a:p>
            <a:pPr>
              <a:spcBef>
                <a:spcPct val="50000"/>
              </a:spcBef>
            </a:pPr>
            <a:r>
              <a:rPr lang="zh-CN" altLang="en-US" sz="2400" b="1" dirty="0">
                <a:latin typeface="Microsoft YaHei" panose="020B0503020204020204" pitchFamily="34" charset="-122"/>
                <a:ea typeface="Microsoft YaHei" panose="020B0503020204020204" pitchFamily="34" charset="-122"/>
              </a:rPr>
              <a:t>时间</a:t>
            </a: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74552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80" name="Rectangle 4"/>
          <p:cNvSpPr>
            <a:spLocks noChangeArrowheads="1"/>
          </p:cNvSpPr>
          <p:nvPr/>
        </p:nvSpPr>
        <p:spPr bwMode="auto">
          <a:xfrm>
            <a:off x="0" y="682816"/>
            <a:ext cx="6693408" cy="17007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spcBef>
                <a:spcPct val="20000"/>
              </a:spcBef>
              <a:buClr>
                <a:schemeClr val="bg2"/>
              </a:buClr>
              <a:buSzPct val="75000"/>
              <a:buFont typeface="Wingdings" charset="2"/>
              <a:buChar char="n"/>
              <a:defRPr sz="3200">
                <a:solidFill>
                  <a:schemeClr val="tx1"/>
                </a:solidFill>
                <a:latin typeface="Arial" charset="0"/>
                <a:ea typeface="宋体" charset="-122"/>
              </a:defRPr>
            </a:lvl1pPr>
            <a:lvl2pPr marL="742950" indent="-285750">
              <a:spcBef>
                <a:spcPct val="20000"/>
              </a:spcBef>
              <a:buClr>
                <a:schemeClr val="accent2"/>
              </a:buClr>
              <a:buSzPct val="80000"/>
              <a:buFont typeface="Wingdings" charset="2"/>
              <a:buChar char="¨"/>
              <a:defRPr sz="2800">
                <a:solidFill>
                  <a:schemeClr val="tx1"/>
                </a:solidFill>
                <a:latin typeface="Arial" charset="0"/>
                <a:ea typeface="宋体" charset="-122"/>
              </a:defRPr>
            </a:lvl2pPr>
            <a:lvl3pPr marL="1143000" indent="-228600">
              <a:spcBef>
                <a:spcPct val="20000"/>
              </a:spcBef>
              <a:buClr>
                <a:schemeClr val="bg2"/>
              </a:buClr>
              <a:buSzPct val="65000"/>
              <a:buFont typeface="Wingdings" charset="2"/>
              <a:buChar char="n"/>
              <a:defRPr sz="2400">
                <a:solidFill>
                  <a:schemeClr val="tx1"/>
                </a:solidFill>
                <a:latin typeface="Arial" charset="0"/>
                <a:ea typeface="宋体" charset="-122"/>
              </a:defRPr>
            </a:lvl3pPr>
            <a:lvl4pPr marL="1600200" indent="-228600">
              <a:spcBef>
                <a:spcPct val="20000"/>
              </a:spcBef>
              <a:buClr>
                <a:schemeClr val="accent2"/>
              </a:buClr>
              <a:buSzPct val="70000"/>
              <a:buFont typeface="Wingdings" charset="2"/>
              <a:buChar char="¨"/>
              <a:defRPr sz="2000">
                <a:solidFill>
                  <a:schemeClr val="tx1"/>
                </a:solidFill>
                <a:latin typeface="Arial" charset="0"/>
                <a:ea typeface="宋体" charset="-122"/>
              </a:defRPr>
            </a:lvl4pPr>
            <a:lvl5pPr marL="2057400" indent="-228600">
              <a:spcBef>
                <a:spcPct val="20000"/>
              </a:spcBef>
              <a:buClr>
                <a:schemeClr val="bg2"/>
              </a:buClr>
              <a:buFont typeface="Wingdings" charset="2"/>
              <a:buChar char="§"/>
              <a:defRPr sz="2000">
                <a:solidFill>
                  <a:schemeClr val="tx1"/>
                </a:solidFill>
                <a:latin typeface="Arial" charset="0"/>
                <a:ea typeface="宋体" charset="-122"/>
              </a:defRPr>
            </a:lvl5pPr>
            <a:lvl6pPr marL="25146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6pPr>
            <a:lvl7pPr marL="29718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7pPr>
            <a:lvl8pPr marL="34290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8pPr>
            <a:lvl9pPr marL="38862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9pPr>
          </a:lstStyle>
          <a:p>
            <a:r>
              <a:rPr lang="zh-CN" altLang="en-US" sz="2400" dirty="0">
                <a:latin typeface="Microsoft YaHei" panose="020B0503020204020204" pitchFamily="34" charset="-122"/>
                <a:ea typeface="Microsoft YaHei" panose="020B0503020204020204" pitchFamily="34" charset="-122"/>
              </a:rPr>
              <a:t>两段锁协议与防止死锁的一次封锁法</a:t>
            </a:r>
          </a:p>
          <a:p>
            <a:pPr lvl="1">
              <a:spcBef>
                <a:spcPct val="60000"/>
              </a:spcBef>
            </a:pPr>
            <a:r>
              <a:rPr lang="zh-CN" altLang="en-US" sz="2400" dirty="0">
                <a:solidFill>
                  <a:srgbClr val="FF0000"/>
                </a:solidFill>
                <a:latin typeface="Microsoft YaHei" panose="020B0503020204020204" pitchFamily="34" charset="-122"/>
                <a:ea typeface="Microsoft YaHei" panose="020B0503020204020204" pitchFamily="34" charset="-122"/>
              </a:rPr>
              <a:t>一次封锁法遵守两段锁协议。</a:t>
            </a:r>
          </a:p>
          <a:p>
            <a:pPr lvl="1">
              <a:spcBef>
                <a:spcPct val="60000"/>
              </a:spcBef>
            </a:pPr>
            <a:r>
              <a:rPr lang="zh-CN" altLang="en-US" sz="2400" dirty="0">
                <a:solidFill>
                  <a:srgbClr val="FF0000"/>
                </a:solidFill>
                <a:latin typeface="Microsoft YaHei" panose="020B0503020204020204" pitchFamily="34" charset="-122"/>
                <a:ea typeface="Microsoft YaHei" panose="020B0503020204020204" pitchFamily="34" charset="-122"/>
              </a:rPr>
              <a:t>遵守两段锁协议的事务可能发生死锁。</a:t>
            </a:r>
          </a:p>
        </p:txBody>
      </p:sp>
      <p:sp>
        <p:nvSpPr>
          <p:cNvPr id="3" name="Rectangle 4">
            <a:extLst>
              <a:ext uri="{FF2B5EF4-FFF2-40B4-BE49-F238E27FC236}">
                <a16:creationId xmlns:a16="http://schemas.microsoft.com/office/drawing/2014/main" id="{81FE8B30-6010-8F4F-A664-6AD5CDA2CA41}"/>
              </a:ext>
            </a:extLst>
          </p:cNvPr>
          <p:cNvSpPr>
            <a:spLocks noChangeArrowheads="1"/>
          </p:cNvSpPr>
          <p:nvPr/>
        </p:nvSpPr>
        <p:spPr bwMode="auto">
          <a:xfrm>
            <a:off x="1981200" y="23836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spcBef>
                <a:spcPct val="20000"/>
              </a:spcBef>
              <a:buClr>
                <a:schemeClr val="bg2"/>
              </a:buClr>
              <a:buSzPct val="75000"/>
              <a:buFont typeface="Wingdings" charset="2"/>
              <a:buChar char="n"/>
              <a:defRPr sz="3200">
                <a:solidFill>
                  <a:schemeClr val="tx1"/>
                </a:solidFill>
                <a:latin typeface="Arial" charset="0"/>
                <a:ea typeface="宋体" charset="-122"/>
              </a:defRPr>
            </a:lvl1pPr>
            <a:lvl2pPr marL="742950" indent="-285750">
              <a:spcBef>
                <a:spcPct val="20000"/>
              </a:spcBef>
              <a:buClr>
                <a:schemeClr val="accent2"/>
              </a:buClr>
              <a:buSzPct val="80000"/>
              <a:buFont typeface="Wingdings" charset="2"/>
              <a:buChar char="¨"/>
              <a:defRPr sz="2800">
                <a:solidFill>
                  <a:schemeClr val="tx1"/>
                </a:solidFill>
                <a:latin typeface="Arial" charset="0"/>
                <a:ea typeface="宋体" charset="-122"/>
              </a:defRPr>
            </a:lvl2pPr>
            <a:lvl3pPr marL="1143000" indent="-228600">
              <a:spcBef>
                <a:spcPct val="20000"/>
              </a:spcBef>
              <a:buClr>
                <a:schemeClr val="bg2"/>
              </a:buClr>
              <a:buSzPct val="65000"/>
              <a:buFont typeface="Wingdings" charset="2"/>
              <a:buChar char="n"/>
              <a:defRPr sz="2400">
                <a:solidFill>
                  <a:schemeClr val="tx1"/>
                </a:solidFill>
                <a:latin typeface="Arial" charset="0"/>
                <a:ea typeface="宋体" charset="-122"/>
              </a:defRPr>
            </a:lvl3pPr>
            <a:lvl4pPr marL="1600200" indent="-228600">
              <a:spcBef>
                <a:spcPct val="20000"/>
              </a:spcBef>
              <a:buClr>
                <a:schemeClr val="accent2"/>
              </a:buClr>
              <a:buSzPct val="70000"/>
              <a:buFont typeface="Wingdings" charset="2"/>
              <a:buChar char="¨"/>
              <a:defRPr sz="2000">
                <a:solidFill>
                  <a:schemeClr val="tx1"/>
                </a:solidFill>
                <a:latin typeface="Arial" charset="0"/>
                <a:ea typeface="宋体" charset="-122"/>
              </a:defRPr>
            </a:lvl4pPr>
            <a:lvl5pPr marL="2057400" indent="-228600">
              <a:spcBef>
                <a:spcPct val="20000"/>
              </a:spcBef>
              <a:buClr>
                <a:schemeClr val="bg2"/>
              </a:buClr>
              <a:buFont typeface="Wingdings" charset="2"/>
              <a:buChar char="§"/>
              <a:defRPr sz="2000">
                <a:solidFill>
                  <a:schemeClr val="tx1"/>
                </a:solidFill>
                <a:latin typeface="Arial" charset="0"/>
                <a:ea typeface="宋体" charset="-122"/>
              </a:defRPr>
            </a:lvl5pPr>
            <a:lvl6pPr marL="25146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6pPr>
            <a:lvl7pPr marL="29718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7pPr>
            <a:lvl8pPr marL="34290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8pPr>
            <a:lvl9pPr marL="3886200" indent="-228600" fontAlgn="base">
              <a:spcBef>
                <a:spcPct val="20000"/>
              </a:spcBef>
              <a:spcAft>
                <a:spcPct val="0"/>
              </a:spcAft>
              <a:buClr>
                <a:schemeClr val="bg2"/>
              </a:buClr>
              <a:buFont typeface="Wingdings" charset="2"/>
              <a:buChar char="§"/>
              <a:defRPr sz="2000">
                <a:solidFill>
                  <a:schemeClr val="tx1"/>
                </a:solidFill>
                <a:latin typeface="Arial" charset="0"/>
                <a:ea typeface="宋体" charset="-122"/>
              </a:defRPr>
            </a:lvl9pPr>
          </a:lstStyle>
          <a:p>
            <a:pPr>
              <a:buFont typeface="Wingdings" charset="2"/>
              <a:buNone/>
            </a:pPr>
            <a:r>
              <a:rPr lang="zh-CN" altLang="en-US" sz="2400" b="1" dirty="0">
                <a:latin typeface="Microsoft YaHei" panose="020B0503020204020204" pitchFamily="34" charset="-122"/>
                <a:ea typeface="Microsoft YaHei" panose="020B0503020204020204" pitchFamily="34" charset="-122"/>
              </a:rPr>
              <a:t>实例：遵守两段锁协议的事务发生死锁</a:t>
            </a:r>
          </a:p>
        </p:txBody>
      </p:sp>
      <p:sp>
        <p:nvSpPr>
          <p:cNvPr id="4" name="Rectangle 5">
            <a:extLst>
              <a:ext uri="{FF2B5EF4-FFF2-40B4-BE49-F238E27FC236}">
                <a16:creationId xmlns:a16="http://schemas.microsoft.com/office/drawing/2014/main" id="{775C1855-EFBE-2F45-B33B-9A3ABC8803B6}"/>
              </a:ext>
            </a:extLst>
          </p:cNvPr>
          <p:cNvSpPr>
            <a:spLocks noChangeArrowheads="1"/>
          </p:cNvSpPr>
          <p:nvPr/>
        </p:nvSpPr>
        <p:spPr bwMode="auto">
          <a:xfrm>
            <a:off x="2785936" y="2779808"/>
            <a:ext cx="2170113"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pPr algn="ctr"/>
            <a:r>
              <a:rPr kumimoji="1" lang="en-US" altLang="zh-CN" sz="2800" b="1" dirty="0">
                <a:latin typeface="Times New Roman" charset="0"/>
              </a:rPr>
              <a:t>T</a:t>
            </a:r>
            <a:r>
              <a:rPr kumimoji="1" lang="en-US" altLang="zh-CN" sz="2800" b="1" baseline="-30000" dirty="0">
                <a:latin typeface="Times New Roman" charset="0"/>
              </a:rPr>
              <a:t>1</a:t>
            </a:r>
            <a:endParaRPr kumimoji="1" lang="en-US" altLang="zh-CN" sz="2800" dirty="0">
              <a:latin typeface="Times New Roman" charset="0"/>
            </a:endParaRPr>
          </a:p>
          <a:p>
            <a:pPr algn="ctr"/>
            <a:r>
              <a:rPr kumimoji="1" lang="en-US" altLang="zh-CN" sz="2800" b="1" dirty="0">
                <a:latin typeface="Times New Roman" charset="0"/>
              </a:rPr>
              <a:t>LOCK-S(B)</a:t>
            </a:r>
            <a:endParaRPr kumimoji="1" lang="en-US" altLang="zh-CN" sz="2800" dirty="0">
              <a:latin typeface="Times New Roman" charset="0"/>
            </a:endParaRPr>
          </a:p>
          <a:p>
            <a:pPr algn="ctr"/>
            <a:r>
              <a:rPr kumimoji="1" lang="zh-CN" altLang="en-US" sz="2800" b="1" dirty="0">
                <a:latin typeface="Times New Roman" charset="0"/>
              </a:rPr>
              <a:t>读</a:t>
            </a:r>
            <a:r>
              <a:rPr kumimoji="1" lang="en-US" altLang="zh-CN" sz="2800" b="1" dirty="0">
                <a:latin typeface="Times New Roman" charset="0"/>
              </a:rPr>
              <a:t>B=2</a:t>
            </a:r>
            <a:endParaRPr kumimoji="1" lang="en-US" altLang="zh-CN" sz="2800" dirty="0">
              <a:latin typeface="Times New Roman" charset="0"/>
            </a:endParaRPr>
          </a:p>
          <a:p>
            <a:pPr algn="ctr"/>
            <a:r>
              <a:rPr kumimoji="1" lang="en-US" altLang="zh-CN" sz="2800" b="1" dirty="0">
                <a:latin typeface="Times New Roman" charset="0"/>
              </a:rPr>
              <a:t> </a:t>
            </a:r>
            <a:endParaRPr kumimoji="1" lang="en-US" altLang="zh-CN" sz="2800" dirty="0">
              <a:latin typeface="Times New Roman" charset="0"/>
            </a:endParaRPr>
          </a:p>
          <a:p>
            <a:pPr algn="ctr"/>
            <a:r>
              <a:rPr kumimoji="1" lang="en-US" altLang="zh-CN" sz="2800" b="1" dirty="0">
                <a:latin typeface="Times New Roman" charset="0"/>
              </a:rPr>
              <a:t> </a:t>
            </a:r>
            <a:endParaRPr kumimoji="1" lang="en-US" altLang="zh-CN" sz="2800" dirty="0">
              <a:latin typeface="Times New Roman" charset="0"/>
            </a:endParaRPr>
          </a:p>
          <a:p>
            <a:pPr algn="ctr"/>
            <a:r>
              <a:rPr kumimoji="1" lang="en-US" altLang="zh-CN" sz="2800" b="1" dirty="0">
                <a:latin typeface="Times New Roman" charset="0"/>
              </a:rPr>
              <a:t>LOCK-X(A)</a:t>
            </a:r>
            <a:endParaRPr kumimoji="1" lang="en-US" altLang="zh-CN" sz="2800" dirty="0">
              <a:latin typeface="Times New Roman" charset="0"/>
            </a:endParaRPr>
          </a:p>
          <a:p>
            <a:pPr algn="ctr"/>
            <a:r>
              <a:rPr kumimoji="1" lang="zh-CN" altLang="en-US" sz="2800" b="1" dirty="0">
                <a:latin typeface="Times New Roman" charset="0"/>
              </a:rPr>
              <a:t>等待</a:t>
            </a:r>
            <a:endParaRPr kumimoji="1" lang="zh-CN" altLang="en-US" sz="2800" dirty="0">
              <a:latin typeface="Times New Roman" charset="0"/>
            </a:endParaRPr>
          </a:p>
          <a:p>
            <a:pPr algn="ctr"/>
            <a:r>
              <a:rPr kumimoji="1" lang="zh-CN" altLang="en-US" sz="2800" b="1" dirty="0">
                <a:latin typeface="Times New Roman" charset="0"/>
              </a:rPr>
              <a:t>等待</a:t>
            </a:r>
            <a:endParaRPr kumimoji="1" lang="zh-CN" altLang="en-US" sz="2800" dirty="0">
              <a:latin typeface="Times New Roman" charset="0"/>
            </a:endParaRPr>
          </a:p>
          <a:p>
            <a:pPr algn="ctr"/>
            <a:endParaRPr kumimoji="1" lang="zh-CN" altLang="en-US" sz="2800" dirty="0">
              <a:latin typeface="Times New Roman" charset="0"/>
            </a:endParaRPr>
          </a:p>
        </p:txBody>
      </p:sp>
      <p:sp>
        <p:nvSpPr>
          <p:cNvPr id="5" name="Rectangle 6">
            <a:extLst>
              <a:ext uri="{FF2B5EF4-FFF2-40B4-BE49-F238E27FC236}">
                <a16:creationId xmlns:a16="http://schemas.microsoft.com/office/drawing/2014/main" id="{705F8B73-9C3A-9241-99D2-8171C714F7C0}"/>
              </a:ext>
            </a:extLst>
          </p:cNvPr>
          <p:cNvSpPr>
            <a:spLocks noChangeArrowheads="1"/>
          </p:cNvSpPr>
          <p:nvPr/>
        </p:nvSpPr>
        <p:spPr bwMode="auto">
          <a:xfrm>
            <a:off x="5221162" y="2947416"/>
            <a:ext cx="2401887"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pPr algn="ctr"/>
            <a:r>
              <a:rPr kumimoji="1" lang="en-US" altLang="zh-CN" sz="2800" b="1" dirty="0">
                <a:latin typeface="Times New Roman" charset="0"/>
              </a:rPr>
              <a:t>T</a:t>
            </a:r>
            <a:r>
              <a:rPr kumimoji="1" lang="en-US" altLang="zh-CN" sz="2800" b="1" baseline="-30000" dirty="0">
                <a:latin typeface="Times New Roman" charset="0"/>
              </a:rPr>
              <a:t>2</a:t>
            </a:r>
            <a:endParaRPr kumimoji="1" lang="en-US" altLang="zh-CN" sz="2800" dirty="0">
              <a:latin typeface="Times New Roman" charset="0"/>
            </a:endParaRPr>
          </a:p>
          <a:p>
            <a:pPr algn="ctr"/>
            <a:r>
              <a:rPr kumimoji="1" lang="en-US" altLang="zh-CN" sz="2800" b="1" dirty="0">
                <a:latin typeface="Times New Roman" charset="0"/>
              </a:rPr>
              <a:t> </a:t>
            </a:r>
            <a:endParaRPr kumimoji="1" lang="en-US" altLang="zh-CN" sz="2800" dirty="0">
              <a:latin typeface="Times New Roman" charset="0"/>
            </a:endParaRPr>
          </a:p>
          <a:p>
            <a:pPr algn="ctr"/>
            <a:r>
              <a:rPr kumimoji="1" lang="en-US" altLang="zh-CN" sz="2800" b="1" dirty="0">
                <a:latin typeface="Times New Roman" charset="0"/>
              </a:rPr>
              <a:t> </a:t>
            </a:r>
            <a:endParaRPr kumimoji="1" lang="en-US" altLang="zh-CN" sz="2800" dirty="0">
              <a:latin typeface="Times New Roman" charset="0"/>
            </a:endParaRPr>
          </a:p>
          <a:p>
            <a:pPr algn="ctr"/>
            <a:r>
              <a:rPr kumimoji="1" lang="en-US" altLang="zh-CN" sz="2800" b="1" dirty="0">
                <a:latin typeface="Times New Roman" charset="0"/>
              </a:rPr>
              <a:t>LOCK-S(A)</a:t>
            </a:r>
            <a:endParaRPr kumimoji="1" lang="en-US" altLang="zh-CN" sz="2800" dirty="0">
              <a:latin typeface="Times New Roman" charset="0"/>
            </a:endParaRPr>
          </a:p>
          <a:p>
            <a:pPr algn="ctr"/>
            <a:r>
              <a:rPr kumimoji="1" lang="zh-CN" altLang="en-US" sz="2800" b="1" dirty="0">
                <a:latin typeface="Times New Roman" charset="0"/>
              </a:rPr>
              <a:t>读</a:t>
            </a:r>
            <a:r>
              <a:rPr kumimoji="1" lang="en-US" altLang="zh-CN" sz="2800" b="1" dirty="0">
                <a:latin typeface="Times New Roman" charset="0"/>
              </a:rPr>
              <a:t>A=2</a:t>
            </a:r>
            <a:endParaRPr kumimoji="1" lang="en-US" altLang="zh-CN" sz="2800" dirty="0">
              <a:latin typeface="Times New Roman" charset="0"/>
            </a:endParaRPr>
          </a:p>
          <a:p>
            <a:pPr algn="ctr"/>
            <a:r>
              <a:rPr kumimoji="1" lang="en-US" altLang="zh-CN" sz="2800" b="1" dirty="0">
                <a:latin typeface="Times New Roman" charset="0"/>
              </a:rPr>
              <a:t> </a:t>
            </a:r>
            <a:endParaRPr kumimoji="1" lang="en-US" altLang="zh-CN" sz="2800" dirty="0">
              <a:latin typeface="Times New Roman" charset="0"/>
            </a:endParaRPr>
          </a:p>
          <a:p>
            <a:pPr algn="ctr"/>
            <a:r>
              <a:rPr kumimoji="1" lang="en-US" altLang="zh-CN" sz="2800" b="1" dirty="0">
                <a:latin typeface="Times New Roman" charset="0"/>
              </a:rPr>
              <a:t>LOCK-X(B)</a:t>
            </a:r>
            <a:endParaRPr kumimoji="1" lang="en-US" altLang="zh-CN" sz="2800" dirty="0">
              <a:latin typeface="Times New Roman" charset="0"/>
            </a:endParaRPr>
          </a:p>
          <a:p>
            <a:pPr algn="ctr"/>
            <a:r>
              <a:rPr kumimoji="1" lang="zh-CN" altLang="en-US" sz="2800" b="1" dirty="0">
                <a:latin typeface="Times New Roman" charset="0"/>
              </a:rPr>
              <a:t>等待</a:t>
            </a:r>
            <a:endParaRPr kumimoji="1" lang="zh-CN" altLang="en-US" sz="2800" dirty="0">
              <a:latin typeface="Times New Roman" charset="0"/>
            </a:endParaRPr>
          </a:p>
          <a:p>
            <a:pPr algn="ctr"/>
            <a:endParaRPr kumimoji="1" lang="zh-CN" altLang="en-US" sz="2800" dirty="0">
              <a:latin typeface="Times New Roman" charset="0"/>
            </a:endParaRPr>
          </a:p>
          <a:p>
            <a:pPr algn="ctr"/>
            <a:endParaRPr kumimoji="1" lang="zh-CN" altLang="en-US" sz="2000" dirty="0">
              <a:latin typeface="Times New Roman" charset="0"/>
            </a:endParaRPr>
          </a:p>
        </p:txBody>
      </p:sp>
      <p:sp>
        <p:nvSpPr>
          <p:cNvPr id="6" name="Line 7">
            <a:extLst>
              <a:ext uri="{FF2B5EF4-FFF2-40B4-BE49-F238E27FC236}">
                <a16:creationId xmlns:a16="http://schemas.microsoft.com/office/drawing/2014/main" id="{5420789B-AC19-CD44-BF78-D97BDD57B981}"/>
              </a:ext>
            </a:extLst>
          </p:cNvPr>
          <p:cNvSpPr>
            <a:spLocks noChangeShapeType="1"/>
          </p:cNvSpPr>
          <p:nvPr/>
        </p:nvSpPr>
        <p:spPr bwMode="auto">
          <a:xfrm>
            <a:off x="3355848" y="3252216"/>
            <a:ext cx="342900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sz="1600"/>
          </a:p>
        </p:txBody>
      </p:sp>
      <p:sp>
        <p:nvSpPr>
          <p:cNvPr id="7" name="Line 8">
            <a:extLst>
              <a:ext uri="{FF2B5EF4-FFF2-40B4-BE49-F238E27FC236}">
                <a16:creationId xmlns:a16="http://schemas.microsoft.com/office/drawing/2014/main" id="{250B3AA4-C2B2-5A4F-81B4-B0D6AC8A3F74}"/>
              </a:ext>
            </a:extLst>
          </p:cNvPr>
          <p:cNvSpPr>
            <a:spLocks noChangeShapeType="1"/>
          </p:cNvSpPr>
          <p:nvPr/>
        </p:nvSpPr>
        <p:spPr bwMode="auto">
          <a:xfrm>
            <a:off x="5068762" y="2871216"/>
            <a:ext cx="39687" cy="38862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90000" tIns="46800" rIns="90000" bIns="46800" anchor="ctr"/>
          <a:lstStyle/>
          <a:p>
            <a:endParaRPr lang="en-US" sz="1600"/>
          </a:p>
        </p:txBody>
      </p:sp>
      <p:sp>
        <p:nvSpPr>
          <p:cNvPr id="8"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9"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10" name="直接连接符 9"/>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00896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nodeType="clickEffect">
                                  <p:stCondLst>
                                    <p:cond delay="0"/>
                                  </p:stCondLst>
                                  <p:childTnLst>
                                    <p:set>
                                      <p:cBhvr>
                                        <p:cTn id="6" dur="1" fill="hold">
                                          <p:stCondLst>
                                            <p:cond delay="0"/>
                                          </p:stCondLst>
                                        </p:cTn>
                                        <p:tgtEl>
                                          <p:spTgt spid="101380">
                                            <p:txEl>
                                              <p:pRg st="0" end="0"/>
                                            </p:txEl>
                                          </p:spTgt>
                                        </p:tgtEl>
                                        <p:attrNameLst>
                                          <p:attrName>style.visibility</p:attrName>
                                        </p:attrNameLst>
                                      </p:cBhvr>
                                      <p:to>
                                        <p:strVal val="visible"/>
                                      </p:to>
                                    </p:set>
                                    <p:animEffect transition="in" filter="box(out)">
                                      <p:cBhvr>
                                        <p:cTn id="7" dur="500"/>
                                        <p:tgtEl>
                                          <p:spTgt spid="10138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nodeType="clickEffect">
                                  <p:stCondLst>
                                    <p:cond delay="0"/>
                                  </p:stCondLst>
                                  <p:childTnLst>
                                    <p:set>
                                      <p:cBhvr>
                                        <p:cTn id="11" dur="1" fill="hold">
                                          <p:stCondLst>
                                            <p:cond delay="0"/>
                                          </p:stCondLst>
                                        </p:cTn>
                                        <p:tgtEl>
                                          <p:spTgt spid="101380">
                                            <p:txEl>
                                              <p:pRg st="1" end="1"/>
                                            </p:txEl>
                                          </p:spTgt>
                                        </p:tgtEl>
                                        <p:attrNameLst>
                                          <p:attrName>style.visibility</p:attrName>
                                        </p:attrNameLst>
                                      </p:cBhvr>
                                      <p:to>
                                        <p:strVal val="visible"/>
                                      </p:to>
                                    </p:set>
                                    <p:animEffect transition="in" filter="box(out)">
                                      <p:cBhvr>
                                        <p:cTn id="12" dur="500"/>
                                        <p:tgtEl>
                                          <p:spTgt spid="10138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nodeType="clickEffect">
                                  <p:stCondLst>
                                    <p:cond delay="0"/>
                                  </p:stCondLst>
                                  <p:childTnLst>
                                    <p:set>
                                      <p:cBhvr>
                                        <p:cTn id="16" dur="1" fill="hold">
                                          <p:stCondLst>
                                            <p:cond delay="0"/>
                                          </p:stCondLst>
                                        </p:cTn>
                                        <p:tgtEl>
                                          <p:spTgt spid="101380">
                                            <p:txEl>
                                              <p:pRg st="2" end="2"/>
                                            </p:txEl>
                                          </p:spTgt>
                                        </p:tgtEl>
                                        <p:attrNameLst>
                                          <p:attrName>style.visibility</p:attrName>
                                        </p:attrNameLst>
                                      </p:cBhvr>
                                      <p:to>
                                        <p:strVal val="visible"/>
                                      </p:to>
                                    </p:set>
                                    <p:animEffect transition="in" filter="box(out)">
                                      <p:cBhvr>
                                        <p:cTn id="17" dur="500"/>
                                        <p:tgtEl>
                                          <p:spTgt spid="10138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9" name="Rectangle 5"/>
          <p:cNvSpPr>
            <a:spLocks noChangeArrowheads="1"/>
          </p:cNvSpPr>
          <p:nvPr/>
        </p:nvSpPr>
        <p:spPr bwMode="auto">
          <a:xfrm>
            <a:off x="268224" y="1066800"/>
            <a:ext cx="10018776" cy="3535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spcBef>
                <a:spcPct val="50000"/>
              </a:spcBef>
              <a:buClr>
                <a:schemeClr val="folHlink"/>
              </a:buClr>
              <a:buSzPct val="60000"/>
              <a:buFont typeface="Wingdings" charset="2"/>
              <a:buChar char="n"/>
            </a:pPr>
            <a:r>
              <a:rPr kumimoji="1" lang="zh-CN" altLang="en-US" sz="2400" dirty="0">
                <a:latin typeface="Microsoft YaHei" panose="020B0503020204020204" pitchFamily="34" charset="-122"/>
                <a:ea typeface="Microsoft YaHei" panose="020B0503020204020204" pitchFamily="34" charset="-122"/>
              </a:rPr>
              <a:t>两段锁协议与三级封锁协议</a:t>
            </a:r>
          </a:p>
          <a:p>
            <a:pPr lvl="1">
              <a:lnSpc>
                <a:spcPct val="150000"/>
              </a:lnSpc>
              <a:spcBef>
                <a:spcPct val="50000"/>
              </a:spcBef>
              <a:buClr>
                <a:schemeClr val="hlink"/>
              </a:buClr>
              <a:buSzPct val="55000"/>
              <a:buFont typeface="Wingdings" charset="2"/>
              <a:buChar char="n"/>
            </a:pPr>
            <a:r>
              <a:rPr kumimoji="1" lang="zh-CN" altLang="en-US" sz="2400" dirty="0">
                <a:latin typeface="Microsoft YaHei" panose="020B0503020204020204" pitchFamily="34" charset="-122"/>
                <a:ea typeface="Microsoft YaHei" panose="020B0503020204020204" pitchFamily="34" charset="-122"/>
              </a:rPr>
              <a:t>两类不同目的的协议</a:t>
            </a:r>
          </a:p>
          <a:p>
            <a:pPr lvl="2">
              <a:lnSpc>
                <a:spcPct val="150000"/>
              </a:lnSpc>
              <a:spcBef>
                <a:spcPct val="50000"/>
              </a:spcBef>
              <a:buClr>
                <a:schemeClr val="folHlink"/>
              </a:buClr>
              <a:buSzPct val="50000"/>
              <a:buFont typeface="Wingdings" charset="2"/>
              <a:buChar char="n"/>
            </a:pPr>
            <a:r>
              <a:rPr kumimoji="1" lang="zh-CN" altLang="en-US" sz="2400" dirty="0">
                <a:solidFill>
                  <a:srgbClr val="FF0000"/>
                </a:solidFill>
                <a:latin typeface="Microsoft YaHei" panose="020B0503020204020204" pitchFamily="34" charset="-122"/>
                <a:ea typeface="Microsoft YaHei" panose="020B0503020204020204" pitchFamily="34" charset="-122"/>
              </a:rPr>
              <a:t>两段锁协议</a:t>
            </a:r>
            <a:r>
              <a:rPr kumimoji="1" lang="en-US" altLang="zh-CN" sz="2400" dirty="0">
                <a:solidFill>
                  <a:srgbClr val="FF0000"/>
                </a:solidFill>
                <a:latin typeface="Microsoft YaHei" panose="020B0503020204020204" pitchFamily="34" charset="-122"/>
                <a:ea typeface="Microsoft YaHei" panose="020B0503020204020204" pitchFamily="34" charset="-122"/>
              </a:rPr>
              <a:t>:</a:t>
            </a:r>
            <a:r>
              <a:rPr kumimoji="1" lang="zh-CN" altLang="en-US" sz="2400" dirty="0">
                <a:solidFill>
                  <a:srgbClr val="FF0000"/>
                </a:solidFill>
                <a:latin typeface="Microsoft YaHei" panose="020B0503020204020204" pitchFamily="34" charset="-122"/>
                <a:ea typeface="Microsoft YaHei" panose="020B0503020204020204" pitchFamily="34" charset="-122"/>
              </a:rPr>
              <a:t>保证并发调度的正确性</a:t>
            </a:r>
            <a:r>
              <a:rPr kumimoji="1" lang="en-US" altLang="zh-CN" sz="2400" dirty="0">
                <a:solidFill>
                  <a:srgbClr val="FF0000"/>
                </a:solidFill>
                <a:latin typeface="Microsoft YaHei" panose="020B0503020204020204" pitchFamily="34" charset="-122"/>
                <a:ea typeface="Microsoft YaHei" panose="020B0503020204020204" pitchFamily="34" charset="-122"/>
              </a:rPr>
              <a:t>;</a:t>
            </a:r>
          </a:p>
          <a:p>
            <a:pPr lvl="2">
              <a:lnSpc>
                <a:spcPct val="150000"/>
              </a:lnSpc>
              <a:spcBef>
                <a:spcPct val="50000"/>
              </a:spcBef>
              <a:buClr>
                <a:schemeClr val="folHlink"/>
              </a:buClr>
              <a:buSzPct val="50000"/>
              <a:buFont typeface="Wingdings" charset="2"/>
              <a:buChar char="n"/>
            </a:pPr>
            <a:r>
              <a:rPr kumimoji="1" lang="zh-CN" altLang="en-US" sz="2400" dirty="0">
                <a:solidFill>
                  <a:srgbClr val="FF0000"/>
                </a:solidFill>
                <a:latin typeface="Microsoft YaHei" panose="020B0503020204020204" pitchFamily="34" charset="-122"/>
                <a:ea typeface="Microsoft YaHei" panose="020B0503020204020204" pitchFamily="34" charset="-122"/>
              </a:rPr>
              <a:t>三级封锁协议</a:t>
            </a:r>
            <a:r>
              <a:rPr kumimoji="1" lang="en-US" altLang="zh-CN" sz="2400" dirty="0">
                <a:solidFill>
                  <a:srgbClr val="FF0000"/>
                </a:solidFill>
                <a:latin typeface="Microsoft YaHei" panose="020B0503020204020204" pitchFamily="34" charset="-122"/>
                <a:ea typeface="Microsoft YaHei" panose="020B0503020204020204" pitchFamily="34" charset="-122"/>
              </a:rPr>
              <a:t>:</a:t>
            </a:r>
            <a:r>
              <a:rPr kumimoji="1" lang="zh-CN" altLang="en-US" sz="2400" dirty="0">
                <a:solidFill>
                  <a:srgbClr val="FF0000"/>
                </a:solidFill>
                <a:latin typeface="Microsoft YaHei" panose="020B0503020204020204" pitchFamily="34" charset="-122"/>
                <a:ea typeface="Microsoft YaHei" panose="020B0503020204020204" pitchFamily="34" charset="-122"/>
              </a:rPr>
              <a:t>在不同程度上保证数据一致性。</a:t>
            </a:r>
          </a:p>
          <a:p>
            <a:pPr>
              <a:lnSpc>
                <a:spcPct val="150000"/>
              </a:lnSpc>
              <a:spcBef>
                <a:spcPct val="50000"/>
              </a:spcBef>
              <a:buClr>
                <a:schemeClr val="hlink"/>
              </a:buClr>
              <a:buSzPct val="55000"/>
              <a:buFont typeface="Wingdings" charset="2"/>
              <a:buChar char="n"/>
            </a:pPr>
            <a:r>
              <a:rPr kumimoji="1" lang="zh-CN" altLang="en-US" sz="2400" dirty="0">
                <a:solidFill>
                  <a:srgbClr val="FF0000"/>
                </a:solidFill>
                <a:latin typeface="Microsoft YaHei" panose="020B0503020204020204" pitchFamily="34" charset="-122"/>
                <a:ea typeface="Microsoft YaHei" panose="020B0503020204020204" pitchFamily="34" charset="-122"/>
              </a:rPr>
              <a:t>遵守第三级封锁协议必然遵守两段协议</a:t>
            </a:r>
            <a:r>
              <a:rPr kumimoji="1" lang="zh-CN" altLang="en-US" sz="2400" dirty="0">
                <a:latin typeface="Microsoft YaHei" panose="020B0503020204020204" pitchFamily="34" charset="-122"/>
                <a:ea typeface="Microsoft YaHei" panose="020B0503020204020204" pitchFamily="34" charset="-122"/>
              </a:rPr>
              <a:t>。</a:t>
            </a:r>
          </a:p>
        </p:txBody>
      </p:sp>
      <p:sp>
        <p:nvSpPr>
          <p:cNvPr id="3"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4"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5" name="直接连接符 4"/>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70461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B4F922-A05E-9740-82EA-7F7C6B5E2BAB}"/>
              </a:ext>
            </a:extLst>
          </p:cNvPr>
          <p:cNvSpPr>
            <a:spLocks noGrp="1"/>
          </p:cNvSpPr>
          <p:nvPr>
            <p:ph type="sldNum" sz="quarter" idx="12"/>
          </p:nvPr>
        </p:nvSpPr>
        <p:spPr/>
        <p:txBody>
          <a:bodyPr/>
          <a:lstStyle/>
          <a:p>
            <a:fld id="{99FE38DD-D074-4D0B-A898-33F2288C0FC4}" type="slidenum">
              <a:rPr lang="zh-CN" altLang="en-US" smtClean="0"/>
              <a:t>45</a:t>
            </a:fld>
            <a:endParaRPr lang="zh-CN" altLang="en-US" dirty="0"/>
          </a:p>
        </p:txBody>
      </p:sp>
      <p:sp>
        <p:nvSpPr>
          <p:cNvPr id="3" name="Rectangle 2">
            <a:extLst>
              <a:ext uri="{FF2B5EF4-FFF2-40B4-BE49-F238E27FC236}">
                <a16:creationId xmlns:a16="http://schemas.microsoft.com/office/drawing/2014/main" id="{C13211BF-510E-C740-8AFE-30B92D6C2420}"/>
              </a:ext>
            </a:extLst>
          </p:cNvPr>
          <p:cNvSpPr/>
          <p:nvPr/>
        </p:nvSpPr>
        <p:spPr>
          <a:xfrm>
            <a:off x="152689" y="852433"/>
            <a:ext cx="1975221" cy="523220"/>
          </a:xfrm>
          <a:prstGeom prst="rect">
            <a:avLst/>
          </a:prstGeom>
        </p:spPr>
        <p:txBody>
          <a:bodyPr wrap="none">
            <a:spAutoFit/>
          </a:bodyPr>
          <a:lstStyle/>
          <a:p>
            <a:pPr marL="342900" indent="-342900">
              <a:buFont typeface="Wingdings" panose="05000000000000000000" pitchFamily="2" charset="2"/>
              <a:buChar char="u"/>
            </a:pPr>
            <a:r>
              <a:rPr lang="zh-CN" altLang="en-US" sz="2800" dirty="0">
                <a:solidFill>
                  <a:srgbClr val="FF0000"/>
                </a:solidFill>
                <a:latin typeface="Microsoft YaHei" panose="020B0503020204020204" pitchFamily="34" charset="-122"/>
                <a:ea typeface="Microsoft YaHei" panose="020B0503020204020204" pitchFamily="34" charset="-122"/>
              </a:rPr>
              <a:t>锁的粒度</a:t>
            </a:r>
            <a:endParaRPr lang="en-US" sz="2800" dirty="0">
              <a:solidFill>
                <a:srgbClr val="FF0000"/>
              </a:solidFill>
              <a:latin typeface="Microsoft YaHei" panose="020B0503020204020204" pitchFamily="34" charset="-122"/>
              <a:ea typeface="Microsoft YaHei" panose="020B0503020204020204" pitchFamily="34" charset="-122"/>
            </a:endParaRPr>
          </a:p>
        </p:txBody>
      </p:sp>
      <p:sp>
        <p:nvSpPr>
          <p:cNvPr id="4" name="Rectangle 3">
            <a:extLst>
              <a:ext uri="{FF2B5EF4-FFF2-40B4-BE49-F238E27FC236}">
                <a16:creationId xmlns:a16="http://schemas.microsoft.com/office/drawing/2014/main" id="{B2F54FD4-47CD-894B-8795-726AE0FDE02B}"/>
              </a:ext>
            </a:extLst>
          </p:cNvPr>
          <p:cNvSpPr txBox="1">
            <a:spLocks noChangeArrowheads="1"/>
          </p:cNvSpPr>
          <p:nvPr/>
        </p:nvSpPr>
        <p:spPr>
          <a:xfrm>
            <a:off x="548640" y="1495647"/>
            <a:ext cx="11106912" cy="38862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2400" dirty="0">
                <a:solidFill>
                  <a:srgbClr val="FF0000"/>
                </a:solidFill>
                <a:latin typeface="Microsoft YaHei" panose="020B0503020204020204" pitchFamily="34" charset="-122"/>
                <a:ea typeface="Microsoft YaHei" panose="020B0503020204020204" pitchFamily="34" charset="-122"/>
              </a:rPr>
              <a:t>封锁对象的大小</a:t>
            </a:r>
            <a:r>
              <a:rPr lang="zh-CN" altLang="en-US" sz="2400" dirty="0">
                <a:latin typeface="Microsoft YaHei" panose="020B0503020204020204" pitchFamily="34" charset="-122"/>
                <a:ea typeface="Microsoft YaHei" panose="020B0503020204020204" pitchFamily="34" charset="-122"/>
              </a:rPr>
              <a:t>，即为</a:t>
            </a:r>
            <a:r>
              <a:rPr lang="zh-CN" altLang="en-US" sz="2400" dirty="0">
                <a:solidFill>
                  <a:srgbClr val="FF0000"/>
                </a:solidFill>
                <a:latin typeface="Microsoft YaHei" panose="020B0503020204020204" pitchFamily="34" charset="-122"/>
                <a:ea typeface="Microsoft YaHei" panose="020B0503020204020204" pitchFamily="34" charset="-122"/>
              </a:rPr>
              <a:t>锁的粒度</a:t>
            </a:r>
            <a:r>
              <a:rPr lang="zh-CN" altLang="en-US" sz="2400" dirty="0">
                <a:latin typeface="Microsoft YaHei" panose="020B0503020204020204" pitchFamily="34" charset="-122"/>
                <a:ea typeface="Microsoft YaHei" panose="020B0503020204020204" pitchFamily="34" charset="-122"/>
              </a:rPr>
              <a:t>：</a:t>
            </a:r>
          </a:p>
          <a:p>
            <a:pPr>
              <a:lnSpc>
                <a:spcPct val="150000"/>
              </a:lnSpc>
              <a:buFont typeface="Wingdings" charset="2"/>
              <a:buNone/>
            </a:pPr>
            <a:r>
              <a:rPr lang="zh-CN" altLang="en-US" sz="2400" dirty="0">
                <a:latin typeface="Microsoft YaHei" panose="020B0503020204020204" pitchFamily="34" charset="-122"/>
                <a:ea typeface="Microsoft YaHei" panose="020B0503020204020204" pitchFamily="34" charset="-122"/>
              </a:rPr>
              <a:t>   库级、表级、页面、行级、属性级。</a:t>
            </a:r>
          </a:p>
          <a:p>
            <a:pPr>
              <a:lnSpc>
                <a:spcPct val="150000"/>
              </a:lnSpc>
            </a:pPr>
            <a:r>
              <a:rPr lang="zh-CN" altLang="en-US" sz="2400" dirty="0">
                <a:latin typeface="Microsoft YaHei" panose="020B0503020204020204" pitchFamily="34" charset="-122"/>
                <a:ea typeface="Microsoft YaHei" panose="020B0503020204020204" pitchFamily="34" charset="-122"/>
              </a:rPr>
              <a:t>锁粒度与并发度</a:t>
            </a:r>
          </a:p>
          <a:p>
            <a:pPr lvl="1">
              <a:lnSpc>
                <a:spcPct val="150000"/>
              </a:lnSpc>
            </a:pPr>
            <a:r>
              <a:rPr lang="zh-CN" altLang="en-US" dirty="0">
                <a:solidFill>
                  <a:srgbClr val="FF0000"/>
                </a:solidFill>
                <a:latin typeface="Microsoft YaHei" panose="020B0503020204020204" pitchFamily="34" charset="-122"/>
                <a:ea typeface="Microsoft YaHei" panose="020B0503020204020204" pitchFamily="34" charset="-122"/>
              </a:rPr>
              <a:t>锁粒度越大（可封锁的数据越大），并发度越小。</a:t>
            </a:r>
          </a:p>
          <a:p>
            <a:pPr lvl="1">
              <a:lnSpc>
                <a:spcPct val="150000"/>
              </a:lnSpc>
            </a:pPr>
            <a:r>
              <a:rPr lang="zh-CN" altLang="en-US" dirty="0">
                <a:solidFill>
                  <a:srgbClr val="FF0000"/>
                </a:solidFill>
                <a:latin typeface="Microsoft YaHei" panose="020B0503020204020204" pitchFamily="34" charset="-122"/>
                <a:ea typeface="Microsoft YaHei" panose="020B0503020204020204" pitchFamily="34" charset="-122"/>
              </a:rPr>
              <a:t>锁粒度越小，并发度越大。</a:t>
            </a:r>
          </a:p>
          <a:p>
            <a:pPr>
              <a:lnSpc>
                <a:spcPct val="150000"/>
              </a:lnSpc>
            </a:pPr>
            <a:r>
              <a:rPr lang="zh-CN" altLang="en-US" sz="2400" dirty="0">
                <a:latin typeface="Microsoft YaHei" panose="020B0503020204020204" pitchFamily="34" charset="-122"/>
                <a:ea typeface="Microsoft YaHei" panose="020B0503020204020204" pitchFamily="34" charset="-122"/>
              </a:rPr>
              <a:t>多粒度封锁</a:t>
            </a:r>
          </a:p>
          <a:p>
            <a:pPr lvl="1">
              <a:lnSpc>
                <a:spcPct val="150000"/>
              </a:lnSpc>
            </a:pPr>
            <a:r>
              <a:rPr lang="zh-CN" altLang="en-US" dirty="0">
                <a:latin typeface="Microsoft YaHei" panose="020B0503020204020204" pitchFamily="34" charset="-122"/>
                <a:ea typeface="Microsoft YaHei" panose="020B0503020204020204" pitchFamily="34" charset="-122"/>
              </a:rPr>
              <a:t>在一个系统中，同时支持多种粒度，供事务选择。</a:t>
            </a:r>
          </a:p>
          <a:p>
            <a:endParaRPr lang="zh-CN" altLang="en-US" b="1" dirty="0"/>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8687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ox(in)">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ox(in)">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ox(in)">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box(in)">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box(in)">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box(in)">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box(in)">
                                      <p:cBhvr>
                                        <p:cTn id="3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40B4244-D995-0447-8B0F-4927CBA3632B}"/>
              </a:ext>
            </a:extLst>
          </p:cNvPr>
          <p:cNvSpPr/>
          <p:nvPr/>
        </p:nvSpPr>
        <p:spPr>
          <a:xfrm>
            <a:off x="159488" y="765676"/>
            <a:ext cx="1616148" cy="523220"/>
          </a:xfrm>
          <a:prstGeom prst="rect">
            <a:avLst/>
          </a:prstGeom>
        </p:spPr>
        <p:txBody>
          <a:bodyPr wrap="none">
            <a:spAutoFit/>
          </a:bodyPr>
          <a:lstStyle/>
          <a:p>
            <a:pPr marL="342900" indent="-342900">
              <a:buFont typeface="Wingdings" panose="05000000000000000000" pitchFamily="2" charset="2"/>
              <a:buChar char="u"/>
            </a:pPr>
            <a:r>
              <a:rPr lang="zh-CN" altLang="en-US" sz="2800" dirty="0">
                <a:solidFill>
                  <a:srgbClr val="FF0000"/>
                </a:solidFill>
                <a:latin typeface="微软雅黑" panose="020B0503020204020204" pitchFamily="34" charset="-122"/>
                <a:ea typeface="微软雅黑" panose="020B0503020204020204" pitchFamily="34" charset="-122"/>
              </a:rPr>
              <a:t>意向锁</a:t>
            </a:r>
            <a:endParaRPr lang="en-US" sz="2800" dirty="0">
              <a:solidFill>
                <a:srgbClr val="FF0000"/>
              </a:solidFill>
              <a:latin typeface="微软雅黑" panose="020B0503020204020204" pitchFamily="34" charset="-122"/>
              <a:ea typeface="微软雅黑" panose="020B0503020204020204" pitchFamily="34" charset="-122"/>
            </a:endParaRPr>
          </a:p>
        </p:txBody>
      </p:sp>
      <p:sp>
        <p:nvSpPr>
          <p:cNvPr id="7" name="Rectangle 3">
            <a:extLst>
              <a:ext uri="{FF2B5EF4-FFF2-40B4-BE49-F238E27FC236}">
                <a16:creationId xmlns:a16="http://schemas.microsoft.com/office/drawing/2014/main" id="{12F17C4E-1A54-6946-80FF-C2E1AA3346A0}"/>
              </a:ext>
            </a:extLst>
          </p:cNvPr>
          <p:cNvSpPr txBox="1">
            <a:spLocks noChangeArrowheads="1"/>
          </p:cNvSpPr>
          <p:nvPr/>
        </p:nvSpPr>
        <p:spPr>
          <a:xfrm>
            <a:off x="548640" y="1623237"/>
            <a:ext cx="11106912" cy="38862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1" hangingPunct="1">
              <a:lnSpc>
                <a:spcPct val="120000"/>
              </a:lnSpc>
            </a:pPr>
            <a:r>
              <a:rPr lang="zh-CN" altLang="en-US" sz="2400" dirty="0">
                <a:latin typeface="Microsoft YaHei" panose="020B0503020204020204" pitchFamily="34" charset="-122"/>
                <a:ea typeface="Microsoft YaHei" panose="020B0503020204020204" pitchFamily="34" charset="-122"/>
              </a:rPr>
              <a:t>引进意向锁（</a:t>
            </a:r>
            <a:r>
              <a:rPr lang="en-US" altLang="zh-CN" sz="2400" dirty="0">
                <a:latin typeface="Microsoft YaHei" panose="020B0503020204020204" pitchFamily="34" charset="-122"/>
                <a:ea typeface="Microsoft YaHei" panose="020B0503020204020204" pitchFamily="34" charset="-122"/>
              </a:rPr>
              <a:t>intention lock</a:t>
            </a:r>
            <a:r>
              <a:rPr lang="zh-CN" altLang="en-US" sz="2400" dirty="0">
                <a:latin typeface="Microsoft YaHei" panose="020B0503020204020204" pitchFamily="34" charset="-122"/>
                <a:ea typeface="Microsoft YaHei" panose="020B0503020204020204" pitchFamily="34" charset="-122"/>
              </a:rPr>
              <a:t>）目的</a:t>
            </a:r>
          </a:p>
          <a:p>
            <a:pPr lvl="1" eaLnBrk="1" hangingPunct="1">
              <a:lnSpc>
                <a:spcPct val="150000"/>
              </a:lnSpc>
            </a:pPr>
            <a:r>
              <a:rPr lang="zh-CN" altLang="en-US" dirty="0">
                <a:latin typeface="Microsoft YaHei" panose="020B0503020204020204" pitchFamily="34" charset="-122"/>
                <a:ea typeface="Microsoft YaHei" panose="020B0503020204020204" pitchFamily="34" charset="-122"/>
              </a:rPr>
              <a:t>提高对某个数据对象加锁时系统的检查效率</a:t>
            </a:r>
            <a:endParaRPr lang="en-US" altLang="zh-CN" dirty="0">
              <a:latin typeface="Microsoft YaHei" panose="020B0503020204020204" pitchFamily="34" charset="-122"/>
              <a:ea typeface="Microsoft YaHei" panose="020B0503020204020204" pitchFamily="34" charset="-122"/>
            </a:endParaRPr>
          </a:p>
          <a:p>
            <a:pPr eaLnBrk="1" hangingPunct="1">
              <a:lnSpc>
                <a:spcPct val="190000"/>
              </a:lnSpc>
              <a:spcBef>
                <a:spcPct val="60000"/>
              </a:spcBef>
            </a:pPr>
            <a:r>
              <a:rPr lang="zh-CN" altLang="en-US" sz="2400" dirty="0">
                <a:latin typeface="Microsoft YaHei" panose="020B0503020204020204" pitchFamily="34" charset="-122"/>
                <a:ea typeface="Microsoft YaHei" panose="020B0503020204020204" pitchFamily="34" charset="-122"/>
              </a:rPr>
              <a:t>如果对一个结点加意向锁，则说明该结点的</a:t>
            </a:r>
            <a:r>
              <a:rPr lang="zh-CN" altLang="en-US" sz="2400" dirty="0">
                <a:solidFill>
                  <a:srgbClr val="FF0000"/>
                </a:solidFill>
                <a:latin typeface="Microsoft YaHei" panose="020B0503020204020204" pitchFamily="34" charset="-122"/>
                <a:ea typeface="Microsoft YaHei" panose="020B0503020204020204" pitchFamily="34" charset="-122"/>
              </a:rPr>
              <a:t>下层结点</a:t>
            </a:r>
            <a:r>
              <a:rPr lang="zh-CN" altLang="en-US" sz="2400" dirty="0">
                <a:latin typeface="Microsoft YaHei" panose="020B0503020204020204" pitchFamily="34" charset="-122"/>
                <a:ea typeface="Microsoft YaHei" panose="020B0503020204020204" pitchFamily="34" charset="-122"/>
              </a:rPr>
              <a:t>正在被加锁</a:t>
            </a:r>
          </a:p>
          <a:p>
            <a:pPr eaLnBrk="1" hangingPunct="1">
              <a:lnSpc>
                <a:spcPct val="190000"/>
              </a:lnSpc>
            </a:pPr>
            <a:r>
              <a:rPr lang="zh-CN" altLang="en-US" sz="2400" dirty="0">
                <a:latin typeface="Microsoft YaHei" panose="020B0503020204020204" pitchFamily="34" charset="-122"/>
                <a:ea typeface="Microsoft YaHei" panose="020B0503020204020204" pitchFamily="34" charset="-122"/>
              </a:rPr>
              <a:t>对任一结点加基本锁，必须</a:t>
            </a:r>
            <a:r>
              <a:rPr lang="zh-CN" altLang="en-US" sz="2400" dirty="0">
                <a:solidFill>
                  <a:srgbClr val="FF0000"/>
                </a:solidFill>
                <a:latin typeface="Microsoft YaHei" panose="020B0503020204020204" pitchFamily="34" charset="-122"/>
                <a:ea typeface="Microsoft YaHei" panose="020B0503020204020204" pitchFamily="34" charset="-122"/>
              </a:rPr>
              <a:t>先</a:t>
            </a:r>
            <a:r>
              <a:rPr lang="zh-CN" altLang="en-US" sz="2400" dirty="0">
                <a:latin typeface="Microsoft YaHei" panose="020B0503020204020204" pitchFamily="34" charset="-122"/>
                <a:ea typeface="Microsoft YaHei" panose="020B0503020204020204" pitchFamily="34" charset="-122"/>
              </a:rPr>
              <a:t>对它的上层结点</a:t>
            </a:r>
            <a:r>
              <a:rPr lang="zh-CN" altLang="en-US" sz="2400" dirty="0">
                <a:solidFill>
                  <a:srgbClr val="FF0000"/>
                </a:solidFill>
                <a:latin typeface="Microsoft YaHei" panose="020B0503020204020204" pitchFamily="34" charset="-122"/>
                <a:ea typeface="Microsoft YaHei" panose="020B0503020204020204" pitchFamily="34" charset="-122"/>
              </a:rPr>
              <a:t>加意向锁</a:t>
            </a:r>
          </a:p>
          <a:p>
            <a:pPr eaLnBrk="1" hangingPunct="1">
              <a:lnSpc>
                <a:spcPct val="190000"/>
              </a:lnSpc>
            </a:pPr>
            <a:r>
              <a:rPr lang="zh-CN" altLang="en-US" sz="2400" dirty="0">
                <a:latin typeface="Microsoft YaHei" panose="020B0503020204020204" pitchFamily="34" charset="-122"/>
                <a:ea typeface="Microsoft YaHei" panose="020B0503020204020204" pitchFamily="34" charset="-122"/>
              </a:rPr>
              <a:t>例如，对任一元组加锁时，必须先对它所在的数据库和关系加意向锁 </a:t>
            </a:r>
            <a:endParaRPr lang="zh-CN" altLang="en-US" sz="2400" dirty="0">
              <a:solidFill>
                <a:srgbClr val="FF66FF"/>
              </a:solidFill>
              <a:latin typeface="Microsoft YaHei" panose="020B0503020204020204" pitchFamily="34" charset="-122"/>
              <a:ea typeface="Microsoft YaHei" panose="020B0503020204020204" pitchFamily="34" charset="-122"/>
            </a:endParaRPr>
          </a:p>
          <a:p>
            <a:pPr lvl="1" eaLnBrk="1" hangingPunct="1">
              <a:lnSpc>
                <a:spcPct val="150000"/>
              </a:lnSpc>
            </a:pPr>
            <a:endParaRPr lang="zh-CN" altLang="en-US" dirty="0">
              <a:latin typeface="Microsoft YaHei" panose="020B0503020204020204" pitchFamily="34" charset="-122"/>
              <a:ea typeface="Microsoft YaHei" panose="020B0503020204020204" pitchFamily="34" charset="-122"/>
            </a:endParaRPr>
          </a:p>
          <a:p>
            <a:endParaRPr lang="zh-CN" altLang="en-US" b="1" dirty="0"/>
          </a:p>
        </p:txBody>
      </p:sp>
      <p:sp>
        <p:nvSpPr>
          <p:cNvPr id="4"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8" name="直接连接符 7"/>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4074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ox(in)">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box(in)">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box(in)">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box(in)">
                                      <p:cBhvr>
                                        <p:cTn id="22" dur="500"/>
                                        <p:tgtEl>
                                          <p:spTgt spid="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nodeType="clickEffect">
                                  <p:stCondLst>
                                    <p:cond delay="0"/>
                                  </p:stCondLst>
                                  <p:childTnLst>
                                    <p:set>
                                      <p:cBhvr>
                                        <p:cTn id="26" dur="1" fill="hold">
                                          <p:stCondLst>
                                            <p:cond delay="0"/>
                                          </p:stCondLst>
                                        </p:cTn>
                                        <p:tgtEl>
                                          <p:spTgt spid="7">
                                            <p:txEl>
                                              <p:pRg st="4" end="4"/>
                                            </p:txEl>
                                          </p:spTgt>
                                        </p:tgtEl>
                                        <p:attrNameLst>
                                          <p:attrName>style.visibility</p:attrName>
                                        </p:attrNameLst>
                                      </p:cBhvr>
                                      <p:to>
                                        <p:strVal val="visible"/>
                                      </p:to>
                                    </p:set>
                                    <p:animEffect transition="in" filter="box(in)">
                                      <p:cBhvr>
                                        <p:cTn id="27"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6F1D990-BC73-2342-93BA-117EA3C0859D}"/>
              </a:ext>
            </a:extLst>
          </p:cNvPr>
          <p:cNvSpPr/>
          <p:nvPr/>
        </p:nvSpPr>
        <p:spPr>
          <a:xfrm>
            <a:off x="159488" y="816216"/>
            <a:ext cx="2334293" cy="523220"/>
          </a:xfrm>
          <a:prstGeom prst="rect">
            <a:avLst/>
          </a:prstGeom>
        </p:spPr>
        <p:txBody>
          <a:bodyPr wrap="none">
            <a:spAutoFit/>
          </a:bodyPr>
          <a:lstStyle/>
          <a:p>
            <a:pPr marL="342900" indent="-342900">
              <a:buFont typeface="Wingdings" panose="05000000000000000000" pitchFamily="2" charset="2"/>
              <a:buChar char="u"/>
            </a:pPr>
            <a:r>
              <a:rPr lang="zh-CN" altLang="en-US" sz="2800" dirty="0">
                <a:solidFill>
                  <a:srgbClr val="FF0000"/>
                </a:solidFill>
                <a:latin typeface="微软雅黑" panose="020B0503020204020204" pitchFamily="34" charset="-122"/>
                <a:ea typeface="微软雅黑" panose="020B0503020204020204" pitchFamily="34" charset="-122"/>
              </a:rPr>
              <a:t>常用意向锁</a:t>
            </a:r>
            <a:endParaRPr lang="en-US" sz="2800" dirty="0">
              <a:solidFill>
                <a:srgbClr val="FF0000"/>
              </a:solidFill>
              <a:latin typeface="微软雅黑" panose="020B0503020204020204" pitchFamily="34" charset="-122"/>
              <a:ea typeface="微软雅黑" panose="020B0503020204020204" pitchFamily="34" charset="-122"/>
            </a:endParaRPr>
          </a:p>
        </p:txBody>
      </p:sp>
      <p:sp>
        <p:nvSpPr>
          <p:cNvPr id="2" name="Rectangle 1">
            <a:extLst>
              <a:ext uri="{FF2B5EF4-FFF2-40B4-BE49-F238E27FC236}">
                <a16:creationId xmlns:a16="http://schemas.microsoft.com/office/drawing/2014/main" id="{7F93772A-FAD8-2E47-AB88-C72587D6BBC9}"/>
              </a:ext>
            </a:extLst>
          </p:cNvPr>
          <p:cNvSpPr/>
          <p:nvPr/>
        </p:nvSpPr>
        <p:spPr>
          <a:xfrm>
            <a:off x="397043" y="1652383"/>
            <a:ext cx="9541041" cy="2233817"/>
          </a:xfrm>
          <a:prstGeom prst="rect">
            <a:avLst/>
          </a:prstGeom>
        </p:spPr>
        <p:txBody>
          <a:bodyPr wrap="square">
            <a:spAutoFit/>
          </a:bodyPr>
          <a:lstStyle/>
          <a:p>
            <a:pPr eaLnBrk="1" hangingPunct="1">
              <a:lnSpc>
                <a:spcPct val="160000"/>
              </a:lnSpc>
            </a:pPr>
            <a:r>
              <a:rPr lang="zh-CN" altLang="en-US" sz="2400" dirty="0">
                <a:latin typeface="Microsoft YaHei" panose="020B0503020204020204" pitchFamily="34" charset="-122"/>
                <a:ea typeface="Microsoft YaHei" panose="020B0503020204020204" pitchFamily="34" charset="-122"/>
              </a:rPr>
              <a:t>意向共享锁</a:t>
            </a:r>
            <a:r>
              <a:rPr lang="en-US" altLang="zh-CN" sz="2400" dirty="0">
                <a:latin typeface="Microsoft YaHei" panose="020B0503020204020204" pitchFamily="34" charset="-122"/>
                <a:ea typeface="Microsoft YaHei" panose="020B0503020204020204" pitchFamily="34" charset="-122"/>
              </a:rPr>
              <a:t>(Intent Share Lock</a:t>
            </a:r>
            <a:r>
              <a:rPr lang="zh-CN" altLang="en-US" sz="2400" dirty="0">
                <a:latin typeface="Microsoft YaHei" panose="020B0503020204020204" pitchFamily="34" charset="-122"/>
                <a:ea typeface="Microsoft YaHei" panose="020B0503020204020204" pitchFamily="34" charset="-122"/>
              </a:rPr>
              <a:t>，简称</a:t>
            </a:r>
            <a:r>
              <a:rPr lang="en-US" altLang="zh-CN" sz="2400" dirty="0">
                <a:latin typeface="Microsoft YaHei" panose="020B0503020204020204" pitchFamily="34" charset="-122"/>
                <a:ea typeface="Microsoft YaHei" panose="020B0503020204020204" pitchFamily="34" charset="-122"/>
              </a:rPr>
              <a:t>IS</a:t>
            </a:r>
            <a:r>
              <a:rPr lang="zh-CN" altLang="en-US" sz="2400" dirty="0">
                <a:latin typeface="Microsoft YaHei" panose="020B0503020204020204" pitchFamily="34" charset="-122"/>
                <a:ea typeface="Microsoft YaHei" panose="020B0503020204020204" pitchFamily="34" charset="-122"/>
              </a:rPr>
              <a:t>锁</a:t>
            </a:r>
            <a:r>
              <a:rPr lang="en-US" altLang="zh-CN" sz="2400" dirty="0">
                <a:latin typeface="Microsoft YaHei" panose="020B0503020204020204" pitchFamily="34" charset="-122"/>
                <a:ea typeface="Microsoft YaHei" panose="020B0503020204020204" pitchFamily="34" charset="-122"/>
              </a:rPr>
              <a:t>)</a:t>
            </a:r>
          </a:p>
          <a:p>
            <a:pPr eaLnBrk="1" hangingPunct="1">
              <a:lnSpc>
                <a:spcPct val="160000"/>
              </a:lnSpc>
              <a:spcBef>
                <a:spcPct val="60000"/>
              </a:spcBef>
            </a:pPr>
            <a:r>
              <a:rPr lang="zh-CN" altLang="en-US" sz="2400" dirty="0">
                <a:latin typeface="Microsoft YaHei" panose="020B0503020204020204" pitchFamily="34" charset="-122"/>
                <a:ea typeface="Microsoft YaHei" panose="020B0503020204020204" pitchFamily="34" charset="-122"/>
              </a:rPr>
              <a:t>意向排它锁</a:t>
            </a:r>
            <a:r>
              <a:rPr lang="en-US" altLang="zh-CN" sz="2400" dirty="0">
                <a:latin typeface="Microsoft YaHei" panose="020B0503020204020204" pitchFamily="34" charset="-122"/>
                <a:ea typeface="Microsoft YaHei" panose="020B0503020204020204" pitchFamily="34" charset="-122"/>
              </a:rPr>
              <a:t>(Intent Exclusive Lock</a:t>
            </a:r>
            <a:r>
              <a:rPr lang="zh-CN" altLang="en-US" sz="2400" dirty="0">
                <a:latin typeface="Microsoft YaHei" panose="020B0503020204020204" pitchFamily="34" charset="-122"/>
                <a:ea typeface="Microsoft YaHei" panose="020B0503020204020204" pitchFamily="34" charset="-122"/>
              </a:rPr>
              <a:t>，简称</a:t>
            </a:r>
            <a:r>
              <a:rPr lang="en-US" altLang="zh-CN" sz="2400" dirty="0">
                <a:latin typeface="Microsoft YaHei" panose="020B0503020204020204" pitchFamily="34" charset="-122"/>
                <a:ea typeface="Microsoft YaHei" panose="020B0503020204020204" pitchFamily="34" charset="-122"/>
              </a:rPr>
              <a:t>IX</a:t>
            </a:r>
            <a:r>
              <a:rPr lang="zh-CN" altLang="en-US" sz="2400" dirty="0">
                <a:latin typeface="Microsoft YaHei" panose="020B0503020204020204" pitchFamily="34" charset="-122"/>
                <a:ea typeface="Microsoft YaHei" panose="020B0503020204020204" pitchFamily="34" charset="-122"/>
              </a:rPr>
              <a:t>锁</a:t>
            </a:r>
            <a:r>
              <a:rPr lang="en-US" altLang="zh-CN" sz="2400" dirty="0">
                <a:latin typeface="Microsoft YaHei" panose="020B0503020204020204" pitchFamily="34" charset="-122"/>
                <a:ea typeface="Microsoft YaHei" panose="020B0503020204020204" pitchFamily="34" charset="-122"/>
              </a:rPr>
              <a:t>)</a:t>
            </a:r>
          </a:p>
          <a:p>
            <a:pPr eaLnBrk="1" hangingPunct="1">
              <a:lnSpc>
                <a:spcPct val="160000"/>
              </a:lnSpc>
              <a:spcBef>
                <a:spcPct val="60000"/>
              </a:spcBef>
            </a:pPr>
            <a:r>
              <a:rPr lang="zh-CN" altLang="en-US" sz="2400" dirty="0">
                <a:latin typeface="Microsoft YaHei" panose="020B0503020204020204" pitchFamily="34" charset="-122"/>
                <a:ea typeface="Microsoft YaHei" panose="020B0503020204020204" pitchFamily="34" charset="-122"/>
              </a:rPr>
              <a:t>共享意向排它锁</a:t>
            </a:r>
            <a:r>
              <a:rPr lang="en-US" altLang="zh-CN" sz="2400" dirty="0">
                <a:latin typeface="Microsoft YaHei" panose="020B0503020204020204" pitchFamily="34" charset="-122"/>
                <a:ea typeface="Microsoft YaHei" panose="020B0503020204020204" pitchFamily="34" charset="-122"/>
              </a:rPr>
              <a:t>(Share Intent Exclusive Lock</a:t>
            </a:r>
            <a:r>
              <a:rPr lang="zh-CN" altLang="en-US" sz="2400" dirty="0">
                <a:latin typeface="Microsoft YaHei" panose="020B0503020204020204" pitchFamily="34" charset="-122"/>
                <a:ea typeface="Microsoft YaHei" panose="020B0503020204020204" pitchFamily="34" charset="-122"/>
              </a:rPr>
              <a:t>，简称</a:t>
            </a:r>
            <a:r>
              <a:rPr lang="en-US" altLang="zh-CN" sz="2400" dirty="0">
                <a:latin typeface="Microsoft YaHei" panose="020B0503020204020204" pitchFamily="34" charset="-122"/>
                <a:ea typeface="Microsoft YaHei" panose="020B0503020204020204" pitchFamily="34" charset="-122"/>
              </a:rPr>
              <a:t>SIX</a:t>
            </a:r>
            <a:r>
              <a:rPr lang="zh-CN" altLang="en-US" sz="2400" dirty="0">
                <a:latin typeface="Microsoft YaHei" panose="020B0503020204020204" pitchFamily="34" charset="-122"/>
                <a:ea typeface="Microsoft YaHei" panose="020B0503020204020204" pitchFamily="34" charset="-122"/>
              </a:rPr>
              <a:t>锁</a:t>
            </a:r>
            <a:r>
              <a:rPr lang="en-US" altLang="zh-CN" sz="2400" dirty="0">
                <a:latin typeface="Microsoft YaHei" panose="020B0503020204020204" pitchFamily="34" charset="-122"/>
                <a:ea typeface="Microsoft YaHei" panose="020B0503020204020204" pitchFamily="34" charset="-122"/>
              </a:rPr>
              <a:t>)</a:t>
            </a: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83283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5F88D7-49BD-B54F-B674-47E61800EDF8}"/>
              </a:ext>
            </a:extLst>
          </p:cNvPr>
          <p:cNvSpPr/>
          <p:nvPr/>
        </p:nvSpPr>
        <p:spPr>
          <a:xfrm>
            <a:off x="379137" y="1546868"/>
            <a:ext cx="10912641" cy="4609147"/>
          </a:xfrm>
          <a:prstGeom prst="rect">
            <a:avLst/>
          </a:prstGeom>
        </p:spPr>
        <p:txBody>
          <a:bodyPr wrap="square">
            <a:spAutoFit/>
          </a:bodyPr>
          <a:lstStyle/>
          <a:p>
            <a:pPr marL="571500" indent="-571500" algn="just" eaLnBrk="1" hangingPunct="1">
              <a:buFont typeface="Wingdings" pitchFamily="2" charset="2"/>
              <a:buChar char="Ø"/>
            </a:pPr>
            <a:r>
              <a:rPr lang="en-US" altLang="zh-CN" sz="2800" dirty="0">
                <a:latin typeface="Microsoft YaHei" panose="020B0503020204020204" pitchFamily="34" charset="-122"/>
                <a:ea typeface="Microsoft YaHei" panose="020B0503020204020204" pitchFamily="34" charset="-122"/>
              </a:rPr>
              <a:t>IS</a:t>
            </a:r>
            <a:r>
              <a:rPr lang="zh-CN" altLang="en-US" sz="2800" dirty="0">
                <a:latin typeface="Microsoft YaHei" panose="020B0503020204020204" pitchFamily="34" charset="-122"/>
                <a:ea typeface="Microsoft YaHei" panose="020B0503020204020204" pitchFamily="34" charset="-122"/>
              </a:rPr>
              <a:t>锁</a:t>
            </a:r>
          </a:p>
          <a:p>
            <a:pPr marL="742950" lvl="1" indent="-285750" algn="just" eaLnBrk="1" hangingPunct="1">
              <a:buFont typeface="Wingdings" pitchFamily="2" charset="2"/>
              <a:buChar char="Ø"/>
            </a:pPr>
            <a:r>
              <a:rPr lang="zh-CN" altLang="en-US" dirty="0">
                <a:latin typeface="Microsoft YaHei" panose="020B0503020204020204" pitchFamily="34" charset="-122"/>
                <a:ea typeface="Microsoft YaHei" panose="020B0503020204020204" pitchFamily="34" charset="-122"/>
              </a:rPr>
              <a:t>如果对一个数据对象加</a:t>
            </a:r>
            <a:r>
              <a:rPr lang="en-US" altLang="zh-CN" dirty="0">
                <a:latin typeface="Microsoft YaHei" panose="020B0503020204020204" pitchFamily="34" charset="-122"/>
                <a:ea typeface="Microsoft YaHei" panose="020B0503020204020204" pitchFamily="34" charset="-122"/>
              </a:rPr>
              <a:t>IS</a:t>
            </a:r>
            <a:r>
              <a:rPr lang="zh-CN" altLang="en-US" dirty="0">
                <a:latin typeface="Microsoft YaHei" panose="020B0503020204020204" pitchFamily="34" charset="-122"/>
                <a:ea typeface="Microsoft YaHei" panose="020B0503020204020204" pitchFamily="34" charset="-122"/>
              </a:rPr>
              <a:t>锁，表示它的后裔结点拟（意向）加</a:t>
            </a:r>
            <a:r>
              <a:rPr lang="en-US" altLang="zh-CN" dirty="0">
                <a:latin typeface="Microsoft YaHei" panose="020B0503020204020204" pitchFamily="34" charset="-122"/>
                <a:ea typeface="Microsoft YaHei" panose="020B0503020204020204" pitchFamily="34" charset="-122"/>
              </a:rPr>
              <a:t>S</a:t>
            </a:r>
            <a:r>
              <a:rPr lang="zh-CN" altLang="en-US" dirty="0">
                <a:latin typeface="Microsoft YaHei" panose="020B0503020204020204" pitchFamily="34" charset="-122"/>
                <a:ea typeface="Microsoft YaHei" panose="020B0503020204020204" pitchFamily="34" charset="-122"/>
              </a:rPr>
              <a:t>锁。</a:t>
            </a:r>
            <a:endParaRPr lang="en-US" altLang="zh-CN" sz="3200" dirty="0">
              <a:latin typeface="Microsoft YaHei" panose="020B0503020204020204" pitchFamily="34" charset="-122"/>
              <a:ea typeface="Microsoft YaHei" panose="020B0503020204020204" pitchFamily="34" charset="-122"/>
            </a:endParaRPr>
          </a:p>
          <a:p>
            <a:pPr marL="742950" lvl="1" indent="-285750" algn="just" eaLnBrk="1" hangingPunct="1">
              <a:buFont typeface="Wingdings" pitchFamily="2" charset="2"/>
              <a:buChar char="Ø"/>
            </a:pPr>
            <a:r>
              <a:rPr lang="zh-CN" altLang="en-US" dirty="0">
                <a:latin typeface="Microsoft YaHei" panose="020B0503020204020204" pitchFamily="34" charset="-122"/>
                <a:ea typeface="Microsoft YaHei" panose="020B0503020204020204" pitchFamily="34" charset="-122"/>
              </a:rPr>
              <a:t> 例如：事务</a:t>
            </a:r>
            <a:r>
              <a:rPr lang="en-US" altLang="zh-CN" dirty="0">
                <a:latin typeface="Microsoft YaHei" panose="020B0503020204020204" pitchFamily="34" charset="-122"/>
                <a:ea typeface="Microsoft YaHei" panose="020B0503020204020204" pitchFamily="34" charset="-122"/>
              </a:rPr>
              <a:t>T1</a:t>
            </a:r>
            <a:r>
              <a:rPr lang="zh-CN" altLang="en-US" dirty="0">
                <a:latin typeface="Microsoft YaHei" panose="020B0503020204020204" pitchFamily="34" charset="-122"/>
                <a:ea typeface="Microsoft YaHei" panose="020B0503020204020204" pitchFamily="34" charset="-122"/>
              </a:rPr>
              <a:t>要对</a:t>
            </a:r>
            <a:r>
              <a:rPr lang="en-US" altLang="zh-CN" i="1" dirty="0">
                <a:latin typeface="Microsoft YaHei" panose="020B0503020204020204" pitchFamily="34" charset="-122"/>
                <a:ea typeface="Microsoft YaHei" panose="020B0503020204020204" pitchFamily="34" charset="-122"/>
              </a:rPr>
              <a:t>R</a:t>
            </a:r>
            <a:r>
              <a:rPr lang="en-US" altLang="zh-CN" dirty="0">
                <a:latin typeface="Microsoft YaHei" panose="020B0503020204020204" pitchFamily="34" charset="-122"/>
                <a:ea typeface="Microsoft YaHei" panose="020B0503020204020204" pitchFamily="34" charset="-122"/>
              </a:rPr>
              <a:t>1</a:t>
            </a:r>
            <a:r>
              <a:rPr lang="zh-CN" altLang="en-US" dirty="0">
                <a:latin typeface="Microsoft YaHei" panose="020B0503020204020204" pitchFamily="34" charset="-122"/>
                <a:ea typeface="Microsoft YaHei" panose="020B0503020204020204" pitchFamily="34" charset="-122"/>
              </a:rPr>
              <a:t>中某个元组加</a:t>
            </a:r>
            <a:r>
              <a:rPr lang="en-US" altLang="zh-CN" dirty="0">
                <a:latin typeface="Microsoft YaHei" panose="020B0503020204020204" pitchFamily="34" charset="-122"/>
                <a:ea typeface="Microsoft YaHei" panose="020B0503020204020204" pitchFamily="34" charset="-122"/>
              </a:rPr>
              <a:t>S</a:t>
            </a:r>
            <a:r>
              <a:rPr lang="zh-CN" altLang="en-US" dirty="0">
                <a:latin typeface="Microsoft YaHei" panose="020B0503020204020204" pitchFamily="34" charset="-122"/>
                <a:ea typeface="Microsoft YaHei" panose="020B0503020204020204" pitchFamily="34" charset="-122"/>
              </a:rPr>
              <a:t>锁，则要首先对关系</a:t>
            </a:r>
            <a:r>
              <a:rPr lang="en-US" altLang="zh-CN" i="1" dirty="0">
                <a:latin typeface="Microsoft YaHei" panose="020B0503020204020204" pitchFamily="34" charset="-122"/>
                <a:ea typeface="Microsoft YaHei" panose="020B0503020204020204" pitchFamily="34" charset="-122"/>
              </a:rPr>
              <a:t>R</a:t>
            </a:r>
            <a:r>
              <a:rPr lang="en-US" altLang="zh-CN" dirty="0">
                <a:latin typeface="Microsoft YaHei" panose="020B0503020204020204" pitchFamily="34" charset="-122"/>
                <a:ea typeface="Microsoft YaHei" panose="020B0503020204020204" pitchFamily="34" charset="-122"/>
              </a:rPr>
              <a:t>1</a:t>
            </a:r>
            <a:r>
              <a:rPr lang="zh-CN" altLang="en-US" dirty="0">
                <a:latin typeface="Microsoft YaHei" panose="020B0503020204020204" pitchFamily="34" charset="-122"/>
                <a:ea typeface="Microsoft YaHei" panose="020B0503020204020204" pitchFamily="34" charset="-122"/>
              </a:rPr>
              <a:t>和数据库加</a:t>
            </a:r>
            <a:r>
              <a:rPr lang="en-US" altLang="zh-CN" dirty="0">
                <a:latin typeface="Microsoft YaHei" panose="020B0503020204020204" pitchFamily="34" charset="-122"/>
                <a:ea typeface="Microsoft YaHei" panose="020B0503020204020204" pitchFamily="34" charset="-122"/>
              </a:rPr>
              <a:t>IS</a:t>
            </a:r>
            <a:r>
              <a:rPr lang="zh-CN" altLang="en-US" dirty="0">
                <a:latin typeface="Microsoft YaHei" panose="020B0503020204020204" pitchFamily="34" charset="-122"/>
                <a:ea typeface="Microsoft YaHei" panose="020B0503020204020204" pitchFamily="34" charset="-122"/>
              </a:rPr>
              <a:t>锁。</a:t>
            </a:r>
            <a:endParaRPr lang="en-US" altLang="zh-CN" dirty="0">
              <a:latin typeface="Microsoft YaHei" panose="020B0503020204020204" pitchFamily="34" charset="-122"/>
              <a:ea typeface="Microsoft YaHei" panose="020B0503020204020204" pitchFamily="34" charset="-122"/>
            </a:endParaRPr>
          </a:p>
          <a:p>
            <a:pPr marL="571500" indent="-571500" eaLnBrk="1" hangingPunct="1">
              <a:lnSpc>
                <a:spcPct val="150000"/>
              </a:lnSpc>
              <a:buFont typeface="Wingdings" pitchFamily="2" charset="2"/>
              <a:buChar char="Ø"/>
            </a:pPr>
            <a:r>
              <a:rPr lang="en-US" altLang="zh-CN" sz="2800" dirty="0">
                <a:latin typeface="Microsoft YaHei" panose="020B0503020204020204" pitchFamily="34" charset="-122"/>
                <a:ea typeface="Microsoft YaHei" panose="020B0503020204020204" pitchFamily="34" charset="-122"/>
              </a:rPr>
              <a:t>IX</a:t>
            </a:r>
            <a:r>
              <a:rPr lang="zh-CN" altLang="en-US" sz="2800" dirty="0">
                <a:latin typeface="Microsoft YaHei" panose="020B0503020204020204" pitchFamily="34" charset="-122"/>
                <a:ea typeface="Microsoft YaHei" panose="020B0503020204020204" pitchFamily="34" charset="-122"/>
              </a:rPr>
              <a:t>锁</a:t>
            </a:r>
          </a:p>
          <a:p>
            <a:pPr marL="742950" lvl="1" indent="-285750" eaLnBrk="1" hangingPunct="1">
              <a:lnSpc>
                <a:spcPct val="150000"/>
              </a:lnSpc>
              <a:buFont typeface="Wingdings" pitchFamily="2" charset="2"/>
              <a:buChar char="Ø"/>
            </a:pPr>
            <a:r>
              <a:rPr lang="zh-CN" altLang="en-US" dirty="0">
                <a:latin typeface="Microsoft YaHei" panose="020B0503020204020204" pitchFamily="34" charset="-122"/>
                <a:ea typeface="Microsoft YaHei" panose="020B0503020204020204" pitchFamily="34" charset="-122"/>
              </a:rPr>
              <a:t>如果对一个数据对象加</a:t>
            </a:r>
            <a:r>
              <a:rPr lang="en-US" altLang="zh-CN" dirty="0">
                <a:latin typeface="Microsoft YaHei" panose="020B0503020204020204" pitchFamily="34" charset="-122"/>
                <a:ea typeface="Microsoft YaHei" panose="020B0503020204020204" pitchFamily="34" charset="-122"/>
              </a:rPr>
              <a:t>IX</a:t>
            </a:r>
            <a:r>
              <a:rPr lang="zh-CN" altLang="en-US" dirty="0">
                <a:latin typeface="Microsoft YaHei" panose="020B0503020204020204" pitchFamily="34" charset="-122"/>
                <a:ea typeface="Microsoft YaHei" panose="020B0503020204020204" pitchFamily="34" charset="-122"/>
              </a:rPr>
              <a:t>锁，表示它的后裔结点拟（意向）加</a:t>
            </a:r>
            <a:r>
              <a:rPr lang="en-US" altLang="zh-CN" dirty="0">
                <a:latin typeface="Microsoft YaHei" panose="020B0503020204020204" pitchFamily="34" charset="-122"/>
                <a:ea typeface="Microsoft YaHei" panose="020B0503020204020204" pitchFamily="34" charset="-122"/>
              </a:rPr>
              <a:t>X</a:t>
            </a:r>
            <a:r>
              <a:rPr lang="zh-CN" altLang="en-US" dirty="0">
                <a:latin typeface="Microsoft YaHei" panose="020B0503020204020204" pitchFamily="34" charset="-122"/>
                <a:ea typeface="Microsoft YaHei" panose="020B0503020204020204" pitchFamily="34" charset="-122"/>
              </a:rPr>
              <a:t>锁。</a:t>
            </a:r>
            <a:endParaRPr lang="en-US" altLang="zh-CN" dirty="0">
              <a:latin typeface="Microsoft YaHei" panose="020B0503020204020204" pitchFamily="34" charset="-122"/>
              <a:ea typeface="Microsoft YaHei" panose="020B0503020204020204" pitchFamily="34" charset="-122"/>
            </a:endParaRPr>
          </a:p>
          <a:p>
            <a:pPr marL="742950" lvl="1" indent="-285750" eaLnBrk="1" hangingPunct="1">
              <a:lnSpc>
                <a:spcPct val="150000"/>
              </a:lnSpc>
              <a:buFont typeface="Wingdings" pitchFamily="2" charset="2"/>
              <a:buChar char="Ø"/>
            </a:pPr>
            <a:r>
              <a:rPr lang="zh-CN" altLang="en-US" dirty="0">
                <a:latin typeface="Microsoft YaHei" panose="020B0503020204020204" pitchFamily="34" charset="-122"/>
                <a:ea typeface="Microsoft YaHei" panose="020B0503020204020204" pitchFamily="34" charset="-122"/>
              </a:rPr>
              <a:t>例如：事务</a:t>
            </a:r>
            <a:r>
              <a:rPr lang="en-US" altLang="zh-CN" dirty="0">
                <a:latin typeface="Microsoft YaHei" panose="020B0503020204020204" pitchFamily="34" charset="-122"/>
                <a:ea typeface="Microsoft YaHei" panose="020B0503020204020204" pitchFamily="34" charset="-122"/>
              </a:rPr>
              <a:t>T1</a:t>
            </a:r>
            <a:r>
              <a:rPr lang="zh-CN" altLang="en-US" dirty="0">
                <a:latin typeface="Microsoft YaHei" panose="020B0503020204020204" pitchFamily="34" charset="-122"/>
                <a:ea typeface="Microsoft YaHei" panose="020B0503020204020204" pitchFamily="34" charset="-122"/>
              </a:rPr>
              <a:t>要对</a:t>
            </a:r>
            <a:r>
              <a:rPr lang="en-US" altLang="zh-CN" i="1" dirty="0">
                <a:latin typeface="Microsoft YaHei" panose="020B0503020204020204" pitchFamily="34" charset="-122"/>
                <a:ea typeface="Microsoft YaHei" panose="020B0503020204020204" pitchFamily="34" charset="-122"/>
              </a:rPr>
              <a:t>R</a:t>
            </a:r>
            <a:r>
              <a:rPr lang="en-US" altLang="zh-CN" dirty="0">
                <a:latin typeface="Microsoft YaHei" panose="020B0503020204020204" pitchFamily="34" charset="-122"/>
                <a:ea typeface="Microsoft YaHei" panose="020B0503020204020204" pitchFamily="34" charset="-122"/>
              </a:rPr>
              <a:t>1</a:t>
            </a:r>
            <a:r>
              <a:rPr lang="zh-CN" altLang="en-US" dirty="0">
                <a:latin typeface="Microsoft YaHei" panose="020B0503020204020204" pitchFamily="34" charset="-122"/>
                <a:ea typeface="Microsoft YaHei" panose="020B0503020204020204" pitchFamily="34" charset="-122"/>
              </a:rPr>
              <a:t>中某个元组加</a:t>
            </a:r>
            <a:r>
              <a:rPr lang="en-US" altLang="zh-CN" dirty="0">
                <a:latin typeface="Microsoft YaHei" panose="020B0503020204020204" pitchFamily="34" charset="-122"/>
                <a:ea typeface="Microsoft YaHei" panose="020B0503020204020204" pitchFamily="34" charset="-122"/>
              </a:rPr>
              <a:t>X</a:t>
            </a:r>
            <a:r>
              <a:rPr lang="zh-CN" altLang="en-US" dirty="0">
                <a:latin typeface="Microsoft YaHei" panose="020B0503020204020204" pitchFamily="34" charset="-122"/>
                <a:ea typeface="Microsoft YaHei" panose="020B0503020204020204" pitchFamily="34" charset="-122"/>
              </a:rPr>
              <a:t>锁，则要首先对关 系</a:t>
            </a:r>
            <a:r>
              <a:rPr lang="en-US" altLang="zh-CN" i="1" dirty="0">
                <a:latin typeface="Microsoft YaHei" panose="020B0503020204020204" pitchFamily="34" charset="-122"/>
                <a:ea typeface="Microsoft YaHei" panose="020B0503020204020204" pitchFamily="34" charset="-122"/>
              </a:rPr>
              <a:t>R</a:t>
            </a:r>
            <a:r>
              <a:rPr lang="en-US" altLang="zh-CN" dirty="0">
                <a:latin typeface="Microsoft YaHei" panose="020B0503020204020204" pitchFamily="34" charset="-122"/>
                <a:ea typeface="Microsoft YaHei" panose="020B0503020204020204" pitchFamily="34" charset="-122"/>
              </a:rPr>
              <a:t>1</a:t>
            </a:r>
            <a:r>
              <a:rPr lang="zh-CN" altLang="en-US" dirty="0">
                <a:latin typeface="Microsoft YaHei" panose="020B0503020204020204" pitchFamily="34" charset="-122"/>
                <a:ea typeface="Microsoft YaHei" panose="020B0503020204020204" pitchFamily="34" charset="-122"/>
              </a:rPr>
              <a:t>和数据库加</a:t>
            </a:r>
            <a:r>
              <a:rPr lang="en-US" altLang="zh-CN" dirty="0">
                <a:latin typeface="Microsoft YaHei" panose="020B0503020204020204" pitchFamily="34" charset="-122"/>
                <a:ea typeface="Microsoft YaHei" panose="020B0503020204020204" pitchFamily="34" charset="-122"/>
              </a:rPr>
              <a:t>IX</a:t>
            </a:r>
            <a:r>
              <a:rPr lang="zh-CN" altLang="en-US" dirty="0">
                <a:latin typeface="Microsoft YaHei" panose="020B0503020204020204" pitchFamily="34" charset="-122"/>
                <a:ea typeface="Microsoft YaHei" panose="020B0503020204020204" pitchFamily="34" charset="-122"/>
              </a:rPr>
              <a:t>锁。</a:t>
            </a:r>
            <a:endParaRPr lang="en-US" altLang="zh-CN" dirty="0">
              <a:latin typeface="Microsoft YaHei" panose="020B0503020204020204" pitchFamily="34" charset="-122"/>
              <a:ea typeface="Microsoft YaHei" panose="020B0503020204020204" pitchFamily="34" charset="-122"/>
            </a:endParaRPr>
          </a:p>
          <a:p>
            <a:pPr marL="571500" indent="-571500" eaLnBrk="1" hangingPunct="1">
              <a:lnSpc>
                <a:spcPct val="90000"/>
              </a:lnSpc>
              <a:buFont typeface="Wingdings" pitchFamily="2" charset="2"/>
              <a:buChar char="Ø"/>
            </a:pPr>
            <a:r>
              <a:rPr lang="en-US" altLang="zh-CN" sz="2800" dirty="0">
                <a:latin typeface="Microsoft YaHei" panose="020B0503020204020204" pitchFamily="34" charset="-122"/>
                <a:ea typeface="Microsoft YaHei" panose="020B0503020204020204" pitchFamily="34" charset="-122"/>
              </a:rPr>
              <a:t>SIX</a:t>
            </a:r>
            <a:r>
              <a:rPr lang="zh-CN" altLang="en-US" sz="2800" dirty="0">
                <a:latin typeface="Microsoft YaHei" panose="020B0503020204020204" pitchFamily="34" charset="-122"/>
                <a:ea typeface="Microsoft YaHei" panose="020B0503020204020204" pitchFamily="34" charset="-122"/>
              </a:rPr>
              <a:t>锁</a:t>
            </a:r>
          </a:p>
          <a:p>
            <a:pPr marL="742950" lvl="1" indent="-285750" eaLnBrk="1" hangingPunct="1">
              <a:lnSpc>
                <a:spcPct val="110000"/>
              </a:lnSpc>
              <a:buFont typeface="Wingdings" pitchFamily="2" charset="2"/>
              <a:buChar char="Ø"/>
            </a:pPr>
            <a:r>
              <a:rPr lang="zh-CN" altLang="en-US" dirty="0">
                <a:latin typeface="Microsoft YaHei" panose="020B0503020204020204" pitchFamily="34" charset="-122"/>
                <a:ea typeface="Microsoft YaHei" panose="020B0503020204020204" pitchFamily="34" charset="-122"/>
              </a:rPr>
              <a:t>如果对一个数据对象加</a:t>
            </a:r>
            <a:r>
              <a:rPr lang="en-US" altLang="zh-CN" dirty="0">
                <a:latin typeface="Microsoft YaHei" panose="020B0503020204020204" pitchFamily="34" charset="-122"/>
                <a:ea typeface="Microsoft YaHei" panose="020B0503020204020204" pitchFamily="34" charset="-122"/>
              </a:rPr>
              <a:t>SIX</a:t>
            </a:r>
            <a:r>
              <a:rPr lang="zh-CN" altLang="en-US" dirty="0">
                <a:latin typeface="Microsoft YaHei" panose="020B0503020204020204" pitchFamily="34" charset="-122"/>
                <a:ea typeface="Microsoft YaHei" panose="020B0503020204020204" pitchFamily="34" charset="-122"/>
              </a:rPr>
              <a:t>锁，表示对它加</a:t>
            </a:r>
            <a:r>
              <a:rPr lang="en-US" altLang="zh-CN" dirty="0">
                <a:latin typeface="Microsoft YaHei" panose="020B0503020204020204" pitchFamily="34" charset="-122"/>
                <a:ea typeface="Microsoft YaHei" panose="020B0503020204020204" pitchFamily="34" charset="-122"/>
              </a:rPr>
              <a:t>S</a:t>
            </a:r>
            <a:r>
              <a:rPr lang="zh-CN" altLang="en-US" dirty="0">
                <a:latin typeface="Microsoft YaHei" panose="020B0503020204020204" pitchFamily="34" charset="-122"/>
                <a:ea typeface="Microsoft YaHei" panose="020B0503020204020204" pitchFamily="34" charset="-122"/>
              </a:rPr>
              <a:t>锁，再加</a:t>
            </a:r>
            <a:r>
              <a:rPr lang="en-US" altLang="zh-CN" dirty="0">
                <a:latin typeface="Microsoft YaHei" panose="020B0503020204020204" pitchFamily="34" charset="-122"/>
                <a:ea typeface="Microsoft YaHei" panose="020B0503020204020204" pitchFamily="34" charset="-122"/>
              </a:rPr>
              <a:t>IX</a:t>
            </a:r>
            <a:r>
              <a:rPr lang="zh-CN" altLang="en-US" dirty="0">
                <a:latin typeface="Microsoft YaHei" panose="020B0503020204020204" pitchFamily="34" charset="-122"/>
                <a:ea typeface="Microsoft YaHei" panose="020B0503020204020204" pitchFamily="34" charset="-122"/>
              </a:rPr>
              <a:t>锁，即</a:t>
            </a:r>
            <a:r>
              <a:rPr lang="en-US" altLang="zh-CN" dirty="0">
                <a:latin typeface="Microsoft YaHei" panose="020B0503020204020204" pitchFamily="34" charset="-122"/>
                <a:ea typeface="Microsoft YaHei" panose="020B0503020204020204" pitchFamily="34" charset="-122"/>
              </a:rPr>
              <a:t>SIX = S + IX</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marL="742950" lvl="1" indent="-285750" eaLnBrk="1" hangingPunct="1">
              <a:lnSpc>
                <a:spcPct val="110000"/>
              </a:lnSpc>
              <a:buFont typeface="Wingdings" pitchFamily="2" charset="2"/>
              <a:buChar char="Ø"/>
            </a:pPr>
            <a:r>
              <a:rPr lang="zh-CN" altLang="en-US" dirty="0">
                <a:latin typeface="Microsoft YaHei" panose="020B0503020204020204" pitchFamily="34" charset="-122"/>
                <a:ea typeface="Microsoft YaHei" panose="020B0503020204020204" pitchFamily="34" charset="-122"/>
              </a:rPr>
              <a:t>例：对某个表加</a:t>
            </a:r>
            <a:r>
              <a:rPr lang="en-US" altLang="zh-CN" dirty="0">
                <a:latin typeface="Microsoft YaHei" panose="020B0503020204020204" pitchFamily="34" charset="-122"/>
                <a:ea typeface="Microsoft YaHei" panose="020B0503020204020204" pitchFamily="34" charset="-122"/>
              </a:rPr>
              <a:t>SIX</a:t>
            </a:r>
            <a:r>
              <a:rPr lang="zh-CN" altLang="en-US" dirty="0">
                <a:latin typeface="Microsoft YaHei" panose="020B0503020204020204" pitchFamily="34" charset="-122"/>
                <a:ea typeface="Microsoft YaHei" panose="020B0503020204020204" pitchFamily="34" charset="-122"/>
              </a:rPr>
              <a:t>锁，则表示该事务要读整个表（所以要对该表加</a:t>
            </a:r>
            <a:r>
              <a:rPr lang="en-US" altLang="zh-CN" dirty="0">
                <a:latin typeface="Microsoft YaHei" panose="020B0503020204020204" pitchFamily="34" charset="-122"/>
                <a:ea typeface="Microsoft YaHei" panose="020B0503020204020204" pitchFamily="34" charset="-122"/>
              </a:rPr>
              <a:t>S</a:t>
            </a:r>
            <a:r>
              <a:rPr lang="zh-CN" altLang="en-US" dirty="0">
                <a:latin typeface="Microsoft YaHei" panose="020B0503020204020204" pitchFamily="34" charset="-122"/>
                <a:ea typeface="Microsoft YaHei" panose="020B0503020204020204" pitchFamily="34" charset="-122"/>
              </a:rPr>
              <a:t>锁），同时会更新个别元组（所以要对该表加</a:t>
            </a:r>
            <a:r>
              <a:rPr lang="en-US" altLang="zh-CN" dirty="0">
                <a:latin typeface="Microsoft YaHei" panose="020B0503020204020204" pitchFamily="34" charset="-122"/>
                <a:ea typeface="Microsoft YaHei" panose="020B0503020204020204" pitchFamily="34" charset="-122"/>
              </a:rPr>
              <a:t>IX</a:t>
            </a:r>
            <a:r>
              <a:rPr lang="zh-CN" altLang="en-US" dirty="0">
                <a:latin typeface="Microsoft YaHei" panose="020B0503020204020204" pitchFamily="34" charset="-122"/>
                <a:ea typeface="Microsoft YaHei" panose="020B0503020204020204" pitchFamily="34" charset="-122"/>
              </a:rPr>
              <a:t>锁）。</a:t>
            </a:r>
          </a:p>
          <a:p>
            <a:pPr lvl="1" algn="just" eaLnBrk="1" hangingPunct="1">
              <a:lnSpc>
                <a:spcPct val="180000"/>
              </a:lnSpc>
              <a:buFontTx/>
              <a:buNone/>
            </a:pPr>
            <a:r>
              <a:rPr lang="zh-CN" altLang="en-US" dirty="0"/>
              <a:t> </a:t>
            </a: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Rectangle 3">
            <a:extLst>
              <a:ext uri="{FF2B5EF4-FFF2-40B4-BE49-F238E27FC236}">
                <a16:creationId xmlns:a16="http://schemas.microsoft.com/office/drawing/2014/main" id="{66F1D990-BC73-2342-93BA-117EA3C0859D}"/>
              </a:ext>
            </a:extLst>
          </p:cNvPr>
          <p:cNvSpPr/>
          <p:nvPr/>
        </p:nvSpPr>
        <p:spPr>
          <a:xfrm>
            <a:off x="159488" y="816216"/>
            <a:ext cx="2334293" cy="523220"/>
          </a:xfrm>
          <a:prstGeom prst="rect">
            <a:avLst/>
          </a:prstGeom>
        </p:spPr>
        <p:txBody>
          <a:bodyPr wrap="none">
            <a:spAutoFit/>
          </a:bodyPr>
          <a:lstStyle/>
          <a:p>
            <a:pPr marL="342900" indent="-342900">
              <a:buFont typeface="Wingdings" panose="05000000000000000000" pitchFamily="2" charset="2"/>
              <a:buChar char="u"/>
            </a:pPr>
            <a:r>
              <a:rPr lang="zh-CN" altLang="en-US" sz="2800" dirty="0">
                <a:solidFill>
                  <a:srgbClr val="FF0000"/>
                </a:solidFill>
                <a:latin typeface="微软雅黑" panose="020B0503020204020204" pitchFamily="34" charset="-122"/>
                <a:ea typeface="微软雅黑" panose="020B0503020204020204" pitchFamily="34" charset="-122"/>
              </a:rPr>
              <a:t>常用意向锁</a:t>
            </a:r>
            <a:endParaRPr lang="en-US" sz="2800"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977567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31" name="Picture 11" descr="未标题-3">
            <a:extLst>
              <a:ext uri="{FF2B5EF4-FFF2-40B4-BE49-F238E27FC236}">
                <a16:creationId xmlns:a16="http://schemas.microsoft.com/office/drawing/2014/main" id="{72C2EA24-F244-FF42-99EB-205F5F2BEB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182" y="1697035"/>
            <a:ext cx="10878502" cy="468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732" name="Text Box 12">
            <a:extLst>
              <a:ext uri="{FF2B5EF4-FFF2-40B4-BE49-F238E27FC236}">
                <a16:creationId xmlns:a16="http://schemas.microsoft.com/office/drawing/2014/main" id="{6763C014-BFD2-4946-A9D6-74E80B158E7F}"/>
              </a:ext>
            </a:extLst>
          </p:cNvPr>
          <p:cNvSpPr txBox="1">
            <a:spLocks noChangeArrowheads="1"/>
          </p:cNvSpPr>
          <p:nvPr/>
        </p:nvSpPr>
        <p:spPr bwMode="auto">
          <a:xfrm>
            <a:off x="2332038" y="1417638"/>
            <a:ext cx="184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wrap="none">
            <a:spAutoFit/>
          </a:bodyPr>
          <a:lstStyle>
            <a:lvl1pPr marL="342900" indent="-342900"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eaLnBrk="1" hangingPunct="1"/>
            <a:endParaRPr lang="zh-CN" altLang="zh-CN" sz="1800">
              <a:solidFill>
                <a:schemeClr val="tx1"/>
              </a:solidFill>
              <a:latin typeface="Times New Roman" panose="02020603050405020304" pitchFamily="18" charset="0"/>
              <a:ea typeface="宋体" panose="02010600030101010101" pitchFamily="2" charset="-122"/>
            </a:endParaRP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7"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8" name="直接连接符 7"/>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Rectangle 3">
            <a:extLst>
              <a:ext uri="{FF2B5EF4-FFF2-40B4-BE49-F238E27FC236}">
                <a16:creationId xmlns:a16="http://schemas.microsoft.com/office/drawing/2014/main" id="{66F1D990-BC73-2342-93BA-117EA3C0859D}"/>
              </a:ext>
            </a:extLst>
          </p:cNvPr>
          <p:cNvSpPr/>
          <p:nvPr/>
        </p:nvSpPr>
        <p:spPr>
          <a:xfrm>
            <a:off x="159488" y="816216"/>
            <a:ext cx="1975221" cy="523220"/>
          </a:xfrm>
          <a:prstGeom prst="rect">
            <a:avLst/>
          </a:prstGeom>
        </p:spPr>
        <p:txBody>
          <a:bodyPr wrap="none">
            <a:spAutoFit/>
          </a:bodyPr>
          <a:lstStyle/>
          <a:p>
            <a:pPr marL="342900" indent="-342900">
              <a:buFont typeface="Wingdings" panose="05000000000000000000" pitchFamily="2" charset="2"/>
              <a:buChar char="u"/>
            </a:pPr>
            <a:r>
              <a:rPr lang="zh-CN" altLang="en-US" sz="2800" dirty="0">
                <a:solidFill>
                  <a:srgbClr val="FF0000"/>
                </a:solidFill>
                <a:latin typeface="微软雅黑" panose="020B0503020204020204" pitchFamily="34" charset="-122"/>
                <a:ea typeface="微软雅黑" panose="020B0503020204020204" pitchFamily="34" charset="-122"/>
              </a:rPr>
              <a:t>锁的相容</a:t>
            </a:r>
            <a:endParaRPr lang="en-US" sz="2800"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12727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B5F8CEA-0DC7-0E40-BC84-907C05235C15}"/>
              </a:ext>
            </a:extLst>
          </p:cNvPr>
          <p:cNvSpPr>
            <a:spLocks noGrp="1"/>
          </p:cNvSpPr>
          <p:nvPr>
            <p:ph type="sldNum" sz="quarter" idx="12"/>
          </p:nvPr>
        </p:nvSpPr>
        <p:spPr/>
        <p:txBody>
          <a:bodyPr/>
          <a:lstStyle/>
          <a:p>
            <a:fld id="{99FE38DD-D074-4D0B-A898-33F2288C0FC4}" type="slidenum">
              <a:rPr lang="zh-CN" altLang="en-US" smtClean="0"/>
              <a:t>5</a:t>
            </a:fld>
            <a:endParaRPr lang="zh-CN" altLang="en-US" dirty="0"/>
          </a:p>
        </p:txBody>
      </p:sp>
      <p:sp>
        <p:nvSpPr>
          <p:cNvPr id="4" name="Rectangle 3">
            <a:extLst>
              <a:ext uri="{FF2B5EF4-FFF2-40B4-BE49-F238E27FC236}">
                <a16:creationId xmlns:a16="http://schemas.microsoft.com/office/drawing/2014/main" id="{6CE22F13-0D2C-414A-A323-D94A3DF31E33}"/>
              </a:ext>
            </a:extLst>
          </p:cNvPr>
          <p:cNvSpPr txBox="1">
            <a:spLocks noChangeArrowheads="1"/>
          </p:cNvSpPr>
          <p:nvPr/>
        </p:nvSpPr>
        <p:spPr>
          <a:xfrm>
            <a:off x="12192" y="723900"/>
            <a:ext cx="12179808" cy="54102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Aft>
                <a:spcPts val="1200"/>
              </a:spcAft>
              <a:buFont typeface="Wingdings" charset="2"/>
              <a:buNone/>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1</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原子性</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tomicity)</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：每个事务的所有操作要么被成功地执行，要么一个也不被执行。</a:t>
            </a:r>
          </a:p>
          <a:p>
            <a:pPr>
              <a:lnSpc>
                <a:spcPct val="100000"/>
              </a:lnSpc>
              <a:spcAft>
                <a:spcPts val="1200"/>
              </a:spcAft>
              <a:buFont typeface="Wingdings" charset="2"/>
              <a:buNone/>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2</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一致性</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（数据库正确保持性） </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C</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onsistency)</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：一个事务的正确执行必须数据库从</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一个正确状态转</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换为</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另一个正确的状态</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p>
          <a:p>
            <a:pPr lvl="2">
              <a:lnSpc>
                <a:spcPct val="100000"/>
              </a:lnSpc>
              <a:spcAft>
                <a:spcPts val="0"/>
              </a:spcAft>
              <a:buFont typeface="Wingdings" charset="2"/>
              <a:buNone/>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例如</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从帐户</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转</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10000</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元到帐户</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B:</a:t>
            </a:r>
          </a:p>
          <a:p>
            <a:pPr lvl="2">
              <a:lnSpc>
                <a:spcPct val="100000"/>
              </a:lnSpc>
              <a:spcAft>
                <a:spcPts val="0"/>
              </a:spcAft>
              <a:buFont typeface="Wingdings" charset="2"/>
              <a:buNone/>
            </a:pPr>
            <a:r>
              <a:rPr lang="en-US" altLang="zh-CN" sz="1800" dirty="0">
                <a:latin typeface="Times New Roman" panose="02020603050405020304" pitchFamily="18" charset="0"/>
                <a:ea typeface="Microsoft YaHei" panose="020B0503020204020204" pitchFamily="34" charset="-122"/>
                <a:cs typeface="Times New Roman" panose="02020603050405020304" pitchFamily="18" charset="0"/>
              </a:rPr>
              <a:t>Update  account set </a:t>
            </a:r>
            <a:r>
              <a:rPr lang="zh-CN" altLang="en-US" sz="1800" dirty="0">
                <a:latin typeface="Times New Roman" panose="02020603050405020304" pitchFamily="18" charset="0"/>
                <a:ea typeface="Microsoft YaHei" panose="020B0503020204020204" pitchFamily="34" charset="-122"/>
                <a:cs typeface="Times New Roman" panose="02020603050405020304" pitchFamily="18" charset="0"/>
              </a:rPr>
              <a:t>余额</a:t>
            </a:r>
            <a:r>
              <a:rPr lang="en-US" altLang="zh-CN" sz="18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1800" dirty="0">
                <a:latin typeface="Times New Roman" panose="02020603050405020304" pitchFamily="18" charset="0"/>
                <a:ea typeface="Microsoft YaHei" panose="020B0503020204020204" pitchFamily="34" charset="-122"/>
                <a:cs typeface="Times New Roman" panose="02020603050405020304" pitchFamily="18" charset="0"/>
              </a:rPr>
              <a:t>余额</a:t>
            </a:r>
            <a:r>
              <a:rPr lang="en-US" altLang="zh-CN" sz="1800" dirty="0">
                <a:latin typeface="Times New Roman" panose="02020603050405020304" pitchFamily="18" charset="0"/>
                <a:ea typeface="Microsoft YaHei" panose="020B0503020204020204" pitchFamily="34" charset="-122"/>
                <a:cs typeface="Times New Roman" panose="02020603050405020304" pitchFamily="18" charset="0"/>
              </a:rPr>
              <a:t>-10000 where </a:t>
            </a:r>
            <a:r>
              <a:rPr lang="zh-CN" altLang="en-US" sz="1800" dirty="0">
                <a:latin typeface="Times New Roman" panose="02020603050405020304" pitchFamily="18" charset="0"/>
                <a:ea typeface="Microsoft YaHei" panose="020B0503020204020204" pitchFamily="34" charset="-122"/>
                <a:cs typeface="Times New Roman" panose="02020603050405020304" pitchFamily="18" charset="0"/>
              </a:rPr>
              <a:t>帐号</a:t>
            </a:r>
            <a:r>
              <a:rPr lang="en-US" altLang="zh-CN" sz="1800" dirty="0">
                <a:latin typeface="Times New Roman" panose="02020603050405020304" pitchFamily="18" charset="0"/>
                <a:ea typeface="Microsoft YaHei" panose="020B0503020204020204" pitchFamily="34" charset="-122"/>
                <a:cs typeface="Times New Roman" panose="02020603050405020304" pitchFamily="18" charset="0"/>
              </a:rPr>
              <a:t>=A</a:t>
            </a:r>
          </a:p>
          <a:p>
            <a:pPr lvl="2">
              <a:lnSpc>
                <a:spcPct val="100000"/>
              </a:lnSpc>
              <a:spcAft>
                <a:spcPts val="0"/>
              </a:spcAft>
              <a:buFont typeface="Wingdings" charset="2"/>
              <a:buNone/>
            </a:pPr>
            <a:r>
              <a:rPr lang="en-US" altLang="zh-CN" sz="1800" dirty="0">
                <a:latin typeface="Times New Roman" panose="02020603050405020304" pitchFamily="18" charset="0"/>
                <a:ea typeface="Microsoft YaHei" panose="020B0503020204020204" pitchFamily="34" charset="-122"/>
                <a:cs typeface="Times New Roman" panose="02020603050405020304" pitchFamily="18" charset="0"/>
              </a:rPr>
              <a:t>Update  account set </a:t>
            </a:r>
            <a:r>
              <a:rPr lang="zh-CN" altLang="en-US" sz="1800" dirty="0">
                <a:latin typeface="Times New Roman" panose="02020603050405020304" pitchFamily="18" charset="0"/>
                <a:ea typeface="Microsoft YaHei" panose="020B0503020204020204" pitchFamily="34" charset="-122"/>
                <a:cs typeface="Times New Roman" panose="02020603050405020304" pitchFamily="18" charset="0"/>
              </a:rPr>
              <a:t>余额</a:t>
            </a:r>
            <a:r>
              <a:rPr lang="en-US" altLang="zh-CN" sz="18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1800" dirty="0">
                <a:latin typeface="Times New Roman" panose="02020603050405020304" pitchFamily="18" charset="0"/>
                <a:ea typeface="Microsoft YaHei" panose="020B0503020204020204" pitchFamily="34" charset="-122"/>
                <a:cs typeface="Times New Roman" panose="02020603050405020304" pitchFamily="18" charset="0"/>
              </a:rPr>
              <a:t>余额</a:t>
            </a:r>
            <a:r>
              <a:rPr lang="en-US" altLang="zh-CN" sz="1800" dirty="0">
                <a:latin typeface="Times New Roman" panose="02020603050405020304" pitchFamily="18" charset="0"/>
                <a:ea typeface="Microsoft YaHei" panose="020B0503020204020204" pitchFamily="34" charset="-122"/>
                <a:cs typeface="Times New Roman" panose="02020603050405020304" pitchFamily="18" charset="0"/>
              </a:rPr>
              <a:t>+10000 where </a:t>
            </a:r>
            <a:r>
              <a:rPr lang="zh-CN" altLang="en-US" sz="1800" dirty="0">
                <a:latin typeface="Times New Roman" panose="02020603050405020304" pitchFamily="18" charset="0"/>
                <a:ea typeface="Microsoft YaHei" panose="020B0503020204020204" pitchFamily="34" charset="-122"/>
                <a:cs typeface="Times New Roman" panose="02020603050405020304" pitchFamily="18" charset="0"/>
              </a:rPr>
              <a:t>帐号</a:t>
            </a:r>
            <a:r>
              <a:rPr lang="en-US" altLang="zh-CN" sz="1800" dirty="0">
                <a:latin typeface="Times New Roman" panose="02020603050405020304" pitchFamily="18" charset="0"/>
                <a:ea typeface="Microsoft YaHei" panose="020B0503020204020204" pitchFamily="34" charset="-122"/>
                <a:cs typeface="Times New Roman" panose="02020603050405020304" pitchFamily="18" charset="0"/>
              </a:rPr>
              <a:t>=B</a:t>
            </a:r>
          </a:p>
          <a:p>
            <a:pPr>
              <a:lnSpc>
                <a:spcPct val="100000"/>
              </a:lnSpc>
              <a:spcAft>
                <a:spcPts val="1200"/>
              </a:spcAft>
              <a:buFont typeface="Wingdings" charset="2"/>
              <a:buNone/>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如果因为某种原因</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只执行了第一条语句</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数据库中的数据将出现不正确状态。</a:t>
            </a:r>
            <a:endPar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spcAft>
                <a:spcPts val="1200"/>
              </a:spcAft>
              <a:buFont typeface="Wingdings" charset="2"/>
              <a:buNone/>
            </a:pPr>
            <a:r>
              <a:rPr lang="zh-CN" altLang="en-US" b="1" dirty="0"/>
              <a:t>（</a:t>
            </a:r>
            <a:r>
              <a:rPr lang="en-US" altLang="zh-CN" b="1" dirty="0"/>
              <a:t>3</a:t>
            </a:r>
            <a:r>
              <a:rPr lang="zh-CN" altLang="en-US" b="1" dirty="0"/>
              <a:t>）</a:t>
            </a:r>
            <a:r>
              <a:rPr lang="zh-CN" altLang="en-US" sz="2400" b="1" dirty="0">
                <a:solidFill>
                  <a:srgbClr val="FF0000"/>
                </a:solidFill>
              </a:rPr>
              <a:t>隔离性</a:t>
            </a:r>
            <a:r>
              <a:rPr lang="en-US" altLang="zh-CN" sz="2400" b="1" dirty="0"/>
              <a:t>(</a:t>
            </a:r>
            <a:r>
              <a:rPr lang="en-US" altLang="zh-CN" sz="2400" b="1" dirty="0">
                <a:solidFill>
                  <a:srgbClr val="FF0000"/>
                </a:solidFill>
              </a:rPr>
              <a:t>I</a:t>
            </a:r>
            <a:r>
              <a:rPr lang="en-US" altLang="zh-CN" sz="2400" b="1" dirty="0"/>
              <a:t>solation) </a:t>
            </a:r>
            <a:r>
              <a:rPr lang="zh-CN" altLang="en-US" sz="2400" b="1" dirty="0"/>
              <a:t>，又称为独立性：</a:t>
            </a:r>
            <a:r>
              <a:rPr lang="zh-CN" altLang="en-US" sz="2400" b="1" dirty="0">
                <a:solidFill>
                  <a:srgbClr val="FF0000"/>
                </a:solidFill>
              </a:rPr>
              <a:t>多</a:t>
            </a:r>
            <a:r>
              <a:rPr lang="zh-CN" altLang="en-US" sz="2400" b="1" dirty="0"/>
              <a:t>个并发</a:t>
            </a:r>
            <a:r>
              <a:rPr lang="zh-CN" altLang="en-US" sz="2400" b="1" dirty="0">
                <a:solidFill>
                  <a:srgbClr val="FF0000"/>
                </a:solidFill>
              </a:rPr>
              <a:t>事务</a:t>
            </a:r>
            <a:r>
              <a:rPr lang="zh-CN" altLang="en-US" sz="2400" b="1" dirty="0"/>
              <a:t>之</a:t>
            </a:r>
            <a:r>
              <a:rPr lang="zh-CN" altLang="en-US" sz="2400" b="1" dirty="0">
                <a:solidFill>
                  <a:srgbClr val="FF0000"/>
                </a:solidFill>
              </a:rPr>
              <a:t>间不能相互干扰</a:t>
            </a:r>
            <a:r>
              <a:rPr lang="zh-CN" altLang="en-US" sz="2400" b="1" dirty="0"/>
              <a:t>；并发不影响事务的执行。</a:t>
            </a:r>
          </a:p>
          <a:p>
            <a:pPr lvl="2">
              <a:spcAft>
                <a:spcPts val="1200"/>
              </a:spcAft>
              <a:buFont typeface="Wingdings" charset="2"/>
              <a:buNone/>
            </a:pPr>
            <a:r>
              <a:rPr lang="zh-CN" altLang="en-US" b="1" dirty="0"/>
              <a:t>例如</a:t>
            </a:r>
            <a:r>
              <a:rPr lang="en-US" altLang="zh-CN" b="1" dirty="0"/>
              <a:t>:</a:t>
            </a:r>
            <a:r>
              <a:rPr lang="zh-CN" altLang="en-US" b="1" dirty="0"/>
              <a:t>有多个售票窗口同时售火车票</a:t>
            </a:r>
            <a:r>
              <a:rPr lang="en-US" altLang="zh-CN" b="1" dirty="0"/>
              <a:t>(</a:t>
            </a:r>
            <a:r>
              <a:rPr lang="zh-CN" altLang="en-US" b="1" dirty="0"/>
              <a:t>多个并发事务</a:t>
            </a:r>
            <a:r>
              <a:rPr lang="en-US" altLang="zh-CN" b="1" dirty="0"/>
              <a:t>),</a:t>
            </a:r>
            <a:r>
              <a:rPr lang="zh-CN" altLang="en-US" b="1" dirty="0"/>
              <a:t>它们之间互不影响。</a:t>
            </a:r>
            <a:endParaRPr lang="en-US" altLang="zh-CN" b="1" dirty="0"/>
          </a:p>
          <a:p>
            <a:pPr>
              <a:spcAft>
                <a:spcPts val="1200"/>
              </a:spcAft>
              <a:buFont typeface="Wingdings" charset="2"/>
              <a:buNone/>
            </a:pPr>
            <a:r>
              <a:rPr lang="zh-CN" altLang="en-US" b="1" dirty="0"/>
              <a:t>（</a:t>
            </a:r>
            <a:r>
              <a:rPr lang="en-US" altLang="zh-CN" b="1" dirty="0"/>
              <a:t>4</a:t>
            </a:r>
            <a:r>
              <a:rPr lang="zh-CN" altLang="en-US" b="1" dirty="0"/>
              <a:t>）</a:t>
            </a:r>
            <a:r>
              <a:rPr lang="zh-CN" altLang="en-US" sz="2400" b="1" dirty="0">
                <a:solidFill>
                  <a:srgbClr val="FF0000"/>
                </a:solidFill>
              </a:rPr>
              <a:t>持续性</a:t>
            </a:r>
            <a:r>
              <a:rPr lang="zh-CN" altLang="en-US" sz="2400" b="1" dirty="0"/>
              <a:t>（操作结果永久保持性） </a:t>
            </a:r>
            <a:r>
              <a:rPr lang="en-US" altLang="zh-CN" sz="2400" b="1" dirty="0"/>
              <a:t>(</a:t>
            </a:r>
            <a:r>
              <a:rPr lang="en-US" altLang="zh-CN" sz="2400" b="1" dirty="0">
                <a:solidFill>
                  <a:srgbClr val="FF0000"/>
                </a:solidFill>
              </a:rPr>
              <a:t>D</a:t>
            </a:r>
            <a:r>
              <a:rPr lang="en-US" altLang="zh-CN" sz="2400" b="1" dirty="0"/>
              <a:t>urability)</a:t>
            </a:r>
            <a:r>
              <a:rPr lang="zh-CN" altLang="en-US" sz="2400" b="1" dirty="0"/>
              <a:t>：事务对数据库的</a:t>
            </a:r>
            <a:r>
              <a:rPr lang="zh-CN" altLang="en-US" sz="2400" b="1" dirty="0">
                <a:solidFill>
                  <a:srgbClr val="FF0000"/>
                </a:solidFill>
              </a:rPr>
              <a:t>更新必须是永久</a:t>
            </a:r>
            <a:r>
              <a:rPr lang="zh-CN" altLang="en-US" sz="2400" b="1" dirty="0"/>
              <a:t>的；事务</a:t>
            </a:r>
            <a:r>
              <a:rPr lang="zh-CN" altLang="en-US" sz="2400" b="1" dirty="0">
                <a:solidFill>
                  <a:srgbClr val="FF0000"/>
                </a:solidFill>
              </a:rPr>
              <a:t>一旦提交</a:t>
            </a:r>
            <a:r>
              <a:rPr lang="zh-CN" altLang="en-US" sz="2400" b="1" dirty="0"/>
              <a:t>，则</a:t>
            </a:r>
            <a:r>
              <a:rPr lang="zh-CN" altLang="en-US" sz="2400" b="1" dirty="0">
                <a:solidFill>
                  <a:srgbClr val="FF0000"/>
                </a:solidFill>
              </a:rPr>
              <a:t>永久改变</a:t>
            </a:r>
            <a:r>
              <a:rPr lang="zh-CN" altLang="en-US" sz="2400" b="1" dirty="0"/>
              <a:t>数据库中的数据。</a:t>
            </a:r>
          </a:p>
          <a:p>
            <a:pPr>
              <a:lnSpc>
                <a:spcPct val="100000"/>
              </a:lnSpc>
              <a:buFont typeface="Wingdings" charset="2"/>
              <a:buNone/>
            </a:pPr>
            <a:endParaRPr lang="en-US" altLang="zh-CN" dirty="0">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5" name="文本框 94"/>
          <p:cNvSpPr txBox="1">
            <a:spLocks noChangeArrowheads="1"/>
          </p:cNvSpPr>
          <p:nvPr/>
        </p:nvSpPr>
        <p:spPr bwMode="auto">
          <a:xfrm>
            <a:off x="12192" y="69904"/>
            <a:ext cx="5053997"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10.1 </a:t>
            </a:r>
            <a:r>
              <a:rPr lang="zh-CN" altLang="en-US" sz="2800" b="1" dirty="0">
                <a:solidFill>
                  <a:schemeClr val="bg1"/>
                </a:solidFill>
                <a:latin typeface="微软雅黑" panose="020B0503020204020204" pitchFamily="34" charset="-122"/>
                <a:ea typeface="微软雅黑" panose="020B0503020204020204" pitchFamily="34" charset="-122"/>
              </a:rPr>
              <a:t>事务</a:t>
            </a:r>
          </a:p>
        </p:txBody>
      </p:sp>
      <p:sp>
        <p:nvSpPr>
          <p:cNvPr id="6" name="文本框 94"/>
          <p:cNvSpPr txBox="1">
            <a:spLocks noChangeArrowheads="1"/>
          </p:cNvSpPr>
          <p:nvPr/>
        </p:nvSpPr>
        <p:spPr bwMode="auto">
          <a:xfrm>
            <a:off x="4503781" y="79955"/>
            <a:ext cx="7908779"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10.1.2 </a:t>
            </a:r>
            <a:r>
              <a:rPr lang="zh-CN" altLang="en-US" sz="2800" b="1" dirty="0">
                <a:solidFill>
                  <a:schemeClr val="bg1"/>
                </a:solidFill>
                <a:latin typeface="微软雅黑" panose="020B0503020204020204" pitchFamily="34" charset="-122"/>
                <a:ea typeface="微软雅黑" panose="020B0503020204020204" pitchFamily="34" charset="-122"/>
              </a:rPr>
              <a:t>事务的</a:t>
            </a:r>
            <a:r>
              <a:rPr lang="en-US" altLang="zh-CN" sz="2800" b="1" dirty="0">
                <a:solidFill>
                  <a:schemeClr val="bg1"/>
                </a:solidFill>
                <a:latin typeface="微软雅黑" panose="020B0503020204020204" pitchFamily="34" charset="-122"/>
                <a:ea typeface="微软雅黑" panose="020B0503020204020204" pitchFamily="34" charset="-122"/>
              </a:rPr>
              <a:t>ACID</a:t>
            </a:r>
            <a:r>
              <a:rPr lang="zh-CN" altLang="en-US" sz="2800" b="1" dirty="0">
                <a:solidFill>
                  <a:schemeClr val="bg1"/>
                </a:solidFill>
                <a:latin typeface="微软雅黑" panose="020B0503020204020204" pitchFamily="34" charset="-122"/>
                <a:ea typeface="微软雅黑" panose="020B0503020204020204" pitchFamily="34" charset="-122"/>
              </a:rPr>
              <a:t>性质</a:t>
            </a:r>
          </a:p>
        </p:txBody>
      </p:sp>
      <p:cxnSp>
        <p:nvCxnSpPr>
          <p:cNvPr id="7" name="直接连接符 6"/>
          <p:cNvCxnSpPr/>
          <p:nvPr/>
        </p:nvCxnSpPr>
        <p:spPr>
          <a:xfrm rot="5400000">
            <a:off x="3844152" y="367365"/>
            <a:ext cx="351464" cy="260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5903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linds(horizontal)">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blinds(horizontal)">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blinds(horizontal)">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blinds(horizontal)">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blinds(horizontal)">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Effect transition="in" filter="blinds(horizontal)">
                                      <p:cBhvr>
                                        <p:cTn id="42" dur="500"/>
                                        <p:tgtEl>
                                          <p:spTgt spid="4">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4">
                                            <p:txEl>
                                              <p:pRg st="8" end="8"/>
                                            </p:txEl>
                                          </p:spTgt>
                                        </p:tgtEl>
                                        <p:attrNameLst>
                                          <p:attrName>style.visibility</p:attrName>
                                        </p:attrNameLst>
                                      </p:cBhvr>
                                      <p:to>
                                        <p:strVal val="visible"/>
                                      </p:to>
                                    </p:set>
                                    <p:animEffect transition="in" filter="blinds(horizontal)">
                                      <p:cBhvr>
                                        <p:cTn id="47"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50" name="Object 21">
            <a:extLst>
              <a:ext uri="{FF2B5EF4-FFF2-40B4-BE49-F238E27FC236}">
                <a16:creationId xmlns:a16="http://schemas.microsoft.com/office/drawing/2014/main" id="{34D7D96F-8FB7-6945-9818-390B11D1D573}"/>
              </a:ext>
            </a:extLst>
          </p:cNvPr>
          <p:cNvGraphicFramePr>
            <a:graphicFrameLocks noGrp="1" noChangeAspect="1"/>
          </p:cNvGraphicFramePr>
          <p:nvPr>
            <p:ph sz="half" idx="4294967295"/>
          </p:nvPr>
        </p:nvGraphicFramePr>
        <p:xfrm>
          <a:off x="6672263" y="1700213"/>
          <a:ext cx="3084512" cy="4495800"/>
        </p:xfrm>
        <a:graphic>
          <a:graphicData uri="http://schemas.openxmlformats.org/presentationml/2006/ole">
            <mc:AlternateContent xmlns:mc="http://schemas.openxmlformats.org/markup-compatibility/2006">
              <mc:Choice xmlns:v="urn:schemas-microsoft-com:vml" Requires="v">
                <p:oleObj spid="_x0000_s8222" name="Image" r:id="rId3" imgW="5080000" imgH="7404100" progId="Photoshop.Image.7">
                  <p:embed/>
                </p:oleObj>
              </mc:Choice>
              <mc:Fallback>
                <p:oleObj name="Image" r:id="rId3" imgW="5080000" imgH="7404100" progId="Photoshop.Image.7">
                  <p:embed/>
                  <p:pic>
                    <p:nvPicPr>
                      <p:cNvPr id="2050" name="Object 21">
                        <a:extLst>
                          <a:ext uri="{FF2B5EF4-FFF2-40B4-BE49-F238E27FC236}">
                            <a16:creationId xmlns:a16="http://schemas.microsoft.com/office/drawing/2014/main" id="{34D7D96F-8FB7-6945-9818-390B11D1D5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72263" y="1700213"/>
                        <a:ext cx="3084512" cy="4495800"/>
                      </a:xfrm>
                      <a:prstGeom prst="rect">
                        <a:avLst/>
                      </a:prstGeom>
                      <a:noFill/>
                      <a:ln>
                        <a:noFill/>
                      </a:ln>
                      <a:effectLst/>
                      <a:extLst>
                        <a:ext uri="{909E8E84-426E-40DD-AFC4-6F175D3DCCD1}">
                          <a14:hiddenFill xmlns:a14="http://schemas.microsoft.com/office/drawing/2010/main">
                            <a:gradFill rotWithShape="0">
                              <a:gsLst>
                                <a:gs pos="0">
                                  <a:srgbClr val="FFFFFF"/>
                                </a:gs>
                                <a:gs pos="100000">
                                  <a:srgbClr val="FFFFFF">
                                    <a:gamma/>
                                    <a:shade val="73333"/>
                                    <a:invGamma/>
                                  </a:srgbClr>
                                </a:gs>
                              </a:gsLst>
                              <a:lin ang="5400000" scaled="1"/>
                            </a:gradFill>
                          </a14:hiddenFill>
                        </a:ext>
                        <a:ext uri="{91240B29-F687-4F45-9708-019B960494DF}">
                          <a14:hiddenLine xmlns:a14="http://schemas.microsoft.com/office/drawing/2010/main" w="254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 name="Rectangle 1">
            <a:extLst>
              <a:ext uri="{FF2B5EF4-FFF2-40B4-BE49-F238E27FC236}">
                <a16:creationId xmlns:a16="http://schemas.microsoft.com/office/drawing/2014/main" id="{D1136E71-9CCE-464C-87D7-AE9A1F59DF25}"/>
              </a:ext>
            </a:extLst>
          </p:cNvPr>
          <p:cNvSpPr/>
          <p:nvPr/>
        </p:nvSpPr>
        <p:spPr>
          <a:xfrm>
            <a:off x="870284" y="1894655"/>
            <a:ext cx="6096000" cy="2751522"/>
          </a:xfrm>
          <a:prstGeom prst="rect">
            <a:avLst/>
          </a:prstGeom>
        </p:spPr>
        <p:txBody>
          <a:bodyPr>
            <a:spAutoFit/>
          </a:bodyPr>
          <a:lstStyle/>
          <a:p>
            <a:pPr marL="342900" indent="-342900" eaLnBrk="1" hangingPunct="1">
              <a:lnSpc>
                <a:spcPct val="180000"/>
              </a:lnSpc>
              <a:buFont typeface="Wingdings" pitchFamily="2" charset="2"/>
              <a:buChar char="Ø"/>
            </a:pPr>
            <a:r>
              <a:rPr lang="zh-CN" altLang="en-US" sz="2400" dirty="0"/>
              <a:t>锁的强度</a:t>
            </a:r>
          </a:p>
          <a:p>
            <a:pPr marL="742950" lvl="1" indent="-285750" eaLnBrk="1" hangingPunct="1">
              <a:lnSpc>
                <a:spcPct val="180000"/>
              </a:lnSpc>
              <a:buFont typeface="Wingdings" pitchFamily="2" charset="2"/>
              <a:buChar char="Ø"/>
            </a:pPr>
            <a:r>
              <a:rPr lang="zh-CN" altLang="en-US" sz="2400" dirty="0"/>
              <a:t>锁的强度是指它对其他锁的排斥程度</a:t>
            </a:r>
          </a:p>
          <a:p>
            <a:pPr marL="742950" lvl="1" indent="-285750" eaLnBrk="1" hangingPunct="1">
              <a:lnSpc>
                <a:spcPct val="180000"/>
              </a:lnSpc>
              <a:buFont typeface="Wingdings" pitchFamily="2" charset="2"/>
              <a:buChar char="Ø"/>
            </a:pPr>
            <a:r>
              <a:rPr lang="zh-CN" altLang="en-US" sz="2400" dirty="0"/>
              <a:t>一个事务在申请封锁时以强锁代替弱锁是安全的，反之则不然</a:t>
            </a:r>
          </a:p>
        </p:txBody>
      </p:sp>
      <p:sp>
        <p:nvSpPr>
          <p:cNvPr id="6"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7"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8" name="直接连接符 7"/>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Rectangle 3">
            <a:extLst>
              <a:ext uri="{FF2B5EF4-FFF2-40B4-BE49-F238E27FC236}">
                <a16:creationId xmlns:a16="http://schemas.microsoft.com/office/drawing/2014/main" id="{66F1D990-BC73-2342-93BA-117EA3C0859D}"/>
              </a:ext>
            </a:extLst>
          </p:cNvPr>
          <p:cNvSpPr/>
          <p:nvPr/>
        </p:nvSpPr>
        <p:spPr>
          <a:xfrm>
            <a:off x="159488" y="816216"/>
            <a:ext cx="1975221" cy="523220"/>
          </a:xfrm>
          <a:prstGeom prst="rect">
            <a:avLst/>
          </a:prstGeom>
        </p:spPr>
        <p:txBody>
          <a:bodyPr wrap="none">
            <a:spAutoFit/>
          </a:bodyPr>
          <a:lstStyle/>
          <a:p>
            <a:pPr marL="342900" indent="-342900">
              <a:buFont typeface="Wingdings" panose="05000000000000000000" pitchFamily="2" charset="2"/>
              <a:buChar char="u"/>
            </a:pPr>
            <a:r>
              <a:rPr lang="zh-CN" altLang="en-US" sz="2800" dirty="0">
                <a:solidFill>
                  <a:srgbClr val="FF0000"/>
                </a:solidFill>
                <a:latin typeface="微软雅黑" panose="020B0503020204020204" pitchFamily="34" charset="-122"/>
                <a:ea typeface="微软雅黑" panose="020B0503020204020204" pitchFamily="34" charset="-122"/>
              </a:rPr>
              <a:t>锁的强度</a:t>
            </a:r>
            <a:endParaRPr lang="en-US" sz="2800"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865943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DDCBEDA-7EA7-7D4D-8EB4-8475F1FE7269}"/>
              </a:ext>
            </a:extLst>
          </p:cNvPr>
          <p:cNvSpPr/>
          <p:nvPr/>
        </p:nvSpPr>
        <p:spPr>
          <a:xfrm>
            <a:off x="99263" y="786693"/>
            <a:ext cx="10972800" cy="6414064"/>
          </a:xfrm>
          <a:prstGeom prst="rect">
            <a:avLst/>
          </a:prstGeom>
        </p:spPr>
        <p:txBody>
          <a:bodyPr wrap="square">
            <a:spAutoFit/>
          </a:bodyPr>
          <a:lstStyle/>
          <a:p>
            <a:pPr marL="342900" indent="-342900" eaLnBrk="1" hangingPunct="1">
              <a:lnSpc>
                <a:spcPct val="130000"/>
              </a:lnSpc>
              <a:buFont typeface="Wingdings" panose="05000000000000000000" pitchFamily="2" charset="2"/>
              <a:buChar char="u"/>
            </a:pPr>
            <a:r>
              <a:rPr lang="zh-CN" altLang="en-US" sz="2800" dirty="0">
                <a:solidFill>
                  <a:srgbClr val="FF0000"/>
                </a:solidFill>
                <a:latin typeface="微软雅黑" panose="020B0503020204020204" pitchFamily="34" charset="-122"/>
                <a:ea typeface="微软雅黑" panose="020B0503020204020204" pitchFamily="34" charset="-122"/>
              </a:rPr>
              <a:t>具有意向锁的多粒度封锁方法</a:t>
            </a:r>
          </a:p>
          <a:p>
            <a:pPr marL="1104900" lvl="1" indent="-285750" eaLnBrk="1" hangingPunct="1">
              <a:spcBef>
                <a:spcPct val="60000"/>
              </a:spcBef>
              <a:buFont typeface="Wingdings" pitchFamily="2" charset="2"/>
              <a:buChar char="Ø"/>
            </a:pPr>
            <a:r>
              <a:rPr lang="zh-CN" altLang="en-US" sz="2400" dirty="0"/>
              <a:t>申请封锁时应该按自上而下的次序进行</a:t>
            </a:r>
          </a:p>
          <a:p>
            <a:pPr marL="1104900" lvl="1" indent="-285750" eaLnBrk="1" hangingPunct="1">
              <a:spcBef>
                <a:spcPct val="60000"/>
              </a:spcBef>
              <a:buFont typeface="Wingdings" pitchFamily="2" charset="2"/>
              <a:buChar char="Ø"/>
            </a:pPr>
            <a:r>
              <a:rPr lang="zh-CN" altLang="en-US" sz="2400" dirty="0"/>
              <a:t>释放封锁时则应该按自下而上的次序</a:t>
            </a:r>
            <a:r>
              <a:rPr lang="zh-CN" altLang="en-US" dirty="0"/>
              <a:t>进行</a:t>
            </a:r>
          </a:p>
          <a:p>
            <a:pPr eaLnBrk="1" hangingPunct="1">
              <a:lnSpc>
                <a:spcPct val="130000"/>
              </a:lnSpc>
              <a:spcBef>
                <a:spcPct val="60000"/>
              </a:spcBef>
            </a:pPr>
            <a:r>
              <a:rPr lang="zh-CN" altLang="en-US" sz="2400" dirty="0"/>
              <a:t>   例如：事务</a:t>
            </a:r>
            <a:r>
              <a:rPr lang="en-US" altLang="zh-CN" sz="2400" dirty="0"/>
              <a:t>T1</a:t>
            </a:r>
            <a:r>
              <a:rPr lang="zh-CN" altLang="en-US" sz="2400" dirty="0"/>
              <a:t>要对关系</a:t>
            </a:r>
            <a:r>
              <a:rPr lang="en-US" altLang="zh-CN" sz="2400" i="1" dirty="0"/>
              <a:t>R</a:t>
            </a:r>
            <a:r>
              <a:rPr lang="en-US" altLang="zh-CN" sz="2400" dirty="0"/>
              <a:t>1</a:t>
            </a:r>
            <a:r>
              <a:rPr lang="zh-CN" altLang="en-US" sz="2400" dirty="0"/>
              <a:t>加</a:t>
            </a:r>
            <a:r>
              <a:rPr lang="en-US" altLang="zh-CN" sz="2400" dirty="0"/>
              <a:t>S</a:t>
            </a:r>
            <a:r>
              <a:rPr lang="zh-CN" altLang="en-US" sz="2400" dirty="0"/>
              <a:t>锁</a:t>
            </a:r>
          </a:p>
          <a:p>
            <a:pPr marL="1162050" lvl="1" indent="-342900" eaLnBrk="1" hangingPunct="1">
              <a:lnSpc>
                <a:spcPct val="130000"/>
              </a:lnSpc>
              <a:spcBef>
                <a:spcPct val="60000"/>
              </a:spcBef>
              <a:buFont typeface="Wingdings" panose="05000000000000000000" pitchFamily="2" charset="2"/>
              <a:buChar char="p"/>
            </a:pPr>
            <a:r>
              <a:rPr lang="zh-CN" altLang="en-US" sz="2400" dirty="0"/>
              <a:t>要首先对数据库加</a:t>
            </a:r>
            <a:r>
              <a:rPr lang="en-US" altLang="zh-CN" sz="2400" dirty="0"/>
              <a:t>IS</a:t>
            </a:r>
            <a:r>
              <a:rPr lang="zh-CN" altLang="en-US" sz="2400" dirty="0"/>
              <a:t>锁</a:t>
            </a:r>
          </a:p>
          <a:p>
            <a:pPr marL="1162050" lvl="1" indent="-342900" eaLnBrk="1" hangingPunct="1">
              <a:lnSpc>
                <a:spcPct val="130000"/>
              </a:lnSpc>
              <a:spcBef>
                <a:spcPct val="60000"/>
              </a:spcBef>
              <a:buFont typeface="Wingdings" panose="05000000000000000000" pitchFamily="2" charset="2"/>
              <a:buChar char="p"/>
            </a:pPr>
            <a:r>
              <a:rPr lang="zh-CN" altLang="en-US" sz="2400" dirty="0"/>
              <a:t>检查数据库和</a:t>
            </a:r>
            <a:r>
              <a:rPr lang="en-US" altLang="zh-CN" sz="2400" i="1" dirty="0"/>
              <a:t>R</a:t>
            </a:r>
            <a:r>
              <a:rPr lang="en-US" altLang="zh-CN" sz="2400" dirty="0"/>
              <a:t>1</a:t>
            </a:r>
            <a:r>
              <a:rPr lang="zh-CN" altLang="en-US" sz="2400" dirty="0"/>
              <a:t>是否已加了不相容的锁</a:t>
            </a:r>
            <a:r>
              <a:rPr lang="en-US" altLang="zh-CN" sz="2400" dirty="0"/>
              <a:t>(X</a:t>
            </a:r>
            <a:r>
              <a:rPr lang="zh-CN" altLang="en-US" sz="2400" dirty="0"/>
              <a:t>或</a:t>
            </a:r>
            <a:r>
              <a:rPr lang="en-US" altLang="zh-CN" sz="2400" dirty="0"/>
              <a:t>IX)</a:t>
            </a:r>
          </a:p>
          <a:p>
            <a:pPr marL="1162050" lvl="1" indent="-342900" eaLnBrk="1" hangingPunct="1">
              <a:lnSpc>
                <a:spcPct val="130000"/>
              </a:lnSpc>
              <a:spcBef>
                <a:spcPct val="60000"/>
              </a:spcBef>
              <a:buFont typeface="Wingdings" panose="05000000000000000000" pitchFamily="2" charset="2"/>
              <a:buChar char="p"/>
            </a:pPr>
            <a:r>
              <a:rPr lang="zh-CN" altLang="en-US" sz="2400" dirty="0"/>
              <a:t>不再需要搜索和检查</a:t>
            </a:r>
            <a:r>
              <a:rPr lang="en-US" altLang="zh-CN" sz="2400" i="1" dirty="0"/>
              <a:t>R</a:t>
            </a:r>
            <a:r>
              <a:rPr lang="en-US" altLang="zh-CN" sz="2400" dirty="0"/>
              <a:t>1</a:t>
            </a:r>
            <a:r>
              <a:rPr lang="zh-CN" altLang="en-US" sz="2400" dirty="0"/>
              <a:t>中的元组是否加了不相容的锁</a:t>
            </a:r>
            <a:r>
              <a:rPr lang="en-US" altLang="zh-CN" sz="2400" dirty="0"/>
              <a:t>(X</a:t>
            </a:r>
            <a:r>
              <a:rPr lang="zh-CN" altLang="en-US" sz="2400" dirty="0"/>
              <a:t>锁</a:t>
            </a:r>
            <a:r>
              <a:rPr lang="en-US" altLang="zh-CN" sz="2400" dirty="0"/>
              <a:t>)</a:t>
            </a:r>
          </a:p>
          <a:p>
            <a:pPr marL="285750" indent="-285750" eaLnBrk="1" hangingPunct="1">
              <a:lnSpc>
                <a:spcPct val="160000"/>
              </a:lnSpc>
              <a:buFont typeface="Wingdings" pitchFamily="2" charset="2"/>
              <a:buChar char="Ø"/>
            </a:pPr>
            <a:r>
              <a:rPr lang="zh-CN" altLang="en-US" dirty="0"/>
              <a:t>具有意向锁的多粒度封锁方法</a:t>
            </a:r>
          </a:p>
          <a:p>
            <a:pPr marL="1200150" lvl="2" indent="-285750">
              <a:lnSpc>
                <a:spcPct val="160000"/>
              </a:lnSpc>
              <a:buFont typeface="Wingdings" pitchFamily="2" charset="2"/>
              <a:buChar char="Ø"/>
            </a:pPr>
            <a:r>
              <a:rPr lang="zh-CN" altLang="en-US" dirty="0"/>
              <a:t>提高了系统的并发度</a:t>
            </a:r>
          </a:p>
          <a:p>
            <a:pPr marL="1200150" lvl="2" indent="-285750">
              <a:lnSpc>
                <a:spcPct val="160000"/>
              </a:lnSpc>
              <a:buFont typeface="Wingdings" pitchFamily="2" charset="2"/>
              <a:buChar char="Ø"/>
            </a:pPr>
            <a:r>
              <a:rPr lang="zh-CN" altLang="en-US" dirty="0"/>
              <a:t>减少了加锁和解锁的开销</a:t>
            </a:r>
          </a:p>
          <a:p>
            <a:pPr marL="1200150" lvl="2" indent="-285750">
              <a:lnSpc>
                <a:spcPct val="160000"/>
              </a:lnSpc>
              <a:buFont typeface="Wingdings" pitchFamily="2" charset="2"/>
              <a:buChar char="Ø"/>
            </a:pPr>
            <a:r>
              <a:rPr lang="zh-CN" altLang="en-US" dirty="0"/>
              <a:t>在实际的数据库管理系统产品中得到广泛应用</a:t>
            </a:r>
            <a:r>
              <a:rPr lang="en-US" altLang="zh-CN" dirty="0"/>
              <a:t> </a:t>
            </a: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655583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DDCBEDA-7EA7-7D4D-8EB4-8475F1FE7269}"/>
              </a:ext>
            </a:extLst>
          </p:cNvPr>
          <p:cNvSpPr/>
          <p:nvPr/>
        </p:nvSpPr>
        <p:spPr>
          <a:xfrm>
            <a:off x="99263" y="786693"/>
            <a:ext cx="10972800" cy="2425279"/>
          </a:xfrm>
          <a:prstGeom prst="rect">
            <a:avLst/>
          </a:prstGeom>
        </p:spPr>
        <p:txBody>
          <a:bodyPr wrap="square">
            <a:spAutoFit/>
          </a:bodyPr>
          <a:lstStyle/>
          <a:p>
            <a:pPr marL="342900" indent="-342900" eaLnBrk="1" hangingPunct="1">
              <a:lnSpc>
                <a:spcPct val="130000"/>
              </a:lnSpc>
              <a:buFont typeface="Wingdings" panose="05000000000000000000" pitchFamily="2" charset="2"/>
              <a:buChar char="u"/>
            </a:pPr>
            <a:r>
              <a:rPr lang="zh-CN" altLang="en-US" sz="2800" dirty="0">
                <a:solidFill>
                  <a:srgbClr val="FF0000"/>
                </a:solidFill>
                <a:latin typeface="微软雅黑" panose="020B0503020204020204" pitchFamily="34" charset="-122"/>
                <a:ea typeface="微软雅黑" panose="020B0503020204020204" pitchFamily="34" charset="-122"/>
              </a:rPr>
              <a:t>具有意向锁的多粒度封锁方法</a:t>
            </a:r>
          </a:p>
          <a:p>
            <a:pPr marL="1200150" lvl="2" indent="-285750">
              <a:lnSpc>
                <a:spcPct val="160000"/>
              </a:lnSpc>
              <a:buFont typeface="Wingdings" pitchFamily="2" charset="2"/>
              <a:buChar char="Ø"/>
            </a:pPr>
            <a:r>
              <a:rPr lang="zh-CN" altLang="en-US" sz="2400" dirty="0"/>
              <a:t>提高了系统的并发度</a:t>
            </a:r>
          </a:p>
          <a:p>
            <a:pPr marL="1200150" lvl="2" indent="-285750">
              <a:lnSpc>
                <a:spcPct val="160000"/>
              </a:lnSpc>
              <a:buFont typeface="Wingdings" pitchFamily="2" charset="2"/>
              <a:buChar char="Ø"/>
            </a:pPr>
            <a:r>
              <a:rPr lang="zh-CN" altLang="en-US" sz="2400" dirty="0"/>
              <a:t>减少了加锁和解锁的开销</a:t>
            </a:r>
          </a:p>
          <a:p>
            <a:pPr marL="1200150" lvl="2" indent="-285750">
              <a:lnSpc>
                <a:spcPct val="160000"/>
              </a:lnSpc>
              <a:buFont typeface="Wingdings" pitchFamily="2" charset="2"/>
              <a:buChar char="Ø"/>
            </a:pPr>
            <a:r>
              <a:rPr lang="zh-CN" altLang="en-US" sz="2400" dirty="0"/>
              <a:t>在实际的数据库管理系统产品中得到广泛应用</a:t>
            </a:r>
            <a:r>
              <a:rPr lang="en-US" altLang="zh-CN" sz="2400" dirty="0"/>
              <a:t> </a:t>
            </a:r>
          </a:p>
        </p:txBody>
      </p:sp>
      <p:sp>
        <p:nvSpPr>
          <p:cNvPr id="5" name="文本框 94"/>
          <p:cNvSpPr txBox="1">
            <a:spLocks noChangeArrowheads="1"/>
          </p:cNvSpPr>
          <p:nvPr/>
        </p:nvSpPr>
        <p:spPr bwMode="auto">
          <a:xfrm>
            <a:off x="12193" y="69904"/>
            <a:ext cx="433777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2" y="79955"/>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10.2.3 </a:t>
            </a:r>
            <a:r>
              <a:rPr lang="zh-CN" altLang="en-US" sz="2800" b="1" dirty="0">
                <a:solidFill>
                  <a:schemeClr val="bg1"/>
                </a:solidFill>
                <a:latin typeface="微软雅黑" panose="020B0503020204020204" pitchFamily="34" charset="-122"/>
                <a:ea typeface="微软雅黑" panose="020B0503020204020204" pitchFamily="34" charset="-122"/>
              </a:rPr>
              <a:t>基于锁的并发控制协议</a:t>
            </a:r>
          </a:p>
        </p:txBody>
      </p:sp>
      <p:cxnSp>
        <p:nvCxnSpPr>
          <p:cNvPr id="7" name="直接连接符 6"/>
          <p:cNvCxnSpPr/>
          <p:nvPr/>
        </p:nvCxnSpPr>
        <p:spPr>
          <a:xfrm flipH="1">
            <a:off x="4020817" y="192935"/>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25243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109DA0A-A10A-364F-9954-B034B16CBAEE}"/>
              </a:ext>
            </a:extLst>
          </p:cNvPr>
          <p:cNvSpPr>
            <a:spLocks noGrp="1"/>
          </p:cNvSpPr>
          <p:nvPr>
            <p:ph type="sldNum" sz="quarter" idx="12"/>
          </p:nvPr>
        </p:nvSpPr>
        <p:spPr/>
        <p:txBody>
          <a:bodyPr/>
          <a:lstStyle/>
          <a:p>
            <a:fld id="{99FE38DD-D074-4D0B-A898-33F2288C0FC4}" type="slidenum">
              <a:rPr lang="zh-CN" altLang="en-US" smtClean="0"/>
              <a:t>53</a:t>
            </a:fld>
            <a:endParaRPr lang="zh-CN" altLang="en-US" dirty="0"/>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5" name="Rectangle 3">
            <a:extLst>
              <a:ext uri="{FF2B5EF4-FFF2-40B4-BE49-F238E27FC236}">
                <a16:creationId xmlns:a16="http://schemas.microsoft.com/office/drawing/2014/main" id="{F119213F-6F8E-6240-9A9F-2537BE8856A4}"/>
              </a:ext>
            </a:extLst>
          </p:cNvPr>
          <p:cNvSpPr txBox="1">
            <a:spLocks noChangeArrowheads="1"/>
          </p:cNvSpPr>
          <p:nvPr/>
        </p:nvSpPr>
        <p:spPr>
          <a:xfrm>
            <a:off x="326198" y="1081863"/>
            <a:ext cx="8839200" cy="5574118"/>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ct val="0"/>
              </a:spcBef>
              <a:buFont typeface="Wingdings" panose="05000000000000000000" pitchFamily="2" charset="2"/>
              <a:buChar char="u"/>
            </a:pPr>
            <a:r>
              <a:rPr lang="zh-CN" altLang="en-US" sz="2400" dirty="0">
                <a:latin typeface="Microsoft YaHei" panose="020B0503020204020204" pitchFamily="34" charset="-122"/>
                <a:ea typeface="Microsoft YaHei" panose="020B0503020204020204" pitchFamily="34" charset="-122"/>
              </a:rPr>
              <a:t>数据库系统的数据库恢复机制的目的：</a:t>
            </a:r>
          </a:p>
          <a:p>
            <a:pPr>
              <a:lnSpc>
                <a:spcPct val="150000"/>
              </a:lnSpc>
              <a:spcBef>
                <a:spcPct val="0"/>
              </a:spcBef>
              <a:buFont typeface="Wingdings" charset="2"/>
              <a:buNone/>
            </a:pPr>
            <a:r>
              <a:rPr lang="zh-CN" altLang="en-US" sz="2400" dirty="0">
                <a:latin typeface="Microsoft YaHei" panose="020B0503020204020204" pitchFamily="34" charset="-122"/>
                <a:ea typeface="Microsoft YaHei" panose="020B0503020204020204" pitchFamily="34" charset="-122"/>
              </a:rPr>
              <a:t>（１）</a:t>
            </a:r>
            <a:r>
              <a:rPr lang="zh-CN" altLang="en-US" sz="2400" dirty="0">
                <a:solidFill>
                  <a:srgbClr val="FF0000"/>
                </a:solidFill>
                <a:latin typeface="Microsoft YaHei" panose="020B0503020204020204" pitchFamily="34" charset="-122"/>
                <a:ea typeface="Microsoft YaHei" panose="020B0503020204020204" pitchFamily="34" charset="-122"/>
              </a:rPr>
              <a:t>保证事务的原子性</a:t>
            </a:r>
          </a:p>
          <a:p>
            <a:pPr>
              <a:lnSpc>
                <a:spcPct val="150000"/>
              </a:lnSpc>
              <a:spcBef>
                <a:spcPct val="0"/>
              </a:spcBef>
              <a:buFont typeface="Wingdings" charset="2"/>
              <a:buNone/>
            </a:pPr>
            <a:r>
              <a:rPr lang="zh-CN" altLang="en-US" sz="2400" dirty="0">
                <a:latin typeface="Microsoft YaHei" panose="020B0503020204020204" pitchFamily="34" charset="-122"/>
                <a:ea typeface="Microsoft YaHei" panose="020B0503020204020204" pitchFamily="34" charset="-122"/>
              </a:rPr>
              <a:t>（２）发生故障后，数据库</a:t>
            </a:r>
            <a:r>
              <a:rPr lang="zh-CN" altLang="en-US" sz="2400" dirty="0">
                <a:solidFill>
                  <a:srgbClr val="FF0000"/>
                </a:solidFill>
                <a:latin typeface="Microsoft YaHei" panose="020B0503020204020204" pitchFamily="34" charset="-122"/>
                <a:ea typeface="Microsoft YaHei" panose="020B0503020204020204" pitchFamily="34" charset="-122"/>
              </a:rPr>
              <a:t>能恢复到正确状态</a:t>
            </a:r>
            <a:r>
              <a:rPr lang="zh-CN" altLang="en-US" sz="2400" dirty="0">
                <a:latin typeface="Microsoft YaHei" panose="020B0503020204020204" pitchFamily="34" charset="-122"/>
                <a:ea typeface="Microsoft YaHei" panose="020B0503020204020204" pitchFamily="34" charset="-122"/>
              </a:rPr>
              <a:t>。</a:t>
            </a:r>
          </a:p>
          <a:p>
            <a:pPr>
              <a:lnSpc>
                <a:spcPct val="150000"/>
              </a:lnSpc>
              <a:spcBef>
                <a:spcPct val="0"/>
              </a:spcBef>
              <a:buFont typeface="Wingdings" panose="05000000000000000000" pitchFamily="2" charset="2"/>
              <a:buChar char="u"/>
            </a:pPr>
            <a:r>
              <a:rPr lang="zh-CN" altLang="en-US" sz="2400" dirty="0">
                <a:solidFill>
                  <a:srgbClr val="FF0000"/>
                </a:solidFill>
                <a:latin typeface="Microsoft YaHei" panose="020B0503020204020204" pitchFamily="34" charset="-122"/>
                <a:ea typeface="Microsoft YaHei" panose="020B0503020204020204" pitchFamily="34" charset="-122"/>
              </a:rPr>
              <a:t>故障类型  </a:t>
            </a:r>
          </a:p>
          <a:p>
            <a:pPr lvl="1">
              <a:lnSpc>
                <a:spcPct val="150000"/>
              </a:lnSpc>
              <a:spcBef>
                <a:spcPct val="0"/>
              </a:spcBef>
              <a:buFont typeface="Wingdings" panose="05000000000000000000" pitchFamily="2" charset="2"/>
              <a:buChar char="Ø"/>
            </a:pPr>
            <a:r>
              <a:rPr lang="zh-CN" altLang="en-US" dirty="0">
                <a:latin typeface="Microsoft YaHei" panose="020B0503020204020204" pitchFamily="34" charset="-122"/>
                <a:ea typeface="Microsoft YaHei" panose="020B0503020204020204" pitchFamily="34" charset="-122"/>
              </a:rPr>
              <a:t>计算机</a:t>
            </a:r>
            <a:r>
              <a:rPr lang="zh-CN" altLang="en-US" dirty="0">
                <a:solidFill>
                  <a:srgbClr val="FF0000"/>
                </a:solidFill>
                <a:latin typeface="Microsoft YaHei" panose="020B0503020204020204" pitchFamily="34" charset="-122"/>
                <a:ea typeface="Microsoft YaHei" panose="020B0503020204020204" pitchFamily="34" charset="-122"/>
              </a:rPr>
              <a:t>系统故障</a:t>
            </a:r>
          </a:p>
          <a:p>
            <a:pPr lvl="1">
              <a:lnSpc>
                <a:spcPct val="150000"/>
              </a:lnSpc>
              <a:spcBef>
                <a:spcPct val="0"/>
              </a:spcBef>
              <a:buFont typeface="Wingdings" panose="05000000000000000000" pitchFamily="2" charset="2"/>
              <a:buChar char="Ø"/>
            </a:pPr>
            <a:r>
              <a:rPr lang="zh-CN" altLang="en-US" dirty="0">
                <a:solidFill>
                  <a:srgbClr val="FF0000"/>
                </a:solidFill>
                <a:latin typeface="Microsoft YaHei" panose="020B0503020204020204" pitchFamily="34" charset="-122"/>
                <a:ea typeface="Microsoft YaHei" panose="020B0503020204020204" pitchFamily="34" charset="-122"/>
              </a:rPr>
              <a:t>事务故障</a:t>
            </a:r>
          </a:p>
          <a:p>
            <a:pPr lvl="1">
              <a:lnSpc>
                <a:spcPct val="150000"/>
              </a:lnSpc>
              <a:spcBef>
                <a:spcPct val="0"/>
              </a:spcBef>
              <a:buFont typeface="Wingdings" panose="05000000000000000000" pitchFamily="2" charset="2"/>
              <a:buChar char="Ø"/>
            </a:pPr>
            <a:r>
              <a:rPr lang="zh-CN" altLang="en-US" dirty="0">
                <a:solidFill>
                  <a:srgbClr val="FF0000"/>
                </a:solidFill>
                <a:latin typeface="Microsoft YaHei" panose="020B0503020204020204" pitchFamily="34" charset="-122"/>
                <a:ea typeface="Microsoft YaHei" panose="020B0503020204020204" pitchFamily="34" charset="-122"/>
              </a:rPr>
              <a:t>介质故障</a:t>
            </a:r>
          </a:p>
          <a:p>
            <a:pPr lvl="1">
              <a:lnSpc>
                <a:spcPct val="150000"/>
              </a:lnSpc>
              <a:spcBef>
                <a:spcPct val="0"/>
              </a:spcBef>
              <a:buFont typeface="Wingdings" panose="05000000000000000000" pitchFamily="2" charset="2"/>
              <a:buChar char="Ø"/>
            </a:pPr>
            <a:r>
              <a:rPr lang="zh-CN" altLang="en-US" dirty="0">
                <a:latin typeface="Microsoft YaHei" panose="020B0503020204020204" pitchFamily="34" charset="-122"/>
                <a:ea typeface="Microsoft YaHei" panose="020B0503020204020204" pitchFamily="34" charset="-122"/>
              </a:rPr>
              <a:t>其他原因（意外情况）</a:t>
            </a:r>
          </a:p>
          <a:p>
            <a:pPr>
              <a:lnSpc>
                <a:spcPct val="80000"/>
              </a:lnSpc>
            </a:pPr>
            <a:endParaRPr lang="zh-CN" altLang="en-US" b="1" dirty="0">
              <a:ea typeface="楷体_GB2312" charset="0"/>
            </a:endParaRPr>
          </a:p>
        </p:txBody>
      </p:sp>
      <p:sp>
        <p:nvSpPr>
          <p:cNvPr id="6" name="AutoShape 4">
            <a:extLst>
              <a:ext uri="{FF2B5EF4-FFF2-40B4-BE49-F238E27FC236}">
                <a16:creationId xmlns:a16="http://schemas.microsoft.com/office/drawing/2014/main" id="{CCF2A80A-2730-A943-AF18-7E26F4969D13}"/>
              </a:ext>
            </a:extLst>
          </p:cNvPr>
          <p:cNvSpPr>
            <a:spLocks noChangeArrowheads="1"/>
          </p:cNvSpPr>
          <p:nvPr/>
        </p:nvSpPr>
        <p:spPr bwMode="auto">
          <a:xfrm>
            <a:off x="7427897" y="734970"/>
            <a:ext cx="3082895" cy="1501860"/>
          </a:xfrm>
          <a:prstGeom prst="cloudCallout">
            <a:avLst>
              <a:gd name="adj1" fmla="val -84495"/>
              <a:gd name="adj2" fmla="val -34250"/>
            </a:avLst>
          </a:prstGeom>
          <a:gradFill rotWithShape="1">
            <a:gsLst>
              <a:gs pos="0">
                <a:srgbClr val="FF9900"/>
              </a:gs>
              <a:gs pos="50000">
                <a:srgbClr val="003300"/>
              </a:gs>
              <a:gs pos="100000">
                <a:srgbClr val="FF9900"/>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lgn="ctr"/>
            <a:r>
              <a:rPr kumimoji="1" lang="zh-CN" altLang="en-US" sz="2400" b="1" dirty="0">
                <a:solidFill>
                  <a:schemeClr val="bg1"/>
                </a:solidFill>
                <a:latin typeface="Microsoft YaHei" panose="020B0503020204020204" pitchFamily="34" charset="-122"/>
                <a:ea typeface="Microsoft YaHei" panose="020B0503020204020204" pitchFamily="34" charset="-122"/>
              </a:rPr>
              <a:t>衡量系统优劣的重要指标</a:t>
            </a:r>
            <a:r>
              <a:rPr kumimoji="1" lang="zh-CN" altLang="en-US" sz="2800" b="1" dirty="0">
                <a:solidFill>
                  <a:schemeClr val="bg1"/>
                </a:solidFill>
                <a:latin typeface="Microsoft YaHei" panose="020B0503020204020204" pitchFamily="34" charset="-122"/>
                <a:ea typeface="Microsoft YaHei" panose="020B0503020204020204" pitchFamily="34" charset="-122"/>
              </a:rPr>
              <a:t>！</a:t>
            </a:r>
          </a:p>
        </p:txBody>
      </p:sp>
      <p:sp>
        <p:nvSpPr>
          <p:cNvPr id="7"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10.3.1 </a:t>
            </a:r>
            <a:r>
              <a:rPr lang="zh-CN" altLang="en-US" sz="2800" b="1" dirty="0">
                <a:solidFill>
                  <a:schemeClr val="bg1"/>
                </a:solidFill>
                <a:latin typeface="微软雅黑" panose="020B0503020204020204" pitchFamily="34" charset="-122"/>
                <a:ea typeface="微软雅黑" panose="020B0503020204020204" pitchFamily="34" charset="-122"/>
              </a:rPr>
              <a:t>数据库恢复概述</a:t>
            </a:r>
          </a:p>
        </p:txBody>
      </p:sp>
      <p:cxnSp>
        <p:nvCxnSpPr>
          <p:cNvPr id="8" name="直接连接符 7"/>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2572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8)">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 presetClass="exit" presetSubtype="16" fill="hold" grpId="1" nodeType="clickEffect">
                                  <p:stCondLst>
                                    <p:cond delay="0"/>
                                  </p:stCondLst>
                                  <p:childTnLst>
                                    <p:animEffect transition="out" filter="box(in)">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checkerboard(across)">
                                      <p:cBhvr>
                                        <p:cTn id="17" dur="500"/>
                                        <p:tgtEl>
                                          <p:spTgt spid="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checkerboard(across)">
                                      <p:cBhvr>
                                        <p:cTn id="22" dur="500"/>
                                        <p:tgtEl>
                                          <p:spTgt spid="5">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checkerboard(across)">
                                      <p:cBhvr>
                                        <p:cTn id="27" dur="500"/>
                                        <p:tgtEl>
                                          <p:spTgt spid="5">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5">
                                            <p:txEl>
                                              <p:pRg st="3" end="3"/>
                                            </p:txEl>
                                          </p:spTgt>
                                        </p:tgtEl>
                                        <p:attrNameLst>
                                          <p:attrName>style.visibility</p:attrName>
                                        </p:attrNameLst>
                                      </p:cBhvr>
                                      <p:to>
                                        <p:strVal val="visible"/>
                                      </p:to>
                                    </p:set>
                                    <p:animEffect transition="in" filter="checkerboard(across)">
                                      <p:cBhvr>
                                        <p:cTn id="32" dur="500"/>
                                        <p:tgtEl>
                                          <p:spTgt spid="5">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5">
                                            <p:txEl>
                                              <p:pRg st="4" end="4"/>
                                            </p:txEl>
                                          </p:spTgt>
                                        </p:tgtEl>
                                        <p:attrNameLst>
                                          <p:attrName>style.visibility</p:attrName>
                                        </p:attrNameLst>
                                      </p:cBhvr>
                                      <p:to>
                                        <p:strVal val="visible"/>
                                      </p:to>
                                    </p:set>
                                    <p:animEffect transition="in" filter="checkerboard(across)">
                                      <p:cBhvr>
                                        <p:cTn id="37" dur="500"/>
                                        <p:tgtEl>
                                          <p:spTgt spid="5">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nodeType="clickEffect">
                                  <p:stCondLst>
                                    <p:cond delay="0"/>
                                  </p:stCondLst>
                                  <p:childTnLst>
                                    <p:set>
                                      <p:cBhvr>
                                        <p:cTn id="41" dur="1" fill="hold">
                                          <p:stCondLst>
                                            <p:cond delay="0"/>
                                          </p:stCondLst>
                                        </p:cTn>
                                        <p:tgtEl>
                                          <p:spTgt spid="5">
                                            <p:txEl>
                                              <p:pRg st="5" end="5"/>
                                            </p:txEl>
                                          </p:spTgt>
                                        </p:tgtEl>
                                        <p:attrNameLst>
                                          <p:attrName>style.visibility</p:attrName>
                                        </p:attrNameLst>
                                      </p:cBhvr>
                                      <p:to>
                                        <p:strVal val="visible"/>
                                      </p:to>
                                    </p:set>
                                    <p:animEffect transition="in" filter="checkerboard(across)">
                                      <p:cBhvr>
                                        <p:cTn id="42" dur="500"/>
                                        <p:tgtEl>
                                          <p:spTgt spid="5">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5" presetClass="entr" presetSubtype="10" fill="hold" nodeType="clickEffect">
                                  <p:stCondLst>
                                    <p:cond delay="0"/>
                                  </p:stCondLst>
                                  <p:childTnLst>
                                    <p:set>
                                      <p:cBhvr>
                                        <p:cTn id="46" dur="1" fill="hold">
                                          <p:stCondLst>
                                            <p:cond delay="0"/>
                                          </p:stCondLst>
                                        </p:cTn>
                                        <p:tgtEl>
                                          <p:spTgt spid="5">
                                            <p:txEl>
                                              <p:pRg st="6" end="6"/>
                                            </p:txEl>
                                          </p:spTgt>
                                        </p:tgtEl>
                                        <p:attrNameLst>
                                          <p:attrName>style.visibility</p:attrName>
                                        </p:attrNameLst>
                                      </p:cBhvr>
                                      <p:to>
                                        <p:strVal val="visible"/>
                                      </p:to>
                                    </p:set>
                                    <p:animEffect transition="in" filter="checkerboard(across)">
                                      <p:cBhvr>
                                        <p:cTn id="47" dur="500"/>
                                        <p:tgtEl>
                                          <p:spTgt spid="5">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5" presetClass="entr" presetSubtype="10" fill="hold" nodeType="clickEffect">
                                  <p:stCondLst>
                                    <p:cond delay="0"/>
                                  </p:stCondLst>
                                  <p:childTnLst>
                                    <p:set>
                                      <p:cBhvr>
                                        <p:cTn id="51" dur="1" fill="hold">
                                          <p:stCondLst>
                                            <p:cond delay="0"/>
                                          </p:stCondLst>
                                        </p:cTn>
                                        <p:tgtEl>
                                          <p:spTgt spid="5">
                                            <p:txEl>
                                              <p:pRg st="7" end="7"/>
                                            </p:txEl>
                                          </p:spTgt>
                                        </p:tgtEl>
                                        <p:attrNameLst>
                                          <p:attrName>style.visibility</p:attrName>
                                        </p:attrNameLst>
                                      </p:cBhvr>
                                      <p:to>
                                        <p:strVal val="visible"/>
                                      </p:to>
                                    </p:set>
                                    <p:animEffect transition="in" filter="checkerboard(across)">
                                      <p:cBhvr>
                                        <p:cTn id="5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2"/>
          <p:cNvSpPr>
            <a:spLocks noChangeArrowheads="1"/>
          </p:cNvSpPr>
          <p:nvPr/>
        </p:nvSpPr>
        <p:spPr bwMode="auto">
          <a:xfrm>
            <a:off x="256032" y="859537"/>
            <a:ext cx="9704832"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marL="342900" indent="-342900">
              <a:buFont typeface="Wingdings" panose="05000000000000000000" pitchFamily="2" charset="2"/>
              <a:buChar char="u"/>
            </a:pPr>
            <a:r>
              <a:rPr lang="zh-CN" altLang="en-US" sz="2800" dirty="0">
                <a:solidFill>
                  <a:srgbClr val="FF0000"/>
                </a:solidFill>
                <a:latin typeface="Microsoft YaHei" panose="020B0503020204020204" pitchFamily="34" charset="-122"/>
                <a:ea typeface="Microsoft YaHei" panose="020B0503020204020204" pitchFamily="34" charset="-122"/>
              </a:rPr>
              <a:t>故障的影响</a:t>
            </a:r>
          </a:p>
          <a:p>
            <a:pPr marL="1371600" lvl="2" indent="-457200">
              <a:buFont typeface="Wingdings" pitchFamily="2" charset="2"/>
              <a:buChar char="Ø"/>
            </a:pPr>
            <a:r>
              <a:rPr lang="zh-CN" altLang="en-US" sz="2800" dirty="0">
                <a:latin typeface="Microsoft YaHei" panose="020B0503020204020204" pitchFamily="34" charset="-122"/>
                <a:ea typeface="Microsoft YaHei" panose="020B0503020204020204" pitchFamily="34" charset="-122"/>
              </a:rPr>
              <a:t>运行事务非正常中断</a:t>
            </a:r>
          </a:p>
          <a:p>
            <a:pPr marL="1200150" lvl="2" indent="-285750">
              <a:buFont typeface="Wingdings" pitchFamily="2" charset="2"/>
              <a:buChar char="Ø"/>
            </a:pPr>
            <a:r>
              <a:rPr lang="zh-CN" altLang="en-US" sz="2800" dirty="0">
                <a:latin typeface="Microsoft YaHei" panose="020B0503020204020204" pitchFamily="34" charset="-122"/>
                <a:ea typeface="Microsoft YaHei" panose="020B0503020204020204" pitchFamily="34" charset="-122"/>
              </a:rPr>
              <a:t>破坏数据库</a:t>
            </a:r>
            <a:endParaRPr lang="en-US" altLang="zh-CN" sz="2800" dirty="0">
              <a:latin typeface="Microsoft YaHei" panose="020B0503020204020204" pitchFamily="34" charset="-122"/>
              <a:ea typeface="Microsoft YaHei" panose="020B0503020204020204" pitchFamily="34" charset="-122"/>
            </a:endParaRPr>
          </a:p>
          <a:p>
            <a:pPr marL="342900" indent="-342900">
              <a:buFont typeface="Wingdings" panose="05000000000000000000" pitchFamily="2" charset="2"/>
              <a:buChar char="u"/>
            </a:pPr>
            <a:r>
              <a:rPr lang="zh-CN" altLang="en-US" sz="2800" dirty="0">
                <a:solidFill>
                  <a:srgbClr val="FF0000"/>
                </a:solidFill>
                <a:latin typeface="Microsoft YaHei" panose="020B0503020204020204" pitchFamily="34" charset="-122"/>
                <a:ea typeface="Microsoft YaHei" panose="020B0503020204020204" pitchFamily="34" charset="-122"/>
              </a:rPr>
              <a:t>故障可恢复性</a:t>
            </a:r>
          </a:p>
          <a:p>
            <a:pPr lvl="1"/>
            <a:r>
              <a:rPr lang="zh-CN" altLang="en-US" sz="2800" dirty="0">
                <a:latin typeface="Microsoft YaHei" panose="020B0503020204020204" pitchFamily="34" charset="-122"/>
                <a:ea typeface="Microsoft YaHei" panose="020B0503020204020204" pitchFamily="34" charset="-122"/>
              </a:rPr>
              <a:t>（１）非永久存储器：如主存、缓存等。</a:t>
            </a:r>
          </a:p>
          <a:p>
            <a:pPr marL="1371600" lvl="2" indent="-457200">
              <a:buFont typeface="Wingdings" panose="05000000000000000000" pitchFamily="2" charset="2"/>
              <a:buChar char="p"/>
            </a:pPr>
            <a:r>
              <a:rPr lang="zh-CN" altLang="en-US" sz="2800" dirty="0">
                <a:latin typeface="Microsoft YaHei" panose="020B0503020204020204" pitchFamily="34" charset="-122"/>
                <a:ea typeface="Microsoft YaHei" panose="020B0503020204020204" pitchFamily="34" charset="-122"/>
              </a:rPr>
              <a:t>特点：存取速度快</a:t>
            </a:r>
          </a:p>
          <a:p>
            <a:pPr marL="1371600" lvl="2" indent="-457200">
              <a:buFont typeface="Wingdings" panose="05000000000000000000" pitchFamily="2" charset="2"/>
              <a:buChar char="p"/>
            </a:pPr>
            <a:r>
              <a:rPr lang="zh-CN" altLang="en-US" sz="2800" dirty="0">
                <a:latin typeface="Microsoft YaHei" panose="020B0503020204020204" pitchFamily="34" charset="-122"/>
                <a:ea typeface="Microsoft YaHei" panose="020B0503020204020204" pitchFamily="34" charset="-122"/>
              </a:rPr>
              <a:t>故障：不可恢复</a:t>
            </a:r>
          </a:p>
          <a:p>
            <a:pPr lvl="1"/>
            <a:r>
              <a:rPr lang="zh-CN" altLang="en-US" sz="2800" dirty="0">
                <a:latin typeface="Microsoft YaHei" panose="020B0503020204020204" pitchFamily="34" charset="-122"/>
                <a:ea typeface="Microsoft YaHei" panose="020B0503020204020204" pitchFamily="34" charset="-122"/>
              </a:rPr>
              <a:t>（２）永久存储器：如磁盘、散存等。</a:t>
            </a:r>
          </a:p>
          <a:p>
            <a:pPr marL="1371600" lvl="2" indent="-457200">
              <a:buFont typeface="Wingdings" panose="05000000000000000000" pitchFamily="2" charset="2"/>
              <a:buChar char="p"/>
            </a:pPr>
            <a:r>
              <a:rPr lang="zh-CN" altLang="en-US" sz="2800" dirty="0">
                <a:latin typeface="Microsoft YaHei" panose="020B0503020204020204" pitchFamily="34" charset="-122"/>
                <a:ea typeface="Microsoft YaHei" panose="020B0503020204020204" pitchFamily="34" charset="-122"/>
              </a:rPr>
              <a:t>特点：存取速度较慢</a:t>
            </a:r>
          </a:p>
          <a:p>
            <a:pPr marL="1371600" lvl="2" indent="-457200">
              <a:buFont typeface="Wingdings" panose="05000000000000000000" pitchFamily="2" charset="2"/>
              <a:buChar char="p"/>
            </a:pPr>
            <a:r>
              <a:rPr lang="zh-CN" altLang="en-US" sz="2800" dirty="0">
                <a:latin typeface="Microsoft YaHei" panose="020B0503020204020204" pitchFamily="34" charset="-122"/>
                <a:ea typeface="Microsoft YaHei" panose="020B0503020204020204" pitchFamily="34" charset="-122"/>
              </a:rPr>
              <a:t>故障：可恢复</a:t>
            </a:r>
          </a:p>
          <a:p>
            <a:pPr lvl="1"/>
            <a:r>
              <a:rPr lang="zh-CN" altLang="en-US" sz="2800" dirty="0">
                <a:latin typeface="Microsoft YaHei" panose="020B0503020204020204" pitchFamily="34" charset="-122"/>
                <a:ea typeface="Microsoft YaHei" panose="020B0503020204020204" pitchFamily="34" charset="-122"/>
              </a:rPr>
              <a:t>（３）永恒存储器</a:t>
            </a:r>
          </a:p>
          <a:p>
            <a:pPr marL="1371600" lvl="2" indent="-457200">
              <a:buFont typeface="Wingdings" panose="05000000000000000000" pitchFamily="2" charset="2"/>
              <a:buChar char="p"/>
            </a:pPr>
            <a:r>
              <a:rPr lang="zh-CN" altLang="en-US" sz="2800" dirty="0">
                <a:latin typeface="Microsoft YaHei" panose="020B0503020204020204" pitchFamily="34" charset="-122"/>
                <a:ea typeface="Microsoft YaHei" panose="020B0503020204020204" pitchFamily="34" charset="-122"/>
              </a:rPr>
              <a:t>（理论上永远不会丢失信息。）</a:t>
            </a: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10.3.1 </a:t>
            </a:r>
            <a:r>
              <a:rPr lang="zh-CN" altLang="en-US" sz="2800" b="1" dirty="0">
                <a:solidFill>
                  <a:schemeClr val="bg1"/>
                </a:solidFill>
                <a:latin typeface="微软雅黑" panose="020B0503020204020204" pitchFamily="34" charset="-122"/>
                <a:ea typeface="微软雅黑" panose="020B0503020204020204" pitchFamily="34" charset="-122"/>
              </a:rPr>
              <a:t>数据库恢复概述</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98813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nodeType="clickEffect">
                                  <p:stCondLst>
                                    <p:cond delay="0"/>
                                  </p:stCondLst>
                                  <p:childTnLst>
                                    <p:set>
                                      <p:cBhvr>
                                        <p:cTn id="6" dur="1" fill="hold">
                                          <p:stCondLst>
                                            <p:cond delay="0"/>
                                          </p:stCondLst>
                                        </p:cTn>
                                        <p:tgtEl>
                                          <p:spTgt spid="197634">
                                            <p:txEl>
                                              <p:pRg st="4" end="4"/>
                                            </p:txEl>
                                          </p:spTgt>
                                        </p:tgtEl>
                                        <p:attrNameLst>
                                          <p:attrName>style.visibility</p:attrName>
                                        </p:attrNameLst>
                                      </p:cBhvr>
                                      <p:to>
                                        <p:strVal val="visible"/>
                                      </p:to>
                                    </p:set>
                                    <p:animEffect transition="in" filter="box(out)">
                                      <p:cBhvr>
                                        <p:cTn id="7" dur="500"/>
                                        <p:tgtEl>
                                          <p:spTgt spid="197634">
                                            <p:txEl>
                                              <p:pRg st="4" end="4"/>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nodeType="clickEffect">
                                  <p:stCondLst>
                                    <p:cond delay="0"/>
                                  </p:stCondLst>
                                  <p:childTnLst>
                                    <p:set>
                                      <p:cBhvr>
                                        <p:cTn id="11" dur="1" fill="hold">
                                          <p:stCondLst>
                                            <p:cond delay="0"/>
                                          </p:stCondLst>
                                        </p:cTn>
                                        <p:tgtEl>
                                          <p:spTgt spid="197634">
                                            <p:txEl>
                                              <p:pRg st="5" end="5"/>
                                            </p:txEl>
                                          </p:spTgt>
                                        </p:tgtEl>
                                        <p:attrNameLst>
                                          <p:attrName>style.visibility</p:attrName>
                                        </p:attrNameLst>
                                      </p:cBhvr>
                                      <p:to>
                                        <p:strVal val="visible"/>
                                      </p:to>
                                    </p:set>
                                    <p:animEffect transition="in" filter="box(out)">
                                      <p:cBhvr>
                                        <p:cTn id="12" dur="500"/>
                                        <p:tgtEl>
                                          <p:spTgt spid="197634">
                                            <p:txEl>
                                              <p:pRg st="5" end="5"/>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nodeType="clickEffect">
                                  <p:stCondLst>
                                    <p:cond delay="0"/>
                                  </p:stCondLst>
                                  <p:childTnLst>
                                    <p:set>
                                      <p:cBhvr>
                                        <p:cTn id="16" dur="1" fill="hold">
                                          <p:stCondLst>
                                            <p:cond delay="0"/>
                                          </p:stCondLst>
                                        </p:cTn>
                                        <p:tgtEl>
                                          <p:spTgt spid="197634">
                                            <p:txEl>
                                              <p:pRg st="6" end="6"/>
                                            </p:txEl>
                                          </p:spTgt>
                                        </p:tgtEl>
                                        <p:attrNameLst>
                                          <p:attrName>style.visibility</p:attrName>
                                        </p:attrNameLst>
                                      </p:cBhvr>
                                      <p:to>
                                        <p:strVal val="visible"/>
                                      </p:to>
                                    </p:set>
                                    <p:animEffect transition="in" filter="box(out)">
                                      <p:cBhvr>
                                        <p:cTn id="17" dur="500"/>
                                        <p:tgtEl>
                                          <p:spTgt spid="197634">
                                            <p:txEl>
                                              <p:pRg st="6" end="6"/>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32" fill="hold" nodeType="clickEffect">
                                  <p:stCondLst>
                                    <p:cond delay="0"/>
                                  </p:stCondLst>
                                  <p:childTnLst>
                                    <p:set>
                                      <p:cBhvr>
                                        <p:cTn id="21" dur="1" fill="hold">
                                          <p:stCondLst>
                                            <p:cond delay="0"/>
                                          </p:stCondLst>
                                        </p:cTn>
                                        <p:tgtEl>
                                          <p:spTgt spid="197634">
                                            <p:txEl>
                                              <p:pRg st="7" end="7"/>
                                            </p:txEl>
                                          </p:spTgt>
                                        </p:tgtEl>
                                        <p:attrNameLst>
                                          <p:attrName>style.visibility</p:attrName>
                                        </p:attrNameLst>
                                      </p:cBhvr>
                                      <p:to>
                                        <p:strVal val="visible"/>
                                      </p:to>
                                    </p:set>
                                    <p:animEffect transition="in" filter="box(out)">
                                      <p:cBhvr>
                                        <p:cTn id="22" dur="500"/>
                                        <p:tgtEl>
                                          <p:spTgt spid="197634">
                                            <p:txEl>
                                              <p:pRg st="7" end="7"/>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32" fill="hold" nodeType="clickEffect">
                                  <p:stCondLst>
                                    <p:cond delay="0"/>
                                  </p:stCondLst>
                                  <p:childTnLst>
                                    <p:set>
                                      <p:cBhvr>
                                        <p:cTn id="26" dur="1" fill="hold">
                                          <p:stCondLst>
                                            <p:cond delay="0"/>
                                          </p:stCondLst>
                                        </p:cTn>
                                        <p:tgtEl>
                                          <p:spTgt spid="197634">
                                            <p:txEl>
                                              <p:pRg st="8" end="8"/>
                                            </p:txEl>
                                          </p:spTgt>
                                        </p:tgtEl>
                                        <p:attrNameLst>
                                          <p:attrName>style.visibility</p:attrName>
                                        </p:attrNameLst>
                                      </p:cBhvr>
                                      <p:to>
                                        <p:strVal val="visible"/>
                                      </p:to>
                                    </p:set>
                                    <p:animEffect transition="in" filter="box(out)">
                                      <p:cBhvr>
                                        <p:cTn id="27" dur="500"/>
                                        <p:tgtEl>
                                          <p:spTgt spid="197634">
                                            <p:txEl>
                                              <p:pRg st="8" end="8"/>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32" fill="hold" nodeType="clickEffect">
                                  <p:stCondLst>
                                    <p:cond delay="0"/>
                                  </p:stCondLst>
                                  <p:childTnLst>
                                    <p:set>
                                      <p:cBhvr>
                                        <p:cTn id="31" dur="1" fill="hold">
                                          <p:stCondLst>
                                            <p:cond delay="0"/>
                                          </p:stCondLst>
                                        </p:cTn>
                                        <p:tgtEl>
                                          <p:spTgt spid="197634">
                                            <p:txEl>
                                              <p:pRg st="9" end="9"/>
                                            </p:txEl>
                                          </p:spTgt>
                                        </p:tgtEl>
                                        <p:attrNameLst>
                                          <p:attrName>style.visibility</p:attrName>
                                        </p:attrNameLst>
                                      </p:cBhvr>
                                      <p:to>
                                        <p:strVal val="visible"/>
                                      </p:to>
                                    </p:set>
                                    <p:animEffect transition="in" filter="box(out)">
                                      <p:cBhvr>
                                        <p:cTn id="32" dur="500"/>
                                        <p:tgtEl>
                                          <p:spTgt spid="197634">
                                            <p:txEl>
                                              <p:pRg st="9" end="9"/>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32" fill="hold" nodeType="clickEffect">
                                  <p:stCondLst>
                                    <p:cond delay="0"/>
                                  </p:stCondLst>
                                  <p:childTnLst>
                                    <p:set>
                                      <p:cBhvr>
                                        <p:cTn id="36" dur="1" fill="hold">
                                          <p:stCondLst>
                                            <p:cond delay="0"/>
                                          </p:stCondLst>
                                        </p:cTn>
                                        <p:tgtEl>
                                          <p:spTgt spid="197634">
                                            <p:txEl>
                                              <p:pRg st="10" end="10"/>
                                            </p:txEl>
                                          </p:spTgt>
                                        </p:tgtEl>
                                        <p:attrNameLst>
                                          <p:attrName>style.visibility</p:attrName>
                                        </p:attrNameLst>
                                      </p:cBhvr>
                                      <p:to>
                                        <p:strVal val="visible"/>
                                      </p:to>
                                    </p:set>
                                    <p:animEffect transition="in" filter="box(out)">
                                      <p:cBhvr>
                                        <p:cTn id="37" dur="500"/>
                                        <p:tgtEl>
                                          <p:spTgt spid="197634">
                                            <p:txEl>
                                              <p:pRg st="10" end="10"/>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4" presetClass="entr" presetSubtype="32" fill="hold" nodeType="clickEffect">
                                  <p:stCondLst>
                                    <p:cond delay="0"/>
                                  </p:stCondLst>
                                  <p:childTnLst>
                                    <p:set>
                                      <p:cBhvr>
                                        <p:cTn id="41" dur="1" fill="hold">
                                          <p:stCondLst>
                                            <p:cond delay="0"/>
                                          </p:stCondLst>
                                        </p:cTn>
                                        <p:tgtEl>
                                          <p:spTgt spid="197634">
                                            <p:txEl>
                                              <p:pRg st="11" end="11"/>
                                            </p:txEl>
                                          </p:spTgt>
                                        </p:tgtEl>
                                        <p:attrNameLst>
                                          <p:attrName>style.visibility</p:attrName>
                                        </p:attrNameLst>
                                      </p:cBhvr>
                                      <p:to>
                                        <p:strVal val="visible"/>
                                      </p:to>
                                    </p:set>
                                    <p:animEffect transition="in" filter="box(out)">
                                      <p:cBhvr>
                                        <p:cTn id="42" dur="500"/>
                                        <p:tgtEl>
                                          <p:spTgt spid="19763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3CB9857-E13B-6A45-99BB-D089CF47A02E}"/>
              </a:ext>
            </a:extLst>
          </p:cNvPr>
          <p:cNvSpPr>
            <a:spLocks noGrp="1"/>
          </p:cNvSpPr>
          <p:nvPr>
            <p:ph type="sldNum" sz="quarter" idx="12"/>
          </p:nvPr>
        </p:nvSpPr>
        <p:spPr/>
        <p:txBody>
          <a:bodyPr/>
          <a:lstStyle/>
          <a:p>
            <a:fld id="{99FE38DD-D074-4D0B-A898-33F2288C0FC4}" type="slidenum">
              <a:rPr lang="zh-CN" altLang="en-US" smtClean="0"/>
              <a:t>55</a:t>
            </a:fld>
            <a:endParaRPr lang="zh-CN" altLang="en-US" dirty="0"/>
          </a:p>
        </p:txBody>
      </p:sp>
      <p:sp>
        <p:nvSpPr>
          <p:cNvPr id="4" name="Rectangle 3">
            <a:extLst>
              <a:ext uri="{FF2B5EF4-FFF2-40B4-BE49-F238E27FC236}">
                <a16:creationId xmlns:a16="http://schemas.microsoft.com/office/drawing/2014/main" id="{C4F58FB2-C8D1-F343-B5C2-BCDCE386CEE4}"/>
              </a:ext>
            </a:extLst>
          </p:cNvPr>
          <p:cNvSpPr/>
          <p:nvPr/>
        </p:nvSpPr>
        <p:spPr>
          <a:xfrm>
            <a:off x="221710" y="774603"/>
            <a:ext cx="10397522" cy="5013039"/>
          </a:xfrm>
          <a:prstGeom prst="rect">
            <a:avLst/>
          </a:prstGeom>
        </p:spPr>
        <p:txBody>
          <a:bodyPr wrap="square">
            <a:spAutoFit/>
          </a:bodyPr>
          <a:lstStyle/>
          <a:p>
            <a:pPr>
              <a:lnSpc>
                <a:spcPct val="150000"/>
              </a:lnSpc>
              <a:spcBef>
                <a:spcPct val="50000"/>
              </a:spcBef>
            </a:pPr>
            <a:r>
              <a:rPr lang="zh-CN" altLang="en-US" sz="2400" dirty="0">
                <a:solidFill>
                  <a:srgbClr val="FF0000"/>
                </a:solidFill>
                <a:latin typeface="Microsoft YaHei" panose="020B0503020204020204" pitchFamily="34" charset="-122"/>
                <a:ea typeface="Microsoft YaHei" panose="020B0503020204020204" pitchFamily="34" charset="-122"/>
              </a:rPr>
              <a:t>一、恢复技术中的重要文件：日志文件（重点）</a:t>
            </a:r>
          </a:p>
          <a:p>
            <a:pPr marL="800100" lvl="1" indent="-342900">
              <a:lnSpc>
                <a:spcPct val="150000"/>
              </a:lnSpc>
              <a:buFont typeface="Wingdings" pitchFamily="2" charset="2"/>
              <a:buChar char="Ø"/>
            </a:pPr>
            <a:r>
              <a:rPr kumimoji="1" lang="zh-CN" altLang="en-US" sz="2400" dirty="0">
                <a:latin typeface="Microsoft YaHei" panose="020B0503020204020204" pitchFamily="34" charset="-122"/>
                <a:ea typeface="Microsoft YaHei" panose="020B0503020204020204" pitchFamily="34" charset="-122"/>
              </a:rPr>
              <a:t>日志文件：用来记录事务对数据库的操作信息的文件。</a:t>
            </a:r>
          </a:p>
          <a:p>
            <a:pPr marL="800100" lvl="1" indent="-342900">
              <a:lnSpc>
                <a:spcPct val="150000"/>
              </a:lnSpc>
              <a:buFont typeface="Wingdings" pitchFamily="2" charset="2"/>
              <a:buChar char="Ø"/>
            </a:pPr>
            <a:r>
              <a:rPr kumimoji="1" lang="zh-CN" altLang="en-US" sz="2400" dirty="0">
                <a:latin typeface="Microsoft YaHei" panose="020B0503020204020204" pitchFamily="34" charset="-122"/>
                <a:ea typeface="Microsoft YaHei" panose="020B0503020204020204" pitchFamily="34" charset="-122"/>
              </a:rPr>
              <a:t>日志文件的格式：</a:t>
            </a:r>
          </a:p>
          <a:p>
            <a:pPr lvl="2">
              <a:lnSpc>
                <a:spcPct val="150000"/>
              </a:lnSpc>
            </a:pPr>
            <a:r>
              <a:rPr kumimoji="1" lang="zh-CN" altLang="en-US" sz="2400" dirty="0">
                <a:latin typeface="Microsoft YaHei" panose="020B0503020204020204" pitchFamily="34" charset="-122"/>
                <a:ea typeface="Microsoft YaHei" panose="020B0503020204020204" pitchFamily="34" charset="-122"/>
              </a:rPr>
              <a:t>（</a:t>
            </a:r>
            <a:r>
              <a:rPr kumimoji="1" lang="en-US" altLang="zh-CN" sz="2400" dirty="0">
                <a:latin typeface="Microsoft YaHei" panose="020B0503020204020204" pitchFamily="34" charset="-122"/>
                <a:ea typeface="Microsoft YaHei" panose="020B0503020204020204" pitchFamily="34" charset="-122"/>
              </a:rPr>
              <a:t>1</a:t>
            </a:r>
            <a:r>
              <a:rPr kumimoji="1" lang="zh-CN" altLang="en-US" sz="2400" dirty="0">
                <a:latin typeface="Microsoft YaHei" panose="020B0503020204020204" pitchFamily="34" charset="-122"/>
                <a:ea typeface="Microsoft YaHei" panose="020B0503020204020204" pitchFamily="34" charset="-122"/>
              </a:rPr>
              <a:t>）以</a:t>
            </a:r>
            <a:r>
              <a:rPr kumimoji="1" lang="zh-CN" altLang="en-US" sz="2400" dirty="0">
                <a:solidFill>
                  <a:srgbClr val="FF0000"/>
                </a:solidFill>
                <a:latin typeface="Microsoft YaHei" panose="020B0503020204020204" pitchFamily="34" charset="-122"/>
                <a:ea typeface="Microsoft YaHei" panose="020B0503020204020204" pitchFamily="34" charset="-122"/>
              </a:rPr>
              <a:t>记录为单位</a:t>
            </a:r>
            <a:r>
              <a:rPr kumimoji="1" lang="zh-CN" altLang="en-US" sz="2400" dirty="0">
                <a:latin typeface="Microsoft YaHei" panose="020B0503020204020204" pitchFamily="34" charset="-122"/>
                <a:ea typeface="Microsoft YaHei" panose="020B0503020204020204" pitchFamily="34" charset="-122"/>
              </a:rPr>
              <a:t>的日志文件。</a:t>
            </a:r>
          </a:p>
          <a:p>
            <a:pPr lvl="2">
              <a:lnSpc>
                <a:spcPct val="150000"/>
              </a:lnSpc>
            </a:pPr>
            <a:r>
              <a:rPr kumimoji="1" lang="zh-CN" altLang="en-US" sz="2400" dirty="0">
                <a:latin typeface="Microsoft YaHei" panose="020B0503020204020204" pitchFamily="34" charset="-122"/>
                <a:ea typeface="Microsoft YaHei" panose="020B0503020204020204" pitchFamily="34" charset="-122"/>
              </a:rPr>
              <a:t>（</a:t>
            </a:r>
            <a:r>
              <a:rPr kumimoji="1" lang="en-US" altLang="zh-CN" sz="2400" dirty="0">
                <a:latin typeface="Microsoft YaHei" panose="020B0503020204020204" pitchFamily="34" charset="-122"/>
                <a:ea typeface="Microsoft YaHei" panose="020B0503020204020204" pitchFamily="34" charset="-122"/>
              </a:rPr>
              <a:t>2</a:t>
            </a:r>
            <a:r>
              <a:rPr kumimoji="1" lang="zh-CN" altLang="en-US" sz="2400" dirty="0">
                <a:latin typeface="Microsoft YaHei" panose="020B0503020204020204" pitchFamily="34" charset="-122"/>
                <a:ea typeface="Microsoft YaHei" panose="020B0503020204020204" pitchFamily="34" charset="-122"/>
              </a:rPr>
              <a:t>）以</a:t>
            </a:r>
            <a:r>
              <a:rPr kumimoji="1" lang="zh-CN" altLang="en-US" sz="2400" dirty="0">
                <a:solidFill>
                  <a:srgbClr val="FF0000"/>
                </a:solidFill>
                <a:latin typeface="Microsoft YaHei" panose="020B0503020204020204" pitchFamily="34" charset="-122"/>
                <a:ea typeface="Microsoft YaHei" panose="020B0503020204020204" pitchFamily="34" charset="-122"/>
              </a:rPr>
              <a:t>数据块为单位</a:t>
            </a:r>
            <a:r>
              <a:rPr kumimoji="1" lang="zh-CN" altLang="en-US" sz="2400" dirty="0">
                <a:latin typeface="Microsoft YaHei" panose="020B0503020204020204" pitchFamily="34" charset="-122"/>
                <a:ea typeface="Microsoft YaHei" panose="020B0503020204020204" pitchFamily="34" charset="-122"/>
              </a:rPr>
              <a:t>的日志文件。</a:t>
            </a:r>
          </a:p>
          <a:p>
            <a:pPr lvl="1">
              <a:lnSpc>
                <a:spcPct val="150000"/>
              </a:lnSpc>
            </a:pPr>
            <a:r>
              <a:rPr kumimoji="1" lang="zh-CN" altLang="en-US" sz="2400" dirty="0">
                <a:latin typeface="Microsoft YaHei" panose="020B0503020204020204" pitchFamily="34" charset="-122"/>
                <a:ea typeface="Microsoft YaHei" panose="020B0503020204020204" pitchFamily="34" charset="-122"/>
              </a:rPr>
              <a:t>日志使用机制：</a:t>
            </a:r>
          </a:p>
          <a:p>
            <a:pPr lvl="1">
              <a:lnSpc>
                <a:spcPct val="150000"/>
              </a:lnSpc>
            </a:pPr>
            <a:r>
              <a:rPr kumimoji="1" lang="zh-CN" altLang="en-US" sz="2400" dirty="0">
                <a:latin typeface="Microsoft YaHei" panose="020B0503020204020204" pitchFamily="34" charset="-122"/>
                <a:ea typeface="Microsoft YaHei" panose="020B0503020204020204" pitchFamily="34" charset="-122"/>
              </a:rPr>
              <a:t>    为保证事务的原子性，在执行一个数据库更新操作规程时，可以</a:t>
            </a:r>
            <a:r>
              <a:rPr kumimoji="1" lang="zh-CN" altLang="en-US" sz="2400" dirty="0">
                <a:solidFill>
                  <a:srgbClr val="FF0000"/>
                </a:solidFill>
                <a:latin typeface="Microsoft YaHei" panose="020B0503020204020204" pitchFamily="34" charset="-122"/>
                <a:ea typeface="Microsoft YaHei" panose="020B0503020204020204" pitchFamily="34" charset="-122"/>
              </a:rPr>
              <a:t>首先</a:t>
            </a:r>
            <a:r>
              <a:rPr kumimoji="1" lang="zh-CN" altLang="en-US" sz="2400" dirty="0">
                <a:latin typeface="Microsoft YaHei" panose="020B0503020204020204" pitchFamily="34" charset="-122"/>
                <a:ea typeface="Microsoft YaHei" panose="020B0503020204020204" pitchFamily="34" charset="-122"/>
              </a:rPr>
              <a:t>把描述更新</a:t>
            </a:r>
            <a:r>
              <a:rPr kumimoji="1" lang="zh-CN" altLang="en-US" sz="2400" dirty="0">
                <a:solidFill>
                  <a:srgbClr val="FF0000"/>
                </a:solidFill>
                <a:latin typeface="Microsoft YaHei" panose="020B0503020204020204" pitchFamily="34" charset="-122"/>
                <a:ea typeface="Microsoft YaHei" panose="020B0503020204020204" pitchFamily="34" charset="-122"/>
              </a:rPr>
              <a:t>操作的信息写入日志文件</a:t>
            </a:r>
            <a:r>
              <a:rPr kumimoji="1" lang="zh-CN" altLang="en-US" sz="2400" dirty="0">
                <a:latin typeface="Microsoft YaHei" panose="020B0503020204020204" pitchFamily="34" charset="-122"/>
                <a:ea typeface="Microsoft YaHei" panose="020B0503020204020204" pitchFamily="34" charset="-122"/>
              </a:rPr>
              <a:t>，而不修改数据库本身。当事务提交时，再使</a:t>
            </a:r>
            <a:r>
              <a:rPr kumimoji="1" lang="zh-CN" altLang="en-US" sz="2400" dirty="0">
                <a:solidFill>
                  <a:srgbClr val="FF0000"/>
                </a:solidFill>
                <a:latin typeface="Microsoft YaHei" panose="020B0503020204020204" pitchFamily="34" charset="-122"/>
                <a:ea typeface="Microsoft YaHei" panose="020B0503020204020204" pitchFamily="34" charset="-122"/>
              </a:rPr>
              <a:t>用日志</a:t>
            </a:r>
            <a:r>
              <a:rPr kumimoji="1" lang="zh-CN" altLang="en-US" sz="2400" dirty="0">
                <a:latin typeface="Microsoft YaHei" panose="020B0503020204020204" pitchFamily="34" charset="-122"/>
                <a:ea typeface="Microsoft YaHei" panose="020B0503020204020204" pitchFamily="34" charset="-122"/>
              </a:rPr>
              <a:t>中</a:t>
            </a:r>
            <a:r>
              <a:rPr kumimoji="1" lang="zh-CN" altLang="en-US" sz="2400" dirty="0">
                <a:solidFill>
                  <a:srgbClr val="FF0000"/>
                </a:solidFill>
                <a:latin typeface="Microsoft YaHei" panose="020B0503020204020204" pitchFamily="34" charset="-122"/>
                <a:ea typeface="Microsoft YaHei" panose="020B0503020204020204" pitchFamily="34" charset="-122"/>
              </a:rPr>
              <a:t>更新操作</a:t>
            </a:r>
            <a:r>
              <a:rPr kumimoji="1" lang="zh-CN" altLang="en-US" sz="2400" dirty="0">
                <a:latin typeface="Microsoft YaHei" panose="020B0503020204020204" pitchFamily="34" charset="-122"/>
                <a:ea typeface="Microsoft YaHei" panose="020B0503020204020204" pitchFamily="34" charset="-122"/>
              </a:rPr>
              <a:t>信息</a:t>
            </a:r>
            <a:r>
              <a:rPr kumimoji="1" lang="zh-CN" altLang="en-US" sz="2400" dirty="0">
                <a:solidFill>
                  <a:srgbClr val="FF0000"/>
                </a:solidFill>
                <a:latin typeface="Microsoft YaHei" panose="020B0503020204020204" pitchFamily="34" charset="-122"/>
                <a:ea typeface="Microsoft YaHei" panose="020B0503020204020204" pitchFamily="34" charset="-122"/>
              </a:rPr>
              <a:t>实现数据库的更新</a:t>
            </a:r>
            <a:r>
              <a:rPr kumimoji="1" lang="zh-CN" altLang="en-US" sz="2400" dirty="0">
                <a:latin typeface="Microsoft YaHei" panose="020B0503020204020204" pitchFamily="34" charset="-122"/>
                <a:ea typeface="Microsoft YaHei" panose="020B0503020204020204" pitchFamily="34" charset="-122"/>
              </a:rPr>
              <a:t>。</a:t>
            </a:r>
          </a:p>
        </p:txBody>
      </p:sp>
      <p:sp>
        <p:nvSpPr>
          <p:cNvPr id="5"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7" name="直接连接符 6"/>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018778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Text Box 2"/>
          <p:cNvSpPr txBox="1">
            <a:spLocks noChangeArrowheads="1"/>
          </p:cNvSpPr>
          <p:nvPr/>
        </p:nvSpPr>
        <p:spPr bwMode="auto">
          <a:xfrm>
            <a:off x="97536" y="794802"/>
            <a:ext cx="11326368" cy="606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、常用的一些日志记录格式</a:t>
            </a:r>
          </a:p>
          <a:p>
            <a:pPr>
              <a:lnSpc>
                <a:spcPct val="150000"/>
              </a:lnSpc>
            </a:pPr>
            <a:r>
              <a:rPr lang="en-US" altLang="zh-CN" sz="2400" dirty="0">
                <a:solidFill>
                  <a:srgbClr val="FF0000"/>
                </a:solidFill>
                <a:latin typeface="Microsoft YaHei" panose="020B0503020204020204" pitchFamily="34" charset="-122"/>
                <a:ea typeface="Microsoft YaHei" panose="020B0503020204020204" pitchFamily="34" charset="-122"/>
              </a:rPr>
              <a:t>T </a:t>
            </a:r>
            <a:r>
              <a:rPr lang="zh-CN" altLang="en-US" sz="2400" dirty="0">
                <a:solidFill>
                  <a:srgbClr val="FF0000"/>
                </a:solidFill>
                <a:latin typeface="Microsoft YaHei" panose="020B0503020204020204" pitchFamily="34" charset="-122"/>
                <a:ea typeface="Microsoft YaHei" panose="020B0503020204020204" pitchFamily="34" charset="-122"/>
              </a:rPr>
              <a:t>：事务名</a:t>
            </a:r>
            <a:r>
              <a:rPr lang="zh-CN" altLang="en-US" sz="2400" dirty="0">
                <a:latin typeface="Microsoft YaHei" panose="020B0503020204020204" pitchFamily="34" charset="-122"/>
                <a:ea typeface="Microsoft YaHei" panose="020B0503020204020204" pitchFamily="34" charset="-122"/>
              </a:rPr>
              <a:t>，执行</a:t>
            </a:r>
            <a:r>
              <a:rPr lang="en-US" altLang="zh-CN" sz="2400" dirty="0">
                <a:latin typeface="Microsoft YaHei" panose="020B0503020204020204" pitchFamily="34" charset="-122"/>
                <a:ea typeface="Microsoft YaHei" panose="020B0503020204020204" pitchFamily="34" charset="-122"/>
              </a:rPr>
              <a:t>WRITE</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Q</a:t>
            </a:r>
            <a:r>
              <a:rPr lang="zh-CN" altLang="en-US" sz="2400" dirty="0">
                <a:latin typeface="Microsoft YaHei" panose="020B0503020204020204" pitchFamily="34" charset="-122"/>
                <a:ea typeface="Microsoft YaHei" panose="020B0503020204020204" pitchFamily="34" charset="-122"/>
              </a:rPr>
              <a:t>）操作的事务。</a:t>
            </a:r>
          </a:p>
          <a:p>
            <a:pPr>
              <a:lnSpc>
                <a:spcPct val="150000"/>
              </a:lnSpc>
            </a:pPr>
            <a:r>
              <a:rPr lang="en-US" altLang="zh-CN" sz="2400" dirty="0">
                <a:solidFill>
                  <a:srgbClr val="FF0000"/>
                </a:solidFill>
                <a:latin typeface="Microsoft YaHei" panose="020B0503020204020204" pitchFamily="34" charset="-122"/>
                <a:ea typeface="Microsoft YaHei" panose="020B0503020204020204" pitchFamily="34" charset="-122"/>
              </a:rPr>
              <a:t>X</a:t>
            </a:r>
            <a:r>
              <a:rPr lang="zh-CN" altLang="en-US" sz="2400" dirty="0">
                <a:solidFill>
                  <a:srgbClr val="FF0000"/>
                </a:solidFill>
                <a:latin typeface="Microsoft YaHei" panose="020B0503020204020204" pitchFamily="34" charset="-122"/>
                <a:ea typeface="Microsoft YaHei" panose="020B0503020204020204" pitchFamily="34" charset="-122"/>
              </a:rPr>
              <a:t>：数据项名</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Q</a:t>
            </a:r>
            <a:r>
              <a:rPr lang="zh-CN" altLang="en-US" sz="2400" dirty="0">
                <a:latin typeface="Microsoft YaHei" panose="020B0503020204020204" pitchFamily="34" charset="-122"/>
                <a:ea typeface="Microsoft YaHei" panose="020B0503020204020204" pitchFamily="34" charset="-122"/>
              </a:rPr>
              <a:t>的唯一名字。</a:t>
            </a:r>
          </a:p>
          <a:p>
            <a:pPr>
              <a:lnSpc>
                <a:spcPct val="150000"/>
              </a:lnSpc>
            </a:pPr>
            <a:r>
              <a:rPr lang="en-US" altLang="zh-CN" sz="2400" dirty="0">
                <a:solidFill>
                  <a:srgbClr val="FF0000"/>
                </a:solidFill>
                <a:latin typeface="Microsoft YaHei" panose="020B0503020204020204" pitchFamily="34" charset="-122"/>
                <a:ea typeface="Microsoft YaHei" panose="020B0503020204020204" pitchFamily="34" charset="-122"/>
              </a:rPr>
              <a:t>V1</a:t>
            </a:r>
            <a:r>
              <a:rPr lang="zh-CN" altLang="en-US" sz="2400" dirty="0">
                <a:solidFill>
                  <a:srgbClr val="FF0000"/>
                </a:solidFill>
                <a:latin typeface="Microsoft YaHei" panose="020B0503020204020204" pitchFamily="34" charset="-122"/>
                <a:ea typeface="Microsoft YaHei" panose="020B0503020204020204" pitchFamily="34" charset="-122"/>
              </a:rPr>
              <a:t>：原始值</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Q</a:t>
            </a:r>
            <a:r>
              <a:rPr lang="zh-CN" altLang="en-US" sz="2400" dirty="0">
                <a:latin typeface="Microsoft YaHei" panose="020B0503020204020204" pitchFamily="34" charset="-122"/>
                <a:ea typeface="Microsoft YaHei" panose="020B0503020204020204" pitchFamily="34" charset="-122"/>
              </a:rPr>
              <a:t>在执行</a:t>
            </a:r>
            <a:r>
              <a:rPr lang="en-US" altLang="zh-CN" sz="2400" dirty="0">
                <a:latin typeface="Microsoft YaHei" panose="020B0503020204020204" pitchFamily="34" charset="-122"/>
                <a:ea typeface="Microsoft YaHei" panose="020B0503020204020204" pitchFamily="34" charset="-122"/>
              </a:rPr>
              <a:t>WRITE</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Q</a:t>
            </a:r>
            <a:r>
              <a:rPr lang="zh-CN" altLang="en-US" sz="2400" dirty="0">
                <a:latin typeface="Microsoft YaHei" panose="020B0503020204020204" pitchFamily="34" charset="-122"/>
                <a:ea typeface="Microsoft YaHei" panose="020B0503020204020204" pitchFamily="34" charset="-122"/>
              </a:rPr>
              <a:t>）之前的值。</a:t>
            </a:r>
          </a:p>
          <a:p>
            <a:pPr>
              <a:lnSpc>
                <a:spcPct val="150000"/>
              </a:lnSpc>
            </a:pPr>
            <a:r>
              <a:rPr lang="en-US" altLang="zh-CN" sz="2400" dirty="0">
                <a:solidFill>
                  <a:srgbClr val="FF0000"/>
                </a:solidFill>
                <a:latin typeface="Microsoft YaHei" panose="020B0503020204020204" pitchFamily="34" charset="-122"/>
                <a:ea typeface="Microsoft YaHei" panose="020B0503020204020204" pitchFamily="34" charset="-122"/>
              </a:rPr>
              <a:t>V2</a:t>
            </a:r>
            <a:r>
              <a:rPr lang="zh-CN" altLang="en-US" sz="2400" dirty="0">
                <a:solidFill>
                  <a:srgbClr val="FF0000"/>
                </a:solidFill>
                <a:latin typeface="Microsoft YaHei" panose="020B0503020204020204" pitchFamily="34" charset="-122"/>
                <a:ea typeface="Microsoft YaHei" panose="020B0503020204020204" pitchFamily="34" charset="-122"/>
              </a:rPr>
              <a:t>：新值</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Q</a:t>
            </a:r>
            <a:r>
              <a:rPr lang="zh-CN" altLang="en-US" sz="2400" dirty="0">
                <a:latin typeface="Microsoft YaHei" panose="020B0503020204020204" pitchFamily="34" charset="-122"/>
                <a:ea typeface="Microsoft YaHei" panose="020B0503020204020204" pitchFamily="34" charset="-122"/>
              </a:rPr>
              <a:t>在执行</a:t>
            </a:r>
            <a:r>
              <a:rPr lang="en-US" altLang="zh-CN" sz="2400" dirty="0">
                <a:latin typeface="Microsoft YaHei" panose="020B0503020204020204" pitchFamily="34" charset="-122"/>
                <a:ea typeface="Microsoft YaHei" panose="020B0503020204020204" pitchFamily="34" charset="-122"/>
              </a:rPr>
              <a:t>WRITE</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Q</a:t>
            </a:r>
            <a:r>
              <a:rPr lang="zh-CN" altLang="en-US" sz="2400" dirty="0">
                <a:latin typeface="Microsoft YaHei" panose="020B0503020204020204" pitchFamily="34" charset="-122"/>
                <a:ea typeface="Microsoft YaHei" panose="020B0503020204020204" pitchFamily="34" charset="-122"/>
              </a:rPr>
              <a:t>）之后的值。</a:t>
            </a:r>
          </a:p>
          <a:p>
            <a:pPr>
              <a:lnSpc>
                <a:spcPct val="150000"/>
              </a:lnSpc>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&lt;T</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start&gt;</a:t>
            </a:r>
            <a:r>
              <a:rPr lang="zh-CN" altLang="en-US" sz="2400" dirty="0">
                <a:solidFill>
                  <a:srgbClr val="FF0000"/>
                </a:solidFill>
                <a:latin typeface="Microsoft YaHei" panose="020B0503020204020204" pitchFamily="34" charset="-122"/>
                <a:ea typeface="Microsoft YaHei" panose="020B0503020204020204" pitchFamily="34" charset="-122"/>
              </a:rPr>
              <a:t>：事务</a:t>
            </a:r>
            <a:r>
              <a:rPr lang="en-US" altLang="zh-CN" sz="2400" dirty="0">
                <a:solidFill>
                  <a:srgbClr val="FF0000"/>
                </a:solidFill>
                <a:latin typeface="Microsoft YaHei" panose="020B0503020204020204" pitchFamily="34" charset="-122"/>
                <a:ea typeface="Microsoft YaHei" panose="020B0503020204020204" pitchFamily="34" charset="-122"/>
              </a:rPr>
              <a:t>T</a:t>
            </a:r>
            <a:r>
              <a:rPr lang="zh-CN" altLang="en-US" sz="2400" dirty="0">
                <a:solidFill>
                  <a:srgbClr val="FF0000"/>
                </a:solidFill>
                <a:latin typeface="Microsoft YaHei" panose="020B0503020204020204" pitchFamily="34" charset="-122"/>
                <a:ea typeface="Microsoft YaHei" panose="020B0503020204020204" pitchFamily="34" charset="-122"/>
              </a:rPr>
              <a:t>已经开始。</a:t>
            </a:r>
          </a:p>
          <a:p>
            <a:pPr>
              <a:lnSpc>
                <a:spcPct val="150000"/>
              </a:lnSpc>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&lt;T,X,V1,V2&gt;:</a:t>
            </a:r>
            <a:r>
              <a:rPr lang="zh-CN" altLang="en-US" sz="2400" dirty="0">
                <a:solidFill>
                  <a:srgbClr val="FF0000"/>
                </a:solidFill>
                <a:latin typeface="Microsoft YaHei" panose="020B0503020204020204" pitchFamily="34" charset="-122"/>
                <a:ea typeface="Microsoft YaHei" panose="020B0503020204020204" pitchFamily="34" charset="-122"/>
              </a:rPr>
              <a:t>事务</a:t>
            </a:r>
            <a:r>
              <a:rPr lang="en-US" altLang="zh-CN" sz="2400" dirty="0">
                <a:solidFill>
                  <a:srgbClr val="FF0000"/>
                </a:solidFill>
                <a:latin typeface="Microsoft YaHei" panose="020B0503020204020204" pitchFamily="34" charset="-122"/>
                <a:ea typeface="Microsoft YaHei" panose="020B0503020204020204" pitchFamily="34" charset="-122"/>
              </a:rPr>
              <a:t>T</a:t>
            </a:r>
            <a:r>
              <a:rPr lang="zh-CN" altLang="en-US" sz="2400" dirty="0">
                <a:solidFill>
                  <a:srgbClr val="FF0000"/>
                </a:solidFill>
                <a:latin typeface="Microsoft YaHei" panose="020B0503020204020204" pitchFamily="34" charset="-122"/>
                <a:ea typeface="Microsoft YaHei" panose="020B0503020204020204" pitchFamily="34" charset="-122"/>
              </a:rPr>
              <a:t>在数据项</a:t>
            </a:r>
            <a:r>
              <a:rPr lang="en-US" altLang="zh-CN" sz="2400" dirty="0">
                <a:solidFill>
                  <a:srgbClr val="FF0000"/>
                </a:solidFill>
                <a:latin typeface="Microsoft YaHei" panose="020B0503020204020204" pitchFamily="34" charset="-122"/>
                <a:ea typeface="Microsoft YaHei" panose="020B0503020204020204" pitchFamily="34" charset="-122"/>
              </a:rPr>
              <a:t>X</a:t>
            </a:r>
            <a:r>
              <a:rPr lang="zh-CN" altLang="en-US" sz="2400" dirty="0">
                <a:solidFill>
                  <a:srgbClr val="FF0000"/>
                </a:solidFill>
                <a:latin typeface="Microsoft YaHei" panose="020B0503020204020204" pitchFamily="34" charset="-122"/>
                <a:ea typeface="Microsoft YaHei" panose="020B0503020204020204" pitchFamily="34" charset="-122"/>
              </a:rPr>
              <a:t>上执行的写操作。</a:t>
            </a:r>
            <a:r>
              <a:rPr lang="en-US" altLang="zh-CN" sz="2400" dirty="0">
                <a:latin typeface="Microsoft YaHei" panose="020B0503020204020204" pitchFamily="34" charset="-122"/>
                <a:ea typeface="Microsoft YaHei" panose="020B0503020204020204" pitchFamily="34" charset="-122"/>
              </a:rPr>
              <a:t>X</a:t>
            </a:r>
            <a:r>
              <a:rPr lang="zh-CN" altLang="en-US" sz="2400" dirty="0">
                <a:latin typeface="Microsoft YaHei" panose="020B0503020204020204" pitchFamily="34" charset="-122"/>
                <a:ea typeface="Microsoft YaHei" panose="020B0503020204020204" pitchFamily="34" charset="-122"/>
              </a:rPr>
              <a:t>在执行写操作之</a:t>
            </a:r>
            <a:r>
              <a:rPr lang="zh-CN" altLang="en-US" sz="2400" dirty="0">
                <a:solidFill>
                  <a:srgbClr val="FF0000"/>
                </a:solidFill>
                <a:latin typeface="Microsoft YaHei" panose="020B0503020204020204" pitchFamily="34" charset="-122"/>
                <a:ea typeface="Microsoft YaHei" panose="020B0503020204020204" pitchFamily="34" charset="-122"/>
              </a:rPr>
              <a:t>前</a:t>
            </a:r>
            <a:r>
              <a:rPr lang="zh-CN" altLang="en-US" sz="2400" dirty="0">
                <a:latin typeface="Microsoft YaHei" panose="020B0503020204020204" pitchFamily="34" charset="-122"/>
                <a:ea typeface="Microsoft YaHei" panose="020B0503020204020204" pitchFamily="34" charset="-122"/>
              </a:rPr>
              <a:t>的</a:t>
            </a:r>
            <a:r>
              <a:rPr lang="zh-CN" altLang="en-US" sz="2400" dirty="0">
                <a:solidFill>
                  <a:srgbClr val="FF0000"/>
                </a:solidFill>
                <a:latin typeface="Microsoft YaHei" panose="020B0503020204020204" pitchFamily="34" charset="-122"/>
                <a:ea typeface="Microsoft YaHei" panose="020B0503020204020204" pitchFamily="34" charset="-122"/>
              </a:rPr>
              <a:t>值为</a:t>
            </a:r>
            <a:r>
              <a:rPr lang="en-US" altLang="zh-CN" sz="2400" dirty="0">
                <a:solidFill>
                  <a:srgbClr val="FF0000"/>
                </a:solidFill>
                <a:latin typeface="Microsoft YaHei" panose="020B0503020204020204" pitchFamily="34" charset="-122"/>
                <a:ea typeface="Microsoft YaHei" panose="020B0503020204020204" pitchFamily="34" charset="-122"/>
              </a:rPr>
              <a:t>V1</a:t>
            </a:r>
            <a:r>
              <a:rPr lang="zh-CN" altLang="en-US" sz="2400" dirty="0">
                <a:latin typeface="Microsoft YaHei" panose="020B0503020204020204" pitchFamily="34" charset="-122"/>
                <a:ea typeface="Microsoft YaHei" panose="020B0503020204020204" pitchFamily="34" charset="-122"/>
              </a:rPr>
              <a:t>，执行写操作之</a:t>
            </a:r>
            <a:r>
              <a:rPr lang="zh-CN" altLang="en-US" sz="2400" dirty="0">
                <a:solidFill>
                  <a:srgbClr val="FF0000"/>
                </a:solidFill>
                <a:latin typeface="Microsoft YaHei" panose="020B0503020204020204" pitchFamily="34" charset="-122"/>
                <a:ea typeface="Microsoft YaHei" panose="020B0503020204020204" pitchFamily="34" charset="-122"/>
              </a:rPr>
              <a:t>后</a:t>
            </a:r>
            <a:r>
              <a:rPr lang="zh-CN" altLang="en-US" sz="2400" dirty="0">
                <a:latin typeface="Microsoft YaHei" panose="020B0503020204020204" pitchFamily="34" charset="-122"/>
                <a:ea typeface="Microsoft YaHei" panose="020B0503020204020204" pitchFamily="34" charset="-122"/>
              </a:rPr>
              <a:t>的</a:t>
            </a:r>
            <a:r>
              <a:rPr lang="zh-CN" altLang="en-US" sz="2400" dirty="0">
                <a:solidFill>
                  <a:srgbClr val="FF0000"/>
                </a:solidFill>
                <a:latin typeface="Microsoft YaHei" panose="020B0503020204020204" pitchFamily="34" charset="-122"/>
                <a:ea typeface="Microsoft YaHei" panose="020B0503020204020204" pitchFamily="34" charset="-122"/>
              </a:rPr>
              <a:t>值</a:t>
            </a:r>
            <a:r>
              <a:rPr lang="zh-CN" altLang="en-US" sz="2400" dirty="0">
                <a:latin typeface="Microsoft YaHei" panose="020B0503020204020204" pitchFamily="34" charset="-122"/>
                <a:ea typeface="Microsoft YaHei" panose="020B0503020204020204" pitchFamily="34" charset="-122"/>
              </a:rPr>
              <a:t>为</a:t>
            </a:r>
            <a:r>
              <a:rPr lang="en-US" altLang="zh-CN" sz="2400" dirty="0">
                <a:solidFill>
                  <a:srgbClr val="FF0000"/>
                </a:solidFill>
                <a:latin typeface="Microsoft YaHei" panose="020B0503020204020204" pitchFamily="34" charset="-122"/>
                <a:ea typeface="Microsoft YaHei" panose="020B0503020204020204" pitchFamily="34" charset="-122"/>
              </a:rPr>
              <a:t>V2</a:t>
            </a:r>
            <a:r>
              <a:rPr lang="zh-CN" altLang="en-US" sz="2400" dirty="0">
                <a:latin typeface="Microsoft YaHei" panose="020B0503020204020204" pitchFamily="34" charset="-122"/>
                <a:ea typeface="Microsoft YaHei" panose="020B0503020204020204" pitchFamily="34" charset="-122"/>
              </a:rPr>
              <a:t>。</a:t>
            </a:r>
          </a:p>
          <a:p>
            <a:pPr>
              <a:lnSpc>
                <a:spcPct val="150000"/>
              </a:lnSpc>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&lt;</a:t>
            </a:r>
            <a:r>
              <a:rPr lang="en-US" altLang="zh-CN" sz="2400" dirty="0" err="1">
                <a:solidFill>
                  <a:srgbClr val="FF0000"/>
                </a:solidFill>
                <a:latin typeface="Microsoft YaHei" panose="020B0503020204020204" pitchFamily="34" charset="-122"/>
                <a:ea typeface="Microsoft YaHei" panose="020B0503020204020204" pitchFamily="34" charset="-122"/>
              </a:rPr>
              <a:t>T,commit</a:t>
            </a:r>
            <a:r>
              <a:rPr lang="en-US" altLang="zh-CN" sz="2400" dirty="0">
                <a:solidFill>
                  <a:srgbClr val="FF0000"/>
                </a:solidFill>
                <a:latin typeface="Microsoft YaHei" panose="020B0503020204020204" pitchFamily="34" charset="-122"/>
                <a:ea typeface="Microsoft YaHei" panose="020B0503020204020204" pitchFamily="34" charset="-122"/>
              </a:rPr>
              <a:t>&gt;:</a:t>
            </a:r>
            <a:r>
              <a:rPr lang="zh-CN" altLang="en-US" sz="2400" dirty="0">
                <a:solidFill>
                  <a:srgbClr val="FF0000"/>
                </a:solidFill>
                <a:latin typeface="Microsoft YaHei" panose="020B0503020204020204" pitchFamily="34" charset="-122"/>
                <a:ea typeface="Microsoft YaHei" panose="020B0503020204020204" pitchFamily="34" charset="-122"/>
              </a:rPr>
              <a:t>事务</a:t>
            </a:r>
            <a:r>
              <a:rPr lang="en-US" altLang="zh-CN" sz="2400" dirty="0">
                <a:solidFill>
                  <a:srgbClr val="FF0000"/>
                </a:solidFill>
                <a:latin typeface="Microsoft YaHei" panose="020B0503020204020204" pitchFamily="34" charset="-122"/>
                <a:ea typeface="Microsoft YaHei" panose="020B0503020204020204" pitchFamily="34" charset="-122"/>
              </a:rPr>
              <a:t>T</a:t>
            </a:r>
            <a:r>
              <a:rPr lang="zh-CN" altLang="en-US" sz="2400" dirty="0">
                <a:solidFill>
                  <a:srgbClr val="FF0000"/>
                </a:solidFill>
                <a:latin typeface="Microsoft YaHei" panose="020B0503020204020204" pitchFamily="34" charset="-122"/>
                <a:ea typeface="Microsoft YaHei" panose="020B0503020204020204" pitchFamily="34" charset="-122"/>
              </a:rPr>
              <a:t>已经提交。</a:t>
            </a:r>
          </a:p>
          <a:p>
            <a:pPr>
              <a:lnSpc>
                <a:spcPct val="150000"/>
              </a:lnSpc>
            </a:pPr>
            <a:r>
              <a:rPr lang="zh-CN" altLang="en-US" sz="2400" dirty="0">
                <a:latin typeface="Microsoft YaHei" panose="020B0503020204020204" pitchFamily="34" charset="-122"/>
                <a:ea typeface="Microsoft YaHei" panose="020B0503020204020204" pitchFamily="34" charset="-122"/>
              </a:rPr>
              <a:t>注：为保证日志在系统和磁盘发生故障时仍可使用，必须将它存储在永恒存储器上。</a:t>
            </a:r>
          </a:p>
          <a:p>
            <a:endParaRPr lang="zh-CN" altLang="en-US" sz="2800" b="1" dirty="0"/>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17044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nodeType="clickEffect">
                                  <p:stCondLst>
                                    <p:cond delay="0"/>
                                  </p:stCondLst>
                                  <p:childTnLst>
                                    <p:set>
                                      <p:cBhvr>
                                        <p:cTn id="6" dur="1" fill="hold">
                                          <p:stCondLst>
                                            <p:cond delay="0"/>
                                          </p:stCondLst>
                                        </p:cTn>
                                        <p:tgtEl>
                                          <p:spTgt spid="199682">
                                            <p:txEl>
                                              <p:pRg st="0" end="0"/>
                                            </p:txEl>
                                          </p:spTgt>
                                        </p:tgtEl>
                                        <p:attrNameLst>
                                          <p:attrName>style.visibility</p:attrName>
                                        </p:attrNameLst>
                                      </p:cBhvr>
                                      <p:to>
                                        <p:strVal val="visible"/>
                                      </p:to>
                                    </p:set>
                                    <p:animEffect transition="in" filter="diamond(in)">
                                      <p:cBhvr>
                                        <p:cTn id="7" dur="2000"/>
                                        <p:tgtEl>
                                          <p:spTgt spid="19968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199682">
                                            <p:txEl>
                                              <p:pRg st="1" end="1"/>
                                            </p:txEl>
                                          </p:spTgt>
                                        </p:tgtEl>
                                        <p:attrNameLst>
                                          <p:attrName>style.visibility</p:attrName>
                                        </p:attrNameLst>
                                      </p:cBhvr>
                                      <p:to>
                                        <p:strVal val="visible"/>
                                      </p:to>
                                    </p:set>
                                    <p:animEffect transition="in" filter="diamond(in)">
                                      <p:cBhvr>
                                        <p:cTn id="12" dur="2000"/>
                                        <p:tgtEl>
                                          <p:spTgt spid="19968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16" fill="hold" nodeType="clickEffect">
                                  <p:stCondLst>
                                    <p:cond delay="0"/>
                                  </p:stCondLst>
                                  <p:childTnLst>
                                    <p:set>
                                      <p:cBhvr>
                                        <p:cTn id="16" dur="1" fill="hold">
                                          <p:stCondLst>
                                            <p:cond delay="0"/>
                                          </p:stCondLst>
                                        </p:cTn>
                                        <p:tgtEl>
                                          <p:spTgt spid="199682">
                                            <p:txEl>
                                              <p:pRg st="2" end="2"/>
                                            </p:txEl>
                                          </p:spTgt>
                                        </p:tgtEl>
                                        <p:attrNameLst>
                                          <p:attrName>style.visibility</p:attrName>
                                        </p:attrNameLst>
                                      </p:cBhvr>
                                      <p:to>
                                        <p:strVal val="visible"/>
                                      </p:to>
                                    </p:set>
                                    <p:animEffect transition="in" filter="diamond(in)">
                                      <p:cBhvr>
                                        <p:cTn id="17" dur="2000"/>
                                        <p:tgtEl>
                                          <p:spTgt spid="199682">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16" fill="hold" nodeType="clickEffect">
                                  <p:stCondLst>
                                    <p:cond delay="0"/>
                                  </p:stCondLst>
                                  <p:childTnLst>
                                    <p:set>
                                      <p:cBhvr>
                                        <p:cTn id="21" dur="1" fill="hold">
                                          <p:stCondLst>
                                            <p:cond delay="0"/>
                                          </p:stCondLst>
                                        </p:cTn>
                                        <p:tgtEl>
                                          <p:spTgt spid="199682">
                                            <p:txEl>
                                              <p:pRg st="3" end="3"/>
                                            </p:txEl>
                                          </p:spTgt>
                                        </p:tgtEl>
                                        <p:attrNameLst>
                                          <p:attrName>style.visibility</p:attrName>
                                        </p:attrNameLst>
                                      </p:cBhvr>
                                      <p:to>
                                        <p:strVal val="visible"/>
                                      </p:to>
                                    </p:set>
                                    <p:animEffect transition="in" filter="diamond(in)">
                                      <p:cBhvr>
                                        <p:cTn id="22" dur="2000"/>
                                        <p:tgtEl>
                                          <p:spTgt spid="199682">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8" presetClass="entr" presetSubtype="16" fill="hold" nodeType="clickEffect">
                                  <p:stCondLst>
                                    <p:cond delay="0"/>
                                  </p:stCondLst>
                                  <p:childTnLst>
                                    <p:set>
                                      <p:cBhvr>
                                        <p:cTn id="26" dur="1" fill="hold">
                                          <p:stCondLst>
                                            <p:cond delay="0"/>
                                          </p:stCondLst>
                                        </p:cTn>
                                        <p:tgtEl>
                                          <p:spTgt spid="199682">
                                            <p:txEl>
                                              <p:pRg st="4" end="4"/>
                                            </p:txEl>
                                          </p:spTgt>
                                        </p:tgtEl>
                                        <p:attrNameLst>
                                          <p:attrName>style.visibility</p:attrName>
                                        </p:attrNameLst>
                                      </p:cBhvr>
                                      <p:to>
                                        <p:strVal val="visible"/>
                                      </p:to>
                                    </p:set>
                                    <p:animEffect transition="in" filter="diamond(in)">
                                      <p:cBhvr>
                                        <p:cTn id="27" dur="2000"/>
                                        <p:tgtEl>
                                          <p:spTgt spid="199682">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8" presetClass="entr" presetSubtype="16" fill="hold" nodeType="clickEffect">
                                  <p:stCondLst>
                                    <p:cond delay="0"/>
                                  </p:stCondLst>
                                  <p:childTnLst>
                                    <p:set>
                                      <p:cBhvr>
                                        <p:cTn id="31" dur="1" fill="hold">
                                          <p:stCondLst>
                                            <p:cond delay="0"/>
                                          </p:stCondLst>
                                        </p:cTn>
                                        <p:tgtEl>
                                          <p:spTgt spid="199682">
                                            <p:txEl>
                                              <p:pRg st="5" end="5"/>
                                            </p:txEl>
                                          </p:spTgt>
                                        </p:tgtEl>
                                        <p:attrNameLst>
                                          <p:attrName>style.visibility</p:attrName>
                                        </p:attrNameLst>
                                      </p:cBhvr>
                                      <p:to>
                                        <p:strVal val="visible"/>
                                      </p:to>
                                    </p:set>
                                    <p:animEffect transition="in" filter="diamond(in)">
                                      <p:cBhvr>
                                        <p:cTn id="32" dur="2000"/>
                                        <p:tgtEl>
                                          <p:spTgt spid="199682">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8" presetClass="entr" presetSubtype="16" fill="hold" nodeType="clickEffect">
                                  <p:stCondLst>
                                    <p:cond delay="0"/>
                                  </p:stCondLst>
                                  <p:childTnLst>
                                    <p:set>
                                      <p:cBhvr>
                                        <p:cTn id="36" dur="1" fill="hold">
                                          <p:stCondLst>
                                            <p:cond delay="0"/>
                                          </p:stCondLst>
                                        </p:cTn>
                                        <p:tgtEl>
                                          <p:spTgt spid="199682">
                                            <p:txEl>
                                              <p:pRg st="6" end="6"/>
                                            </p:txEl>
                                          </p:spTgt>
                                        </p:tgtEl>
                                        <p:attrNameLst>
                                          <p:attrName>style.visibility</p:attrName>
                                        </p:attrNameLst>
                                      </p:cBhvr>
                                      <p:to>
                                        <p:strVal val="visible"/>
                                      </p:to>
                                    </p:set>
                                    <p:animEffect transition="in" filter="diamond(in)">
                                      <p:cBhvr>
                                        <p:cTn id="37" dur="2000"/>
                                        <p:tgtEl>
                                          <p:spTgt spid="199682">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8" presetClass="entr" presetSubtype="16" fill="hold" nodeType="clickEffect">
                                  <p:stCondLst>
                                    <p:cond delay="0"/>
                                  </p:stCondLst>
                                  <p:childTnLst>
                                    <p:set>
                                      <p:cBhvr>
                                        <p:cTn id="41" dur="1" fill="hold">
                                          <p:stCondLst>
                                            <p:cond delay="0"/>
                                          </p:stCondLst>
                                        </p:cTn>
                                        <p:tgtEl>
                                          <p:spTgt spid="199682">
                                            <p:txEl>
                                              <p:pRg st="7" end="7"/>
                                            </p:txEl>
                                          </p:spTgt>
                                        </p:tgtEl>
                                        <p:attrNameLst>
                                          <p:attrName>style.visibility</p:attrName>
                                        </p:attrNameLst>
                                      </p:cBhvr>
                                      <p:to>
                                        <p:strVal val="visible"/>
                                      </p:to>
                                    </p:set>
                                    <p:animEffect transition="in" filter="diamond(in)">
                                      <p:cBhvr>
                                        <p:cTn id="42" dur="2000"/>
                                        <p:tgtEl>
                                          <p:spTgt spid="199682">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8" presetClass="entr" presetSubtype="16" fill="hold" nodeType="clickEffect">
                                  <p:stCondLst>
                                    <p:cond delay="0"/>
                                  </p:stCondLst>
                                  <p:childTnLst>
                                    <p:set>
                                      <p:cBhvr>
                                        <p:cTn id="46" dur="1" fill="hold">
                                          <p:stCondLst>
                                            <p:cond delay="0"/>
                                          </p:stCondLst>
                                        </p:cTn>
                                        <p:tgtEl>
                                          <p:spTgt spid="199682">
                                            <p:txEl>
                                              <p:pRg st="8" end="8"/>
                                            </p:txEl>
                                          </p:spTgt>
                                        </p:tgtEl>
                                        <p:attrNameLst>
                                          <p:attrName>style.visibility</p:attrName>
                                        </p:attrNameLst>
                                      </p:cBhvr>
                                      <p:to>
                                        <p:strVal val="visible"/>
                                      </p:to>
                                    </p:set>
                                    <p:animEffect transition="in" filter="diamond(in)">
                                      <p:cBhvr>
                                        <p:cTn id="47" dur="2000"/>
                                        <p:tgtEl>
                                          <p:spTgt spid="19968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Text Box 2"/>
          <p:cNvSpPr txBox="1">
            <a:spLocks noChangeArrowheads="1"/>
          </p:cNvSpPr>
          <p:nvPr/>
        </p:nvSpPr>
        <p:spPr bwMode="auto">
          <a:xfrm>
            <a:off x="280871" y="1816183"/>
            <a:ext cx="10089416"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en-US" altLang="zh-CN" sz="2400" dirty="0">
                <a:solidFill>
                  <a:srgbClr val="FF0000"/>
                </a:solidFill>
                <a:latin typeface="Microsoft YaHei" panose="020B0503020204020204" pitchFamily="34" charset="-122"/>
                <a:ea typeface="Microsoft YaHei" panose="020B0503020204020204" pitchFamily="34" charset="-122"/>
              </a:rPr>
              <a:t>1</a:t>
            </a:r>
            <a:r>
              <a:rPr lang="zh-CN" altLang="en-US" sz="2400" dirty="0">
                <a:solidFill>
                  <a:srgbClr val="FF0000"/>
                </a:solidFill>
                <a:latin typeface="Microsoft YaHei" panose="020B0503020204020204" pitchFamily="34" charset="-122"/>
                <a:ea typeface="Microsoft YaHei" panose="020B0503020204020204" pitchFamily="34" charset="-122"/>
              </a:rPr>
              <a:t>、推迟更新技术 </a:t>
            </a:r>
          </a:p>
          <a:p>
            <a:pPr>
              <a:lnSpc>
                <a:spcPct val="150000"/>
              </a:lnSpc>
            </a:pPr>
            <a:r>
              <a:rPr lang="zh-CN" altLang="en-US" sz="2400" dirty="0">
                <a:latin typeface="Microsoft YaHei" panose="020B0503020204020204" pitchFamily="34" charset="-122"/>
                <a:ea typeface="Microsoft YaHei" panose="020B0503020204020204" pitchFamily="34" charset="-122"/>
              </a:rPr>
              <a:t>    该事务</a:t>
            </a:r>
            <a:r>
              <a:rPr lang="zh-CN" altLang="en-US" sz="2400" dirty="0">
                <a:solidFill>
                  <a:srgbClr val="FF0000"/>
                </a:solidFill>
                <a:latin typeface="Microsoft YaHei" panose="020B0503020204020204" pitchFamily="34" charset="-122"/>
                <a:ea typeface="Microsoft YaHei" panose="020B0503020204020204" pitchFamily="34" charset="-122"/>
              </a:rPr>
              <a:t>对数据库</a:t>
            </a:r>
            <a:r>
              <a:rPr lang="zh-CN" altLang="en-US" sz="2400" dirty="0">
                <a:latin typeface="Microsoft YaHei" panose="020B0503020204020204" pitchFamily="34" charset="-122"/>
                <a:ea typeface="Microsoft YaHei" panose="020B0503020204020204" pitchFamily="34" charset="-122"/>
              </a:rPr>
              <a:t>的</a:t>
            </a:r>
            <a:r>
              <a:rPr lang="zh-CN" altLang="en-US" sz="2400" dirty="0">
                <a:solidFill>
                  <a:srgbClr val="FF0000"/>
                </a:solidFill>
                <a:latin typeface="Microsoft YaHei" panose="020B0503020204020204" pitchFamily="34" charset="-122"/>
                <a:ea typeface="Microsoft YaHei" panose="020B0503020204020204" pitchFamily="34" charset="-122"/>
              </a:rPr>
              <a:t>所有更新操作记录</a:t>
            </a:r>
            <a:r>
              <a:rPr lang="zh-CN" altLang="en-US" sz="2400" dirty="0">
                <a:latin typeface="Microsoft YaHei" panose="020B0503020204020204" pitchFamily="34" charset="-122"/>
                <a:ea typeface="Microsoft YaHei" panose="020B0503020204020204" pitchFamily="34" charset="-122"/>
              </a:rPr>
              <a:t>在</a:t>
            </a:r>
            <a:r>
              <a:rPr lang="zh-CN" altLang="en-US" sz="2400" dirty="0">
                <a:solidFill>
                  <a:srgbClr val="FF0000"/>
                </a:solidFill>
                <a:latin typeface="Microsoft YaHei" panose="020B0503020204020204" pitchFamily="34" charset="-122"/>
                <a:ea typeface="Microsoft YaHei" panose="020B0503020204020204" pitchFamily="34" charset="-122"/>
              </a:rPr>
              <a:t>日志中</a:t>
            </a:r>
            <a:r>
              <a:rPr lang="zh-CN" altLang="en-US" sz="2400" dirty="0">
                <a:latin typeface="Microsoft YaHei" panose="020B0503020204020204" pitchFamily="34" charset="-122"/>
                <a:ea typeface="Microsoft YaHei" panose="020B0503020204020204" pitchFamily="34" charset="-122"/>
              </a:rPr>
              <a:t>，把所有</a:t>
            </a:r>
            <a:r>
              <a:rPr lang="zh-CN" altLang="en-US" sz="2400" dirty="0">
                <a:solidFill>
                  <a:srgbClr val="FF0000"/>
                </a:solidFill>
                <a:latin typeface="Microsoft YaHei" panose="020B0503020204020204" pitchFamily="34" charset="-122"/>
                <a:ea typeface="Microsoft YaHei" panose="020B0503020204020204" pitchFamily="34" charset="-122"/>
              </a:rPr>
              <a:t>数据库更新操作</a:t>
            </a:r>
            <a:r>
              <a:rPr lang="zh-CN" altLang="en-US" sz="2400" dirty="0">
                <a:latin typeface="Microsoft YaHei" panose="020B0503020204020204" pitchFamily="34" charset="-122"/>
                <a:ea typeface="Microsoft YaHei" panose="020B0503020204020204" pitchFamily="34" charset="-122"/>
              </a:rPr>
              <a:t>推迟</a:t>
            </a:r>
            <a:r>
              <a:rPr lang="zh-CN" altLang="en-US" sz="2400" dirty="0">
                <a:solidFill>
                  <a:srgbClr val="FF0000"/>
                </a:solidFill>
                <a:latin typeface="Microsoft YaHei" panose="020B0503020204020204" pitchFamily="34" charset="-122"/>
                <a:ea typeface="Microsoft YaHei" panose="020B0503020204020204" pitchFamily="34" charset="-122"/>
              </a:rPr>
              <a:t>到该事务提交时执行</a:t>
            </a:r>
            <a:r>
              <a:rPr lang="zh-CN" altLang="en-US" sz="2400" dirty="0">
                <a:latin typeface="Microsoft YaHei" panose="020B0503020204020204" pitchFamily="34" charset="-122"/>
                <a:ea typeface="Microsoft YaHei" panose="020B0503020204020204" pitchFamily="34" charset="-122"/>
              </a:rPr>
              <a:t>。</a:t>
            </a:r>
          </a:p>
          <a:p>
            <a:pPr>
              <a:lnSpc>
                <a:spcPct val="150000"/>
              </a:lnSpc>
            </a:pPr>
            <a:r>
              <a:rPr lang="zh-CN" altLang="en-US" sz="2400" dirty="0">
                <a:latin typeface="Microsoft YaHei" panose="020B0503020204020204" pitchFamily="34" charset="-122"/>
                <a:ea typeface="Microsoft YaHei" panose="020B0503020204020204" pitchFamily="34" charset="-122"/>
              </a:rPr>
              <a:t>推迟更新协议：</a:t>
            </a:r>
          </a:p>
          <a:p>
            <a:pPr>
              <a:lnSpc>
                <a:spcPct val="150000"/>
              </a:lnSpc>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）每个事务</a:t>
            </a:r>
            <a:r>
              <a:rPr lang="zh-CN" altLang="en-US" sz="2400" dirty="0">
                <a:solidFill>
                  <a:srgbClr val="FF0000"/>
                </a:solidFill>
                <a:latin typeface="Microsoft YaHei" panose="020B0503020204020204" pitchFamily="34" charset="-122"/>
                <a:ea typeface="Microsoft YaHei" panose="020B0503020204020204" pitchFamily="34" charset="-122"/>
              </a:rPr>
              <a:t>在到达提交点之前不能更新数据库。</a:t>
            </a:r>
          </a:p>
          <a:p>
            <a:pPr>
              <a:lnSpc>
                <a:spcPct val="150000"/>
              </a:lnSpc>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）在一个事务的所有更新操作对应的日志记录写入永恒存储器之前，该事务不能到达提交点。</a:t>
            </a:r>
          </a:p>
          <a:p>
            <a:pPr>
              <a:lnSpc>
                <a:spcPct val="150000"/>
              </a:lnSpc>
            </a:pPr>
            <a:r>
              <a:rPr lang="zh-CN" altLang="en-US" sz="2400" dirty="0">
                <a:latin typeface="Microsoft YaHei" panose="020B0503020204020204" pitchFamily="34" charset="-122"/>
                <a:ea typeface="Microsoft YaHei" panose="020B0503020204020204" pitchFamily="34" charset="-122"/>
              </a:rPr>
              <a:t>注：一事务到达提交时，称该</a:t>
            </a:r>
            <a:r>
              <a:rPr lang="zh-CN" altLang="en-US" sz="2400" dirty="0">
                <a:solidFill>
                  <a:srgbClr val="FF0000"/>
                </a:solidFill>
                <a:latin typeface="Microsoft YaHei" panose="020B0503020204020204" pitchFamily="34" charset="-122"/>
                <a:ea typeface="Microsoft YaHei" panose="020B0503020204020204" pitchFamily="34" charset="-122"/>
              </a:rPr>
              <a:t>事务进入部分提交状态。</a:t>
            </a:r>
          </a:p>
        </p:txBody>
      </p:sp>
      <p:sp>
        <p:nvSpPr>
          <p:cNvPr id="2" name="Rectangle 1"/>
          <p:cNvSpPr/>
          <p:nvPr/>
        </p:nvSpPr>
        <p:spPr>
          <a:xfrm>
            <a:off x="280871" y="1063540"/>
            <a:ext cx="2122697" cy="461665"/>
          </a:xfrm>
          <a:prstGeom prst="rect">
            <a:avLst/>
          </a:prstGeom>
        </p:spPr>
        <p:txBody>
          <a:bodyPr wrap="none">
            <a:spAutoFit/>
          </a:bodyPr>
          <a:lstStyle/>
          <a:p>
            <a:r>
              <a:rPr lang="zh-CN" altLang="en-US" sz="2400" b="1" dirty="0">
                <a:solidFill>
                  <a:srgbClr val="FF0000"/>
                </a:solidFill>
                <a:latin typeface="Microsoft YaHei" panose="020B0503020204020204" pitchFamily="34" charset="-122"/>
                <a:ea typeface="Microsoft YaHei" panose="020B0503020204020204" pitchFamily="34" charset="-122"/>
              </a:rPr>
              <a:t>二、恢复技术 </a:t>
            </a:r>
          </a:p>
        </p:txBody>
      </p:sp>
      <p:sp>
        <p:nvSpPr>
          <p:cNvPr id="4"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5"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6" name="直接连接符 5"/>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8457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32" fill="hold" grpId="0" nodeType="clickEffect">
                                  <p:stCondLst>
                                    <p:cond delay="0"/>
                                  </p:stCondLst>
                                  <p:childTnLst>
                                    <p:set>
                                      <p:cBhvr>
                                        <p:cTn id="6" dur="1" fill="hold">
                                          <p:stCondLst>
                                            <p:cond delay="0"/>
                                          </p:stCondLst>
                                        </p:cTn>
                                        <p:tgtEl>
                                          <p:spTgt spid="200706">
                                            <p:txEl>
                                              <p:pRg st="0" end="0"/>
                                            </p:txEl>
                                          </p:spTgt>
                                        </p:tgtEl>
                                        <p:attrNameLst>
                                          <p:attrName>style.visibility</p:attrName>
                                        </p:attrNameLst>
                                      </p:cBhvr>
                                      <p:to>
                                        <p:strVal val="visible"/>
                                      </p:to>
                                    </p:set>
                                    <p:animEffect transition="in" filter="diamond(out)">
                                      <p:cBhvr>
                                        <p:cTn id="7" dur="2000"/>
                                        <p:tgtEl>
                                          <p:spTgt spid="200706">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32" fill="hold" grpId="0" nodeType="clickEffect">
                                  <p:stCondLst>
                                    <p:cond delay="0"/>
                                  </p:stCondLst>
                                  <p:childTnLst>
                                    <p:set>
                                      <p:cBhvr>
                                        <p:cTn id="11" dur="1" fill="hold">
                                          <p:stCondLst>
                                            <p:cond delay="0"/>
                                          </p:stCondLst>
                                        </p:cTn>
                                        <p:tgtEl>
                                          <p:spTgt spid="200706">
                                            <p:txEl>
                                              <p:pRg st="1" end="1"/>
                                            </p:txEl>
                                          </p:spTgt>
                                        </p:tgtEl>
                                        <p:attrNameLst>
                                          <p:attrName>style.visibility</p:attrName>
                                        </p:attrNameLst>
                                      </p:cBhvr>
                                      <p:to>
                                        <p:strVal val="visible"/>
                                      </p:to>
                                    </p:set>
                                    <p:animEffect transition="in" filter="diamond(out)">
                                      <p:cBhvr>
                                        <p:cTn id="12" dur="2000"/>
                                        <p:tgtEl>
                                          <p:spTgt spid="200706">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32" fill="hold" grpId="0" nodeType="clickEffect">
                                  <p:stCondLst>
                                    <p:cond delay="0"/>
                                  </p:stCondLst>
                                  <p:childTnLst>
                                    <p:set>
                                      <p:cBhvr>
                                        <p:cTn id="16" dur="1" fill="hold">
                                          <p:stCondLst>
                                            <p:cond delay="0"/>
                                          </p:stCondLst>
                                        </p:cTn>
                                        <p:tgtEl>
                                          <p:spTgt spid="200706">
                                            <p:txEl>
                                              <p:pRg st="2" end="2"/>
                                            </p:txEl>
                                          </p:spTgt>
                                        </p:tgtEl>
                                        <p:attrNameLst>
                                          <p:attrName>style.visibility</p:attrName>
                                        </p:attrNameLst>
                                      </p:cBhvr>
                                      <p:to>
                                        <p:strVal val="visible"/>
                                      </p:to>
                                    </p:set>
                                    <p:animEffect transition="in" filter="diamond(out)">
                                      <p:cBhvr>
                                        <p:cTn id="17" dur="2000"/>
                                        <p:tgtEl>
                                          <p:spTgt spid="200706">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32" fill="hold" grpId="0" nodeType="clickEffect">
                                  <p:stCondLst>
                                    <p:cond delay="0"/>
                                  </p:stCondLst>
                                  <p:childTnLst>
                                    <p:set>
                                      <p:cBhvr>
                                        <p:cTn id="21" dur="1" fill="hold">
                                          <p:stCondLst>
                                            <p:cond delay="0"/>
                                          </p:stCondLst>
                                        </p:cTn>
                                        <p:tgtEl>
                                          <p:spTgt spid="200706">
                                            <p:txEl>
                                              <p:pRg st="3" end="3"/>
                                            </p:txEl>
                                          </p:spTgt>
                                        </p:tgtEl>
                                        <p:attrNameLst>
                                          <p:attrName>style.visibility</p:attrName>
                                        </p:attrNameLst>
                                      </p:cBhvr>
                                      <p:to>
                                        <p:strVal val="visible"/>
                                      </p:to>
                                    </p:set>
                                    <p:animEffect transition="in" filter="diamond(out)">
                                      <p:cBhvr>
                                        <p:cTn id="22" dur="2000"/>
                                        <p:tgtEl>
                                          <p:spTgt spid="200706">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8" presetClass="entr" presetSubtype="32" fill="hold" grpId="0" nodeType="clickEffect">
                                  <p:stCondLst>
                                    <p:cond delay="0"/>
                                  </p:stCondLst>
                                  <p:childTnLst>
                                    <p:set>
                                      <p:cBhvr>
                                        <p:cTn id="26" dur="1" fill="hold">
                                          <p:stCondLst>
                                            <p:cond delay="0"/>
                                          </p:stCondLst>
                                        </p:cTn>
                                        <p:tgtEl>
                                          <p:spTgt spid="200706">
                                            <p:txEl>
                                              <p:pRg st="4" end="4"/>
                                            </p:txEl>
                                          </p:spTgt>
                                        </p:tgtEl>
                                        <p:attrNameLst>
                                          <p:attrName>style.visibility</p:attrName>
                                        </p:attrNameLst>
                                      </p:cBhvr>
                                      <p:to>
                                        <p:strVal val="visible"/>
                                      </p:to>
                                    </p:set>
                                    <p:animEffect transition="in" filter="diamond(out)">
                                      <p:cBhvr>
                                        <p:cTn id="27" dur="2000"/>
                                        <p:tgtEl>
                                          <p:spTgt spid="200706">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8" presetClass="entr" presetSubtype="32" fill="hold" grpId="0" nodeType="clickEffect">
                                  <p:stCondLst>
                                    <p:cond delay="0"/>
                                  </p:stCondLst>
                                  <p:childTnLst>
                                    <p:set>
                                      <p:cBhvr>
                                        <p:cTn id="31" dur="1" fill="hold">
                                          <p:stCondLst>
                                            <p:cond delay="0"/>
                                          </p:stCondLst>
                                        </p:cTn>
                                        <p:tgtEl>
                                          <p:spTgt spid="200706">
                                            <p:txEl>
                                              <p:pRg st="5" end="5"/>
                                            </p:txEl>
                                          </p:spTgt>
                                        </p:tgtEl>
                                        <p:attrNameLst>
                                          <p:attrName>style.visibility</p:attrName>
                                        </p:attrNameLst>
                                      </p:cBhvr>
                                      <p:to>
                                        <p:strVal val="visible"/>
                                      </p:to>
                                    </p:set>
                                    <p:animEffect transition="in" filter="diamond(out)">
                                      <p:cBhvr>
                                        <p:cTn id="32" dur="2000"/>
                                        <p:tgtEl>
                                          <p:spTgt spid="20070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706"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Text Box 2"/>
          <p:cNvSpPr txBox="1">
            <a:spLocks noChangeArrowheads="1"/>
          </p:cNvSpPr>
          <p:nvPr/>
        </p:nvSpPr>
        <p:spPr bwMode="auto">
          <a:xfrm>
            <a:off x="573024" y="1219201"/>
            <a:ext cx="10570464" cy="4274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spcBef>
                <a:spcPct val="50000"/>
              </a:spcBef>
            </a:pPr>
            <a:r>
              <a:rPr lang="en-US" altLang="zh-CN" sz="3200" b="1" dirty="0">
                <a:solidFill>
                  <a:schemeClr val="bg2"/>
                </a:solidFill>
                <a:ea typeface="楷体_GB2312" charset="0"/>
              </a:rPr>
              <a:t>❁</a:t>
            </a:r>
            <a:r>
              <a:rPr lang="zh-CN" altLang="en-US" sz="2400" dirty="0">
                <a:latin typeface="Microsoft YaHei" panose="020B0503020204020204" pitchFamily="34" charset="-122"/>
                <a:ea typeface="Microsoft YaHei" panose="020B0503020204020204" pitchFamily="34" charset="-122"/>
              </a:rPr>
              <a:t>推迟技术执行事务</a:t>
            </a:r>
            <a:r>
              <a:rPr lang="en-US" altLang="zh-CN" sz="2400" dirty="0">
                <a:latin typeface="Microsoft YaHei" panose="020B0503020204020204" pitchFamily="34" charset="-122"/>
                <a:ea typeface="Microsoft YaHei" panose="020B0503020204020204" pitchFamily="34" charset="-122"/>
              </a:rPr>
              <a:t>T</a:t>
            </a:r>
            <a:r>
              <a:rPr lang="zh-CN" altLang="en-US" sz="2400" dirty="0">
                <a:latin typeface="Microsoft YaHei" panose="020B0503020204020204" pitchFamily="34" charset="-122"/>
                <a:ea typeface="Microsoft YaHei" panose="020B0503020204020204" pitchFamily="34" charset="-122"/>
              </a:rPr>
              <a:t>的过程：</a:t>
            </a:r>
          </a:p>
          <a:p>
            <a:pPr>
              <a:lnSpc>
                <a:spcPct val="150000"/>
              </a:lnSpc>
              <a:spcBef>
                <a:spcPct val="50000"/>
              </a:spcBef>
            </a:pPr>
            <a:r>
              <a:rPr lang="en-US" altLang="zh-CN" sz="2400" dirty="0">
                <a:latin typeface="Microsoft YaHei" panose="020B0503020204020204" pitchFamily="34" charset="-122"/>
                <a:ea typeface="Microsoft YaHei" panose="020B0503020204020204" pitchFamily="34" charset="-122"/>
              </a:rPr>
              <a:t>(1)T</a:t>
            </a:r>
            <a:r>
              <a:rPr lang="zh-CN" altLang="en-US" sz="2400" dirty="0">
                <a:latin typeface="Microsoft YaHei" panose="020B0503020204020204" pitchFamily="34" charset="-122"/>
                <a:ea typeface="Microsoft YaHei" panose="020B0503020204020204" pitchFamily="34" charset="-122"/>
              </a:rPr>
              <a:t>开始执行，记录</a:t>
            </a:r>
            <a:r>
              <a:rPr lang="en-US" altLang="zh-CN" sz="2400" dirty="0">
                <a:latin typeface="Microsoft YaHei" panose="020B0503020204020204" pitchFamily="34" charset="-122"/>
                <a:ea typeface="Microsoft YaHei" panose="020B0503020204020204" pitchFamily="34" charset="-122"/>
              </a:rPr>
              <a:t>&lt;</a:t>
            </a:r>
            <a:r>
              <a:rPr lang="en-US" altLang="zh-CN" sz="2400" dirty="0" err="1">
                <a:latin typeface="Microsoft YaHei" panose="020B0503020204020204" pitchFamily="34" charset="-122"/>
                <a:ea typeface="Microsoft YaHei" panose="020B0503020204020204" pitchFamily="34" charset="-122"/>
              </a:rPr>
              <a:t>T,start</a:t>
            </a:r>
            <a:r>
              <a:rPr lang="en-US" altLang="zh-CN" sz="2400" dirty="0">
                <a:latin typeface="Microsoft YaHei" panose="020B0503020204020204" pitchFamily="34" charset="-122"/>
                <a:ea typeface="Microsoft YaHei" panose="020B0503020204020204" pitchFamily="34" charset="-122"/>
              </a:rPr>
              <a:t>&gt;;</a:t>
            </a:r>
          </a:p>
          <a:p>
            <a:pPr>
              <a:lnSpc>
                <a:spcPct val="150000"/>
              </a:lnSpc>
              <a:spcBef>
                <a:spcPct val="50000"/>
              </a:spcBef>
            </a:pPr>
            <a:r>
              <a:rPr lang="en-US" altLang="zh-CN" sz="2400" dirty="0">
                <a:latin typeface="Microsoft YaHei" panose="020B0503020204020204" pitchFamily="34" charset="-122"/>
                <a:ea typeface="Microsoft YaHei" panose="020B0503020204020204" pitchFamily="34" charset="-122"/>
              </a:rPr>
              <a:t>(2)T</a:t>
            </a:r>
            <a:r>
              <a:rPr lang="zh-CN" altLang="en-US" sz="2400" dirty="0">
                <a:latin typeface="Microsoft YaHei" panose="020B0503020204020204" pitchFamily="34" charset="-122"/>
                <a:ea typeface="Microsoft YaHei" panose="020B0503020204020204" pitchFamily="34" charset="-122"/>
              </a:rPr>
              <a:t>发出</a:t>
            </a:r>
            <a:r>
              <a:rPr lang="en-US" altLang="zh-CN" sz="2400" dirty="0">
                <a:latin typeface="Microsoft YaHei" panose="020B0503020204020204" pitchFamily="34" charset="-122"/>
                <a:ea typeface="Microsoft YaHei" panose="020B0503020204020204" pitchFamily="34" charset="-122"/>
              </a:rPr>
              <a:t>WRITE</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X</a:t>
            </a:r>
            <a:r>
              <a:rPr lang="zh-CN" altLang="en-US" sz="2400" dirty="0">
                <a:latin typeface="Microsoft YaHei" panose="020B0503020204020204" pitchFamily="34" charset="-122"/>
                <a:ea typeface="Microsoft YaHei" panose="020B0503020204020204" pitchFamily="34" charset="-122"/>
              </a:rPr>
              <a:t>）操作，记录</a:t>
            </a:r>
            <a:r>
              <a:rPr lang="en-US" altLang="zh-CN" sz="2400" dirty="0">
                <a:latin typeface="Microsoft YaHei" panose="020B0503020204020204" pitchFamily="34" charset="-122"/>
                <a:ea typeface="Microsoft YaHei" panose="020B0503020204020204" pitchFamily="34" charset="-122"/>
              </a:rPr>
              <a:t>&lt;T,X,V1,V2&gt;;</a:t>
            </a:r>
          </a:p>
          <a:p>
            <a:pPr>
              <a:lnSpc>
                <a:spcPct val="150000"/>
              </a:lnSpc>
              <a:spcBef>
                <a:spcPct val="50000"/>
              </a:spcBef>
            </a:pPr>
            <a:r>
              <a:rPr lang="en-US" altLang="zh-CN" sz="2400" dirty="0">
                <a:latin typeface="Microsoft YaHei" panose="020B0503020204020204" pitchFamily="34" charset="-122"/>
                <a:ea typeface="Microsoft YaHei" panose="020B0503020204020204" pitchFamily="34" charset="-122"/>
              </a:rPr>
              <a:t>(3)T</a:t>
            </a:r>
            <a:r>
              <a:rPr lang="zh-CN" altLang="en-US" sz="2400" dirty="0">
                <a:latin typeface="Microsoft YaHei" panose="020B0503020204020204" pitchFamily="34" charset="-122"/>
                <a:ea typeface="Microsoft YaHei" panose="020B0503020204020204" pitchFamily="34" charset="-122"/>
              </a:rPr>
              <a:t>达部分提交状态时，记录</a:t>
            </a:r>
            <a:r>
              <a:rPr lang="en-US" altLang="zh-CN" sz="2400" dirty="0">
                <a:latin typeface="Microsoft YaHei" panose="020B0503020204020204" pitchFamily="34" charset="-122"/>
                <a:ea typeface="Microsoft YaHei" panose="020B0503020204020204" pitchFamily="34" charset="-122"/>
              </a:rPr>
              <a:t>&lt;</a:t>
            </a:r>
            <a:r>
              <a:rPr lang="en-US" altLang="zh-CN" sz="2400" dirty="0" err="1">
                <a:latin typeface="Microsoft YaHei" panose="020B0503020204020204" pitchFamily="34" charset="-122"/>
                <a:ea typeface="Microsoft YaHei" panose="020B0503020204020204" pitchFamily="34" charset="-122"/>
              </a:rPr>
              <a:t>T,commit</a:t>
            </a:r>
            <a:r>
              <a:rPr lang="en-US" altLang="zh-CN" sz="2400" dirty="0">
                <a:latin typeface="Microsoft YaHei" panose="020B0503020204020204" pitchFamily="34" charset="-122"/>
                <a:ea typeface="Microsoft YaHei" panose="020B0503020204020204" pitchFamily="34" charset="-122"/>
              </a:rPr>
              <a:t>&gt;</a:t>
            </a:r>
            <a:r>
              <a:rPr lang="zh-CN" altLang="en-US" sz="2400" dirty="0">
                <a:latin typeface="Microsoft YaHei" panose="020B0503020204020204" pitchFamily="34" charset="-122"/>
                <a:ea typeface="Microsoft YaHei" panose="020B0503020204020204" pitchFamily="34" charset="-122"/>
              </a:rPr>
              <a:t>，并将日志中形如</a:t>
            </a:r>
            <a:r>
              <a:rPr lang="en-US" altLang="zh-CN" sz="2400" dirty="0">
                <a:latin typeface="Microsoft YaHei" panose="020B0503020204020204" pitchFamily="34" charset="-122"/>
                <a:ea typeface="Microsoft YaHei" panose="020B0503020204020204" pitchFamily="34" charset="-122"/>
              </a:rPr>
              <a:t>&lt;T,X,V1,V2&gt; </a:t>
            </a:r>
            <a:r>
              <a:rPr lang="zh-CN" altLang="en-US" sz="2400" dirty="0">
                <a:latin typeface="Microsoft YaHei" panose="020B0503020204020204" pitchFamily="34" charset="-122"/>
                <a:ea typeface="Microsoft YaHei" panose="020B0503020204020204" pitchFamily="34" charset="-122"/>
              </a:rPr>
              <a:t>的记录，把数据库中数据项</a:t>
            </a:r>
            <a:r>
              <a:rPr lang="en-US" altLang="zh-CN" sz="2400" dirty="0">
                <a:latin typeface="Microsoft YaHei" panose="020B0503020204020204" pitchFamily="34" charset="-122"/>
                <a:ea typeface="Microsoft YaHei" panose="020B0503020204020204" pitchFamily="34" charset="-122"/>
              </a:rPr>
              <a:t>X</a:t>
            </a:r>
            <a:r>
              <a:rPr lang="zh-CN" altLang="en-US" sz="2400" dirty="0">
                <a:latin typeface="Microsoft YaHei" panose="020B0503020204020204" pitchFamily="34" charset="-122"/>
                <a:ea typeface="Microsoft YaHei" panose="020B0503020204020204" pitchFamily="34" charset="-122"/>
              </a:rPr>
              <a:t>更新为新值</a:t>
            </a:r>
            <a:r>
              <a:rPr lang="en-US" altLang="zh-CN" sz="2400" dirty="0">
                <a:latin typeface="Microsoft YaHei" panose="020B0503020204020204" pitchFamily="34" charset="-122"/>
                <a:ea typeface="Microsoft YaHei" panose="020B0503020204020204" pitchFamily="34" charset="-122"/>
              </a:rPr>
              <a:t>V2</a:t>
            </a:r>
            <a:r>
              <a:rPr lang="zh-CN" altLang="en-US" sz="2400" dirty="0">
                <a:latin typeface="Microsoft YaHei" panose="020B0503020204020204" pitchFamily="34" charset="-122"/>
                <a:ea typeface="Microsoft YaHei" panose="020B0503020204020204" pitchFamily="34" charset="-122"/>
              </a:rPr>
              <a:t>。</a:t>
            </a:r>
          </a:p>
          <a:p>
            <a:pPr>
              <a:lnSpc>
                <a:spcPct val="150000"/>
              </a:lnSpc>
              <a:spcBef>
                <a:spcPct val="50000"/>
              </a:spcBef>
            </a:pPr>
            <a:r>
              <a:rPr lang="en-US" altLang="zh-CN" sz="2400" dirty="0">
                <a:latin typeface="Microsoft YaHei" panose="020B0503020204020204" pitchFamily="34" charset="-122"/>
                <a:ea typeface="Microsoft YaHei" panose="020B0503020204020204" pitchFamily="34" charset="-122"/>
              </a:rPr>
              <a:t>(4)</a:t>
            </a:r>
            <a:r>
              <a:rPr lang="zh-CN" altLang="en-US" sz="2400" dirty="0">
                <a:latin typeface="Microsoft YaHei" panose="020B0503020204020204" pitchFamily="34" charset="-122"/>
                <a:ea typeface="Microsoft YaHei" panose="020B0503020204020204" pitchFamily="34" charset="-122"/>
              </a:rPr>
              <a:t>数据库真正的被事务</a:t>
            </a:r>
            <a:r>
              <a:rPr lang="en-US" altLang="zh-CN" sz="2400" dirty="0">
                <a:latin typeface="Microsoft YaHei" panose="020B0503020204020204" pitchFamily="34" charset="-122"/>
                <a:ea typeface="Microsoft YaHei" panose="020B0503020204020204" pitchFamily="34" charset="-122"/>
              </a:rPr>
              <a:t>T</a:t>
            </a:r>
            <a:r>
              <a:rPr lang="zh-CN" altLang="en-US" sz="2400" dirty="0">
                <a:latin typeface="Microsoft YaHei" panose="020B0503020204020204" pitchFamily="34" charset="-122"/>
                <a:ea typeface="Microsoft YaHei" panose="020B0503020204020204" pitchFamily="34" charset="-122"/>
              </a:rPr>
              <a:t>更新，</a:t>
            </a:r>
            <a:r>
              <a:rPr lang="en-US" altLang="zh-CN" sz="2400" dirty="0">
                <a:latin typeface="Microsoft YaHei" panose="020B0503020204020204" pitchFamily="34" charset="-122"/>
                <a:ea typeface="Microsoft YaHei" panose="020B0503020204020204" pitchFamily="34" charset="-122"/>
              </a:rPr>
              <a:t>T</a:t>
            </a:r>
            <a:r>
              <a:rPr lang="zh-CN" altLang="en-US" sz="2400" dirty="0">
                <a:latin typeface="Microsoft YaHei" panose="020B0503020204020204" pitchFamily="34" charset="-122"/>
                <a:ea typeface="Microsoft YaHei" panose="020B0503020204020204" pitchFamily="34" charset="-122"/>
              </a:rPr>
              <a:t>进入提交状态。</a:t>
            </a: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596707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01730">
                                            <p:txEl>
                                              <p:pRg st="0" end="0"/>
                                            </p:txEl>
                                          </p:spTgt>
                                        </p:tgtEl>
                                        <p:attrNameLst>
                                          <p:attrName>style.visibility</p:attrName>
                                        </p:attrNameLst>
                                      </p:cBhvr>
                                      <p:to>
                                        <p:strVal val="visible"/>
                                      </p:to>
                                    </p:set>
                                    <p:animEffect transition="in" filter="box(in)">
                                      <p:cBhvr>
                                        <p:cTn id="7" dur="500"/>
                                        <p:tgtEl>
                                          <p:spTgt spid="2017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01730">
                                            <p:txEl>
                                              <p:pRg st="1" end="1"/>
                                            </p:txEl>
                                          </p:spTgt>
                                        </p:tgtEl>
                                        <p:attrNameLst>
                                          <p:attrName>style.visibility</p:attrName>
                                        </p:attrNameLst>
                                      </p:cBhvr>
                                      <p:to>
                                        <p:strVal val="visible"/>
                                      </p:to>
                                    </p:set>
                                    <p:animEffect transition="in" filter="box(in)">
                                      <p:cBhvr>
                                        <p:cTn id="12" dur="500"/>
                                        <p:tgtEl>
                                          <p:spTgt spid="2017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201730">
                                            <p:txEl>
                                              <p:pRg st="2" end="2"/>
                                            </p:txEl>
                                          </p:spTgt>
                                        </p:tgtEl>
                                        <p:attrNameLst>
                                          <p:attrName>style.visibility</p:attrName>
                                        </p:attrNameLst>
                                      </p:cBhvr>
                                      <p:to>
                                        <p:strVal val="visible"/>
                                      </p:to>
                                    </p:set>
                                    <p:animEffect transition="in" filter="box(in)">
                                      <p:cBhvr>
                                        <p:cTn id="17" dur="500"/>
                                        <p:tgtEl>
                                          <p:spTgt spid="2017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201730">
                                            <p:txEl>
                                              <p:pRg st="3" end="3"/>
                                            </p:txEl>
                                          </p:spTgt>
                                        </p:tgtEl>
                                        <p:attrNameLst>
                                          <p:attrName>style.visibility</p:attrName>
                                        </p:attrNameLst>
                                      </p:cBhvr>
                                      <p:to>
                                        <p:strVal val="visible"/>
                                      </p:to>
                                    </p:set>
                                    <p:animEffect transition="in" filter="box(in)">
                                      <p:cBhvr>
                                        <p:cTn id="22" dur="500"/>
                                        <p:tgtEl>
                                          <p:spTgt spid="20173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201730">
                                            <p:txEl>
                                              <p:pRg st="4" end="4"/>
                                            </p:txEl>
                                          </p:spTgt>
                                        </p:tgtEl>
                                        <p:attrNameLst>
                                          <p:attrName>style.visibility</p:attrName>
                                        </p:attrNameLst>
                                      </p:cBhvr>
                                      <p:to>
                                        <p:strVal val="visible"/>
                                      </p:to>
                                    </p:set>
                                    <p:animEffect transition="in" filter="box(in)">
                                      <p:cBhvr>
                                        <p:cTn id="27" dur="500"/>
                                        <p:tgtEl>
                                          <p:spTgt spid="20173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Text Box 2"/>
          <p:cNvSpPr txBox="1">
            <a:spLocks noChangeArrowheads="1"/>
          </p:cNvSpPr>
          <p:nvPr/>
        </p:nvSpPr>
        <p:spPr bwMode="auto">
          <a:xfrm>
            <a:off x="463296" y="704089"/>
            <a:ext cx="9902952" cy="57517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en-US" altLang="zh-CN" sz="3200" b="1" dirty="0">
                <a:solidFill>
                  <a:schemeClr val="bg2"/>
                </a:solidFill>
                <a:latin typeface="Times New Roman" panose="02020603050405020304" pitchFamily="18" charset="0"/>
                <a:cs typeface="Times New Roman" panose="02020603050405020304" pitchFamily="18" charset="0"/>
              </a:rPr>
              <a:t>✾</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由于推迟更新技术仅需新值，所以可以简化日志结构为</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&lt;T,X,V2&gt;</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p>
          <a:p>
            <a:pPr>
              <a:lnSpc>
                <a:spcPct val="150000"/>
              </a:lnSpc>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实例：银行数据库系统中：</a:t>
            </a:r>
          </a:p>
          <a:p>
            <a:pPr>
              <a:lnSpc>
                <a:spcPct val="150000"/>
              </a:lnSpc>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事务</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T1</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：从账号</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向账号</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B</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转储</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50</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元；</a:t>
            </a:r>
          </a:p>
          <a:p>
            <a:pPr>
              <a:lnSpc>
                <a:spcPct val="150000"/>
              </a:lnSpc>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事务</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T2</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：从账号</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C</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支出</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100</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元。两事务分别定义如下：</a:t>
            </a:r>
          </a:p>
          <a:p>
            <a:pPr>
              <a:lnSpc>
                <a:spcPct val="150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T1</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READ(A);           T2:READ(C);</a:t>
            </a:r>
          </a:p>
          <a:p>
            <a:pPr>
              <a:lnSpc>
                <a:spcPct val="150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A:=A-50;             C:=C-100;</a:t>
            </a:r>
          </a:p>
          <a:p>
            <a:pPr>
              <a:lnSpc>
                <a:spcPct val="150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WRITE(A);          WRITE(C);</a:t>
            </a:r>
          </a:p>
          <a:p>
            <a:pPr>
              <a:lnSpc>
                <a:spcPct val="150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READ(B);</a:t>
            </a:r>
          </a:p>
          <a:p>
            <a:pPr>
              <a:lnSpc>
                <a:spcPct val="150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B:=B+50;</a:t>
            </a:r>
          </a:p>
          <a:p>
            <a:pPr>
              <a:lnSpc>
                <a:spcPct val="150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        WRITE(B);</a:t>
            </a: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44753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02754">
                                            <p:txEl>
                                              <p:pRg st="0" end="0"/>
                                            </p:txEl>
                                          </p:spTgt>
                                        </p:tgtEl>
                                        <p:attrNameLst>
                                          <p:attrName>style.visibility</p:attrName>
                                        </p:attrNameLst>
                                      </p:cBhvr>
                                      <p:to>
                                        <p:strVal val="visible"/>
                                      </p:to>
                                    </p:set>
                                    <p:anim calcmode="lin" valueType="num">
                                      <p:cBhvr additive="base">
                                        <p:cTn id="7" dur="500" fill="hold"/>
                                        <p:tgtEl>
                                          <p:spTgt spid="20275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0275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202754">
                                            <p:txEl>
                                              <p:pRg st="1" end="1"/>
                                            </p:txEl>
                                          </p:spTgt>
                                        </p:tgtEl>
                                        <p:attrNameLst>
                                          <p:attrName>style.visibility</p:attrName>
                                        </p:attrNameLst>
                                      </p:cBhvr>
                                      <p:to>
                                        <p:strVal val="visible"/>
                                      </p:to>
                                    </p:set>
                                    <p:anim calcmode="lin" valueType="num">
                                      <p:cBhvr additive="base">
                                        <p:cTn id="13" dur="500" fill="hold"/>
                                        <p:tgtEl>
                                          <p:spTgt spid="20275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0275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nodeType="clickEffect">
                                  <p:stCondLst>
                                    <p:cond delay="0"/>
                                  </p:stCondLst>
                                  <p:childTnLst>
                                    <p:set>
                                      <p:cBhvr>
                                        <p:cTn id="18" dur="1" fill="hold">
                                          <p:stCondLst>
                                            <p:cond delay="0"/>
                                          </p:stCondLst>
                                        </p:cTn>
                                        <p:tgtEl>
                                          <p:spTgt spid="202754">
                                            <p:txEl>
                                              <p:pRg st="2" end="2"/>
                                            </p:txEl>
                                          </p:spTgt>
                                        </p:tgtEl>
                                        <p:attrNameLst>
                                          <p:attrName>style.visibility</p:attrName>
                                        </p:attrNameLst>
                                      </p:cBhvr>
                                      <p:to>
                                        <p:strVal val="visible"/>
                                      </p:to>
                                    </p:set>
                                    <p:anim calcmode="lin" valueType="num">
                                      <p:cBhvr additive="base">
                                        <p:cTn id="19" dur="500" fill="hold"/>
                                        <p:tgtEl>
                                          <p:spTgt spid="20275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0275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nodeType="clickEffect">
                                  <p:stCondLst>
                                    <p:cond delay="0"/>
                                  </p:stCondLst>
                                  <p:childTnLst>
                                    <p:set>
                                      <p:cBhvr>
                                        <p:cTn id="24" dur="1" fill="hold">
                                          <p:stCondLst>
                                            <p:cond delay="0"/>
                                          </p:stCondLst>
                                        </p:cTn>
                                        <p:tgtEl>
                                          <p:spTgt spid="202754">
                                            <p:txEl>
                                              <p:pRg st="3" end="3"/>
                                            </p:txEl>
                                          </p:spTgt>
                                        </p:tgtEl>
                                        <p:attrNameLst>
                                          <p:attrName>style.visibility</p:attrName>
                                        </p:attrNameLst>
                                      </p:cBhvr>
                                      <p:to>
                                        <p:strVal val="visible"/>
                                      </p:to>
                                    </p:set>
                                    <p:anim calcmode="lin" valueType="num">
                                      <p:cBhvr additive="base">
                                        <p:cTn id="25" dur="500" fill="hold"/>
                                        <p:tgtEl>
                                          <p:spTgt spid="202754">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0275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4" fill="hold" nodeType="clickEffect">
                                  <p:stCondLst>
                                    <p:cond delay="0"/>
                                  </p:stCondLst>
                                  <p:childTnLst>
                                    <p:set>
                                      <p:cBhvr>
                                        <p:cTn id="30" dur="1" fill="hold">
                                          <p:stCondLst>
                                            <p:cond delay="0"/>
                                          </p:stCondLst>
                                        </p:cTn>
                                        <p:tgtEl>
                                          <p:spTgt spid="202754">
                                            <p:txEl>
                                              <p:pRg st="4" end="4"/>
                                            </p:txEl>
                                          </p:spTgt>
                                        </p:tgtEl>
                                        <p:attrNameLst>
                                          <p:attrName>style.visibility</p:attrName>
                                        </p:attrNameLst>
                                      </p:cBhvr>
                                      <p:to>
                                        <p:strVal val="visible"/>
                                      </p:to>
                                    </p:set>
                                    <p:anim calcmode="lin" valueType="num">
                                      <p:cBhvr additive="base">
                                        <p:cTn id="31" dur="500" fill="hold"/>
                                        <p:tgtEl>
                                          <p:spTgt spid="202754">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0275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4" fill="hold" nodeType="clickEffect">
                                  <p:stCondLst>
                                    <p:cond delay="0"/>
                                  </p:stCondLst>
                                  <p:childTnLst>
                                    <p:set>
                                      <p:cBhvr>
                                        <p:cTn id="36" dur="1" fill="hold">
                                          <p:stCondLst>
                                            <p:cond delay="0"/>
                                          </p:stCondLst>
                                        </p:cTn>
                                        <p:tgtEl>
                                          <p:spTgt spid="202754">
                                            <p:txEl>
                                              <p:pRg st="5" end="5"/>
                                            </p:txEl>
                                          </p:spTgt>
                                        </p:tgtEl>
                                        <p:attrNameLst>
                                          <p:attrName>style.visibility</p:attrName>
                                        </p:attrNameLst>
                                      </p:cBhvr>
                                      <p:to>
                                        <p:strVal val="visible"/>
                                      </p:to>
                                    </p:set>
                                    <p:anim calcmode="lin" valueType="num">
                                      <p:cBhvr additive="base">
                                        <p:cTn id="37" dur="500" fill="hold"/>
                                        <p:tgtEl>
                                          <p:spTgt spid="202754">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02754">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4" fill="hold" nodeType="clickEffect">
                                  <p:stCondLst>
                                    <p:cond delay="0"/>
                                  </p:stCondLst>
                                  <p:childTnLst>
                                    <p:set>
                                      <p:cBhvr>
                                        <p:cTn id="42" dur="1" fill="hold">
                                          <p:stCondLst>
                                            <p:cond delay="0"/>
                                          </p:stCondLst>
                                        </p:cTn>
                                        <p:tgtEl>
                                          <p:spTgt spid="202754">
                                            <p:txEl>
                                              <p:pRg st="6" end="6"/>
                                            </p:txEl>
                                          </p:spTgt>
                                        </p:tgtEl>
                                        <p:attrNameLst>
                                          <p:attrName>style.visibility</p:attrName>
                                        </p:attrNameLst>
                                      </p:cBhvr>
                                      <p:to>
                                        <p:strVal val="visible"/>
                                      </p:to>
                                    </p:set>
                                    <p:anim calcmode="lin" valueType="num">
                                      <p:cBhvr additive="base">
                                        <p:cTn id="43" dur="500" fill="hold"/>
                                        <p:tgtEl>
                                          <p:spTgt spid="202754">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02754">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4" fill="hold" nodeType="clickEffect">
                                  <p:stCondLst>
                                    <p:cond delay="0"/>
                                  </p:stCondLst>
                                  <p:childTnLst>
                                    <p:set>
                                      <p:cBhvr>
                                        <p:cTn id="48" dur="1" fill="hold">
                                          <p:stCondLst>
                                            <p:cond delay="0"/>
                                          </p:stCondLst>
                                        </p:cTn>
                                        <p:tgtEl>
                                          <p:spTgt spid="202754">
                                            <p:txEl>
                                              <p:pRg st="7" end="7"/>
                                            </p:txEl>
                                          </p:spTgt>
                                        </p:tgtEl>
                                        <p:attrNameLst>
                                          <p:attrName>style.visibility</p:attrName>
                                        </p:attrNameLst>
                                      </p:cBhvr>
                                      <p:to>
                                        <p:strVal val="visible"/>
                                      </p:to>
                                    </p:set>
                                    <p:anim calcmode="lin" valueType="num">
                                      <p:cBhvr additive="base">
                                        <p:cTn id="49" dur="500" fill="hold"/>
                                        <p:tgtEl>
                                          <p:spTgt spid="202754">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02754">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nodeType="clickPar">
                      <p:stCondLst>
                        <p:cond delay="indefinite"/>
                      </p:stCondLst>
                      <p:childTnLst>
                        <p:par>
                          <p:cTn id="52" fill="hold" nodeType="withGroup">
                            <p:stCondLst>
                              <p:cond delay="0"/>
                            </p:stCondLst>
                            <p:childTnLst>
                              <p:par>
                                <p:cTn id="53" presetID="2" presetClass="entr" presetSubtype="4" fill="hold" nodeType="clickEffect">
                                  <p:stCondLst>
                                    <p:cond delay="0"/>
                                  </p:stCondLst>
                                  <p:childTnLst>
                                    <p:set>
                                      <p:cBhvr>
                                        <p:cTn id="54" dur="1" fill="hold">
                                          <p:stCondLst>
                                            <p:cond delay="0"/>
                                          </p:stCondLst>
                                        </p:cTn>
                                        <p:tgtEl>
                                          <p:spTgt spid="202754">
                                            <p:txEl>
                                              <p:pRg st="8" end="8"/>
                                            </p:txEl>
                                          </p:spTgt>
                                        </p:tgtEl>
                                        <p:attrNameLst>
                                          <p:attrName>style.visibility</p:attrName>
                                        </p:attrNameLst>
                                      </p:cBhvr>
                                      <p:to>
                                        <p:strVal val="visible"/>
                                      </p:to>
                                    </p:set>
                                    <p:anim calcmode="lin" valueType="num">
                                      <p:cBhvr additive="base">
                                        <p:cTn id="55" dur="500" fill="hold"/>
                                        <p:tgtEl>
                                          <p:spTgt spid="202754">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202754">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nodeType="clickPar">
                      <p:stCondLst>
                        <p:cond delay="indefinite"/>
                      </p:stCondLst>
                      <p:childTnLst>
                        <p:par>
                          <p:cTn id="58" fill="hold" nodeType="withGroup">
                            <p:stCondLst>
                              <p:cond delay="0"/>
                            </p:stCondLst>
                            <p:childTnLst>
                              <p:par>
                                <p:cTn id="59" presetID="2" presetClass="entr" presetSubtype="4" fill="hold" nodeType="clickEffect">
                                  <p:stCondLst>
                                    <p:cond delay="0"/>
                                  </p:stCondLst>
                                  <p:childTnLst>
                                    <p:set>
                                      <p:cBhvr>
                                        <p:cTn id="60" dur="1" fill="hold">
                                          <p:stCondLst>
                                            <p:cond delay="0"/>
                                          </p:stCondLst>
                                        </p:cTn>
                                        <p:tgtEl>
                                          <p:spTgt spid="202754">
                                            <p:txEl>
                                              <p:pRg st="9" end="9"/>
                                            </p:txEl>
                                          </p:spTgt>
                                        </p:tgtEl>
                                        <p:attrNameLst>
                                          <p:attrName>style.visibility</p:attrName>
                                        </p:attrNameLst>
                                      </p:cBhvr>
                                      <p:to>
                                        <p:strVal val="visible"/>
                                      </p:to>
                                    </p:set>
                                    <p:anim calcmode="lin" valueType="num">
                                      <p:cBhvr additive="base">
                                        <p:cTn id="61" dur="500" fill="hold"/>
                                        <p:tgtEl>
                                          <p:spTgt spid="202754">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202754">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5BC8BB-05A4-D346-B9FA-407EC0B99566}"/>
              </a:ext>
            </a:extLst>
          </p:cNvPr>
          <p:cNvSpPr>
            <a:spLocks noGrp="1"/>
          </p:cNvSpPr>
          <p:nvPr>
            <p:ph type="sldNum" sz="quarter" idx="12"/>
          </p:nvPr>
        </p:nvSpPr>
        <p:spPr/>
        <p:txBody>
          <a:bodyPr/>
          <a:lstStyle/>
          <a:p>
            <a:fld id="{99FE38DD-D074-4D0B-A898-33F2288C0FC4}" type="slidenum">
              <a:rPr lang="zh-CN" altLang="en-US" smtClean="0"/>
              <a:t>6</a:t>
            </a:fld>
            <a:endParaRPr lang="zh-CN" altLang="en-US" dirty="0"/>
          </a:p>
        </p:txBody>
      </p:sp>
      <p:sp>
        <p:nvSpPr>
          <p:cNvPr id="4" name="Rectangle 3">
            <a:extLst>
              <a:ext uri="{FF2B5EF4-FFF2-40B4-BE49-F238E27FC236}">
                <a16:creationId xmlns:a16="http://schemas.microsoft.com/office/drawing/2014/main" id="{C51F3780-4753-314F-A68B-6B03672FCA5E}"/>
              </a:ext>
            </a:extLst>
          </p:cNvPr>
          <p:cNvSpPr txBox="1">
            <a:spLocks noChangeArrowheads="1"/>
          </p:cNvSpPr>
          <p:nvPr/>
        </p:nvSpPr>
        <p:spPr>
          <a:xfrm>
            <a:off x="187037" y="1295400"/>
            <a:ext cx="11021290" cy="52578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b="1" dirty="0"/>
              <a:t>事务控制语句</a:t>
            </a:r>
            <a:r>
              <a:rPr lang="en-US" altLang="zh-CN" b="1" dirty="0"/>
              <a:t>(</a:t>
            </a:r>
            <a:r>
              <a:rPr lang="zh-CN" altLang="en-US" b="1" dirty="0"/>
              <a:t>显式事务</a:t>
            </a:r>
            <a:r>
              <a:rPr lang="en-US" altLang="zh-CN" b="1" dirty="0"/>
              <a:t>):</a:t>
            </a:r>
          </a:p>
          <a:p>
            <a:pPr lvl="1">
              <a:buFont typeface="Wingdings" pitchFamily="2" charset="2"/>
              <a:buChar char="Ø"/>
            </a:pPr>
            <a:r>
              <a:rPr lang="zh-CN" altLang="en-US" dirty="0"/>
              <a:t>开始事务</a:t>
            </a:r>
            <a:r>
              <a:rPr lang="en-US" altLang="zh-CN" dirty="0"/>
              <a:t>:Begin transaction</a:t>
            </a:r>
          </a:p>
          <a:p>
            <a:pPr lvl="1">
              <a:buFont typeface="Wingdings" pitchFamily="2" charset="2"/>
              <a:buChar char="Ø"/>
            </a:pPr>
            <a:r>
              <a:rPr lang="zh-CN" altLang="en-US" dirty="0"/>
              <a:t>提交事务</a:t>
            </a:r>
            <a:r>
              <a:rPr lang="en-US" altLang="zh-CN" dirty="0"/>
              <a:t>:Commit transaction</a:t>
            </a:r>
          </a:p>
          <a:p>
            <a:pPr lvl="1">
              <a:buFont typeface="Wingdings" pitchFamily="2" charset="2"/>
              <a:buChar char="Ø"/>
            </a:pPr>
            <a:r>
              <a:rPr lang="zh-CN" altLang="en-US" dirty="0"/>
              <a:t>回滚事务</a:t>
            </a:r>
            <a:r>
              <a:rPr lang="en-US" altLang="zh-CN" dirty="0"/>
              <a:t>:Rollback transaction</a:t>
            </a:r>
          </a:p>
          <a:p>
            <a:r>
              <a:rPr lang="zh-CN" altLang="en-US" b="1" dirty="0"/>
              <a:t>隐式事务</a:t>
            </a:r>
          </a:p>
          <a:p>
            <a:pPr>
              <a:buFont typeface="Wingdings" charset="2"/>
              <a:buNone/>
            </a:pPr>
            <a:r>
              <a:rPr lang="zh-CN" altLang="en-US" b="1" dirty="0"/>
              <a:t>      如果语句中没有用到</a:t>
            </a:r>
            <a:r>
              <a:rPr lang="en-US" altLang="zh-CN" b="1" dirty="0"/>
              <a:t>begin</a:t>
            </a:r>
            <a:r>
              <a:rPr lang="zh-CN" altLang="en-US" b="1" dirty="0"/>
              <a:t>或</a:t>
            </a:r>
            <a:r>
              <a:rPr lang="en-US" altLang="zh-CN" b="1" dirty="0"/>
              <a:t>commit,</a:t>
            </a:r>
            <a:r>
              <a:rPr lang="zh-CN" altLang="en-US" b="1" dirty="0"/>
              <a:t>每个</a:t>
            </a:r>
            <a:r>
              <a:rPr lang="en-US" altLang="zh-CN" b="1" dirty="0"/>
              <a:t>DML</a:t>
            </a:r>
            <a:r>
              <a:rPr lang="zh-CN" altLang="en-US" b="1" dirty="0"/>
              <a:t>语句都会隐式地构造自己的事务</a:t>
            </a:r>
          </a:p>
          <a:p>
            <a:pPr>
              <a:buFont typeface="Wingdings" charset="2"/>
              <a:buNone/>
            </a:pPr>
            <a:endParaRPr lang="zh-CN" altLang="en-US" b="1" dirty="0"/>
          </a:p>
          <a:p>
            <a:pPr>
              <a:buFont typeface="Wingdings" charset="2"/>
              <a:buNone/>
            </a:pPr>
            <a:endParaRPr lang="zh-CN" altLang="en-US" b="1" dirty="0"/>
          </a:p>
          <a:p>
            <a:pPr>
              <a:buFont typeface="Wingdings" charset="2"/>
              <a:buNone/>
            </a:pPr>
            <a:endParaRPr lang="zh-CN" altLang="en-US" dirty="0"/>
          </a:p>
        </p:txBody>
      </p:sp>
      <p:sp>
        <p:nvSpPr>
          <p:cNvPr id="5" name="文本框 94"/>
          <p:cNvSpPr txBox="1">
            <a:spLocks noChangeArrowheads="1"/>
          </p:cNvSpPr>
          <p:nvPr/>
        </p:nvSpPr>
        <p:spPr bwMode="auto">
          <a:xfrm>
            <a:off x="12192" y="69904"/>
            <a:ext cx="5053997"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10.1 </a:t>
            </a:r>
            <a:r>
              <a:rPr lang="zh-CN" altLang="en-US" sz="2800" b="1" dirty="0">
                <a:solidFill>
                  <a:schemeClr val="bg1"/>
                </a:solidFill>
                <a:latin typeface="微软雅黑" panose="020B0503020204020204" pitchFamily="34" charset="-122"/>
                <a:ea typeface="微软雅黑" panose="020B0503020204020204" pitchFamily="34" charset="-122"/>
              </a:rPr>
              <a:t>事务</a:t>
            </a:r>
          </a:p>
        </p:txBody>
      </p:sp>
      <p:sp>
        <p:nvSpPr>
          <p:cNvPr id="6" name="文本框 94"/>
          <p:cNvSpPr txBox="1">
            <a:spLocks noChangeArrowheads="1"/>
          </p:cNvSpPr>
          <p:nvPr/>
        </p:nvSpPr>
        <p:spPr bwMode="auto">
          <a:xfrm>
            <a:off x="4503781" y="79955"/>
            <a:ext cx="7908779"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10.1.3 </a:t>
            </a:r>
            <a:r>
              <a:rPr lang="zh-CN" altLang="en-US" sz="2800" b="1" dirty="0">
                <a:solidFill>
                  <a:schemeClr val="bg1"/>
                </a:solidFill>
                <a:latin typeface="微软雅黑" panose="020B0503020204020204" pitchFamily="34" charset="-122"/>
                <a:ea typeface="微软雅黑" panose="020B0503020204020204" pitchFamily="34" charset="-122"/>
              </a:rPr>
              <a:t>事务的状态</a:t>
            </a:r>
          </a:p>
        </p:txBody>
      </p:sp>
      <p:cxnSp>
        <p:nvCxnSpPr>
          <p:cNvPr id="7" name="直接连接符 6"/>
          <p:cNvCxnSpPr/>
          <p:nvPr/>
        </p:nvCxnSpPr>
        <p:spPr>
          <a:xfrm rot="5400000">
            <a:off x="3844152" y="367365"/>
            <a:ext cx="351464" cy="260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421208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Text Box 2"/>
          <p:cNvSpPr txBox="1">
            <a:spLocks noChangeArrowheads="1"/>
          </p:cNvSpPr>
          <p:nvPr/>
        </p:nvSpPr>
        <p:spPr bwMode="auto">
          <a:xfrm>
            <a:off x="240792" y="737670"/>
            <a:ext cx="11804904" cy="5012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设</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B</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和</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C</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的初值分别是</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1000</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元、</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2000</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元和</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700</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元。且</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T1</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与</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T2</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按串行调度</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&lt;T1,T2&gt;</a:t>
            </a:r>
          </a:p>
          <a:p>
            <a:pPr>
              <a:lnSpc>
                <a:spcPct val="150000"/>
              </a:lnSpc>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日志中所包含的有关</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T1</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T2</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的信息如下：</a:t>
            </a:r>
          </a:p>
          <a:p>
            <a:pPr>
              <a:lnSpc>
                <a:spcPct val="150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&lt;T1,START&gt;         &lt;T2,START&gt;</a:t>
            </a:r>
          </a:p>
          <a:p>
            <a:pPr>
              <a:lnSpc>
                <a:spcPct val="150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&lt;T1,A,</a:t>
            </a:r>
            <a:r>
              <a:rPr lang="en-US" altLang="zh-CN"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950</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&gt;           &lt;T2,C,</a:t>
            </a:r>
            <a:r>
              <a:rPr lang="en-US" altLang="zh-CN"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600</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&gt;</a:t>
            </a:r>
          </a:p>
          <a:p>
            <a:pPr>
              <a:lnSpc>
                <a:spcPct val="150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&lt;T1,B,</a:t>
            </a:r>
            <a:r>
              <a:rPr lang="en-US" altLang="zh-CN"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2050</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&gt;         &lt;T2,COMMIT&gt;</a:t>
            </a:r>
          </a:p>
          <a:p>
            <a:pPr>
              <a:lnSpc>
                <a:spcPct val="150000"/>
              </a:lnSpc>
            </a:pP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&lt;T1,commit&gt;</a:t>
            </a:r>
          </a:p>
          <a:p>
            <a:pPr>
              <a:lnSpc>
                <a:spcPct val="150000"/>
              </a:lnSpc>
            </a:pP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说明：</a:t>
            </a:r>
          </a:p>
          <a:p>
            <a:pPr marL="800100" lvl="1" indent="-342900">
              <a:lnSpc>
                <a:spcPct val="150000"/>
              </a:lnSpc>
              <a:buFont typeface="Wingdings" pitchFamily="2" charset="2"/>
              <a:buChar char="v"/>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数据库中</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B</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值仅有在</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&lt;T1,COMMIT&gt;</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写入日志后才能被更改。</a:t>
            </a:r>
          </a:p>
          <a:p>
            <a:pPr marL="800100" lvl="1" indent="-342900">
              <a:lnSpc>
                <a:spcPct val="150000"/>
              </a:lnSpc>
              <a:buFont typeface="Wingdings" pitchFamily="2" charset="2"/>
              <a:buChar char="v"/>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数据库中</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C</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值仅有在</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&lt;T2,COMMIT&gt;</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写入日志后才能被更改。</a:t>
            </a: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467788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nodeType="clickEffect">
                                  <p:stCondLst>
                                    <p:cond delay="0"/>
                                  </p:stCondLst>
                                  <p:childTnLst>
                                    <p:set>
                                      <p:cBhvr>
                                        <p:cTn id="6" dur="1" fill="hold">
                                          <p:stCondLst>
                                            <p:cond delay="0"/>
                                          </p:stCondLst>
                                        </p:cTn>
                                        <p:tgtEl>
                                          <p:spTgt spid="203778">
                                            <p:txEl>
                                              <p:pRg st="0" end="0"/>
                                            </p:txEl>
                                          </p:spTgt>
                                        </p:tgtEl>
                                        <p:attrNameLst>
                                          <p:attrName>style.visibility</p:attrName>
                                        </p:attrNameLst>
                                      </p:cBhvr>
                                      <p:to>
                                        <p:strVal val="visible"/>
                                      </p:to>
                                    </p:set>
                                    <p:animEffect transition="in" filter="diamond(in)">
                                      <p:cBhvr>
                                        <p:cTn id="7" dur="2000"/>
                                        <p:tgtEl>
                                          <p:spTgt spid="20377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203778">
                                            <p:txEl>
                                              <p:pRg st="1" end="1"/>
                                            </p:txEl>
                                          </p:spTgt>
                                        </p:tgtEl>
                                        <p:attrNameLst>
                                          <p:attrName>style.visibility</p:attrName>
                                        </p:attrNameLst>
                                      </p:cBhvr>
                                      <p:to>
                                        <p:strVal val="visible"/>
                                      </p:to>
                                    </p:set>
                                    <p:animEffect transition="in" filter="diamond(in)">
                                      <p:cBhvr>
                                        <p:cTn id="12" dur="2000"/>
                                        <p:tgtEl>
                                          <p:spTgt spid="203778">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16" fill="hold" nodeType="clickEffect">
                                  <p:stCondLst>
                                    <p:cond delay="0"/>
                                  </p:stCondLst>
                                  <p:childTnLst>
                                    <p:set>
                                      <p:cBhvr>
                                        <p:cTn id="16" dur="1" fill="hold">
                                          <p:stCondLst>
                                            <p:cond delay="0"/>
                                          </p:stCondLst>
                                        </p:cTn>
                                        <p:tgtEl>
                                          <p:spTgt spid="203778">
                                            <p:txEl>
                                              <p:pRg st="2" end="2"/>
                                            </p:txEl>
                                          </p:spTgt>
                                        </p:tgtEl>
                                        <p:attrNameLst>
                                          <p:attrName>style.visibility</p:attrName>
                                        </p:attrNameLst>
                                      </p:cBhvr>
                                      <p:to>
                                        <p:strVal val="visible"/>
                                      </p:to>
                                    </p:set>
                                    <p:animEffect transition="in" filter="diamond(in)">
                                      <p:cBhvr>
                                        <p:cTn id="17" dur="2000"/>
                                        <p:tgtEl>
                                          <p:spTgt spid="203778">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16" fill="hold" nodeType="clickEffect">
                                  <p:stCondLst>
                                    <p:cond delay="0"/>
                                  </p:stCondLst>
                                  <p:childTnLst>
                                    <p:set>
                                      <p:cBhvr>
                                        <p:cTn id="21" dur="1" fill="hold">
                                          <p:stCondLst>
                                            <p:cond delay="0"/>
                                          </p:stCondLst>
                                        </p:cTn>
                                        <p:tgtEl>
                                          <p:spTgt spid="203778">
                                            <p:txEl>
                                              <p:pRg st="3" end="3"/>
                                            </p:txEl>
                                          </p:spTgt>
                                        </p:tgtEl>
                                        <p:attrNameLst>
                                          <p:attrName>style.visibility</p:attrName>
                                        </p:attrNameLst>
                                      </p:cBhvr>
                                      <p:to>
                                        <p:strVal val="visible"/>
                                      </p:to>
                                    </p:set>
                                    <p:animEffect transition="in" filter="diamond(in)">
                                      <p:cBhvr>
                                        <p:cTn id="22" dur="2000"/>
                                        <p:tgtEl>
                                          <p:spTgt spid="203778">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8" presetClass="entr" presetSubtype="16" fill="hold" nodeType="clickEffect">
                                  <p:stCondLst>
                                    <p:cond delay="0"/>
                                  </p:stCondLst>
                                  <p:childTnLst>
                                    <p:set>
                                      <p:cBhvr>
                                        <p:cTn id="26" dur="1" fill="hold">
                                          <p:stCondLst>
                                            <p:cond delay="0"/>
                                          </p:stCondLst>
                                        </p:cTn>
                                        <p:tgtEl>
                                          <p:spTgt spid="203778">
                                            <p:txEl>
                                              <p:pRg st="4" end="4"/>
                                            </p:txEl>
                                          </p:spTgt>
                                        </p:tgtEl>
                                        <p:attrNameLst>
                                          <p:attrName>style.visibility</p:attrName>
                                        </p:attrNameLst>
                                      </p:cBhvr>
                                      <p:to>
                                        <p:strVal val="visible"/>
                                      </p:to>
                                    </p:set>
                                    <p:animEffect transition="in" filter="diamond(in)">
                                      <p:cBhvr>
                                        <p:cTn id="27" dur="2000"/>
                                        <p:tgtEl>
                                          <p:spTgt spid="203778">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8" presetClass="entr" presetSubtype="16" fill="hold" nodeType="clickEffect">
                                  <p:stCondLst>
                                    <p:cond delay="0"/>
                                  </p:stCondLst>
                                  <p:childTnLst>
                                    <p:set>
                                      <p:cBhvr>
                                        <p:cTn id="31" dur="1" fill="hold">
                                          <p:stCondLst>
                                            <p:cond delay="0"/>
                                          </p:stCondLst>
                                        </p:cTn>
                                        <p:tgtEl>
                                          <p:spTgt spid="203778">
                                            <p:txEl>
                                              <p:pRg st="5" end="5"/>
                                            </p:txEl>
                                          </p:spTgt>
                                        </p:tgtEl>
                                        <p:attrNameLst>
                                          <p:attrName>style.visibility</p:attrName>
                                        </p:attrNameLst>
                                      </p:cBhvr>
                                      <p:to>
                                        <p:strVal val="visible"/>
                                      </p:to>
                                    </p:set>
                                    <p:animEffect transition="in" filter="diamond(in)">
                                      <p:cBhvr>
                                        <p:cTn id="32" dur="2000"/>
                                        <p:tgtEl>
                                          <p:spTgt spid="203778">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8" presetClass="entr" presetSubtype="16" fill="hold" nodeType="clickEffect">
                                  <p:stCondLst>
                                    <p:cond delay="0"/>
                                  </p:stCondLst>
                                  <p:childTnLst>
                                    <p:set>
                                      <p:cBhvr>
                                        <p:cTn id="36" dur="1" fill="hold">
                                          <p:stCondLst>
                                            <p:cond delay="0"/>
                                          </p:stCondLst>
                                        </p:cTn>
                                        <p:tgtEl>
                                          <p:spTgt spid="203778">
                                            <p:txEl>
                                              <p:pRg st="6" end="6"/>
                                            </p:txEl>
                                          </p:spTgt>
                                        </p:tgtEl>
                                        <p:attrNameLst>
                                          <p:attrName>style.visibility</p:attrName>
                                        </p:attrNameLst>
                                      </p:cBhvr>
                                      <p:to>
                                        <p:strVal val="visible"/>
                                      </p:to>
                                    </p:set>
                                    <p:animEffect transition="in" filter="diamond(in)">
                                      <p:cBhvr>
                                        <p:cTn id="37" dur="2000"/>
                                        <p:tgtEl>
                                          <p:spTgt spid="203778">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8" presetClass="entr" presetSubtype="16" fill="hold" nodeType="clickEffect">
                                  <p:stCondLst>
                                    <p:cond delay="0"/>
                                  </p:stCondLst>
                                  <p:childTnLst>
                                    <p:set>
                                      <p:cBhvr>
                                        <p:cTn id="41" dur="1" fill="hold">
                                          <p:stCondLst>
                                            <p:cond delay="0"/>
                                          </p:stCondLst>
                                        </p:cTn>
                                        <p:tgtEl>
                                          <p:spTgt spid="203778">
                                            <p:txEl>
                                              <p:pRg st="7" end="7"/>
                                            </p:txEl>
                                          </p:spTgt>
                                        </p:tgtEl>
                                        <p:attrNameLst>
                                          <p:attrName>style.visibility</p:attrName>
                                        </p:attrNameLst>
                                      </p:cBhvr>
                                      <p:to>
                                        <p:strVal val="visible"/>
                                      </p:to>
                                    </p:set>
                                    <p:animEffect transition="in" filter="diamond(in)">
                                      <p:cBhvr>
                                        <p:cTn id="42" dur="2000"/>
                                        <p:tgtEl>
                                          <p:spTgt spid="203778">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8" presetClass="entr" presetSubtype="16" fill="hold" nodeType="clickEffect">
                                  <p:stCondLst>
                                    <p:cond delay="0"/>
                                  </p:stCondLst>
                                  <p:childTnLst>
                                    <p:set>
                                      <p:cBhvr>
                                        <p:cTn id="46" dur="1" fill="hold">
                                          <p:stCondLst>
                                            <p:cond delay="0"/>
                                          </p:stCondLst>
                                        </p:cTn>
                                        <p:tgtEl>
                                          <p:spTgt spid="203778">
                                            <p:txEl>
                                              <p:pRg st="8" end="8"/>
                                            </p:txEl>
                                          </p:spTgt>
                                        </p:tgtEl>
                                        <p:attrNameLst>
                                          <p:attrName>style.visibility</p:attrName>
                                        </p:attrNameLst>
                                      </p:cBhvr>
                                      <p:to>
                                        <p:strVal val="visible"/>
                                      </p:to>
                                    </p:set>
                                    <p:animEffect transition="in" filter="diamond(in)">
                                      <p:cBhvr>
                                        <p:cTn id="47" dur="2000"/>
                                        <p:tgtEl>
                                          <p:spTgt spid="20377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2" name="Text Box 2"/>
          <p:cNvSpPr txBox="1">
            <a:spLocks noChangeArrowheads="1"/>
          </p:cNvSpPr>
          <p:nvPr/>
        </p:nvSpPr>
        <p:spPr bwMode="auto">
          <a:xfrm>
            <a:off x="1676400" y="990601"/>
            <a:ext cx="8610600" cy="5324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3200" b="1" dirty="0">
                <a:solidFill>
                  <a:schemeClr val="bg2"/>
                </a:solidFill>
              </a:rPr>
              <a:t>✾</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日志与数据库变化过程实例：</a:t>
            </a:r>
          </a:p>
          <a:p>
            <a:pPr lvl="1"/>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 日志记录              数据库</a:t>
            </a:r>
          </a:p>
          <a:p>
            <a:pPr lvl="1"/>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&lt;T1,START&gt;</a:t>
            </a:r>
            <a:r>
              <a:rPr lang="en-US" altLang="zh-CN" sz="1600" dirty="0">
                <a:latin typeface="Times New Roman" panose="02020603050405020304" pitchFamily="18" charset="0"/>
                <a:ea typeface="Microsoft YaHei" panose="020B0503020204020204" pitchFamily="34" charset="-122"/>
                <a:cs typeface="Times New Roman" panose="02020603050405020304" pitchFamily="18" charset="0"/>
              </a:rPr>
              <a:t>         </a:t>
            </a:r>
          </a:p>
          <a:p>
            <a:pPr lvl="1"/>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&lt;T1,A,950&gt;</a:t>
            </a:r>
          </a:p>
          <a:p>
            <a:pPr lvl="1"/>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&lt;T1,B,2050&gt;</a:t>
            </a:r>
          </a:p>
          <a:p>
            <a:pPr lvl="1"/>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&lt;T1,COMMIT&gt;          </a:t>
            </a:r>
          </a:p>
          <a:p>
            <a:pPr lvl="1"/>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A=950</a:t>
            </a:r>
          </a:p>
          <a:p>
            <a:pPr lvl="1"/>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B=2050</a:t>
            </a:r>
          </a:p>
          <a:p>
            <a:pPr lvl="1"/>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&lt;T2,START&gt;</a:t>
            </a:r>
          </a:p>
          <a:p>
            <a:pPr lvl="1"/>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&lt;T2,C,600&gt;</a:t>
            </a:r>
          </a:p>
          <a:p>
            <a:pPr lvl="1"/>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&lt;T2,COMMIT&gt; </a:t>
            </a:r>
          </a:p>
          <a:p>
            <a:pPr lvl="1"/>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C=60</a:t>
            </a: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00910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1" presetClass="entr" presetSubtype="4" fill="hold" nodeType="clickEffect">
                                  <p:stCondLst>
                                    <p:cond delay="0"/>
                                  </p:stCondLst>
                                  <p:childTnLst>
                                    <p:set>
                                      <p:cBhvr>
                                        <p:cTn id="6" dur="1" fill="hold">
                                          <p:stCondLst>
                                            <p:cond delay="0"/>
                                          </p:stCondLst>
                                        </p:cTn>
                                        <p:tgtEl>
                                          <p:spTgt spid="204802">
                                            <p:txEl>
                                              <p:pRg st="0" end="0"/>
                                            </p:txEl>
                                          </p:spTgt>
                                        </p:tgtEl>
                                        <p:attrNameLst>
                                          <p:attrName>style.visibility</p:attrName>
                                        </p:attrNameLst>
                                      </p:cBhvr>
                                      <p:to>
                                        <p:strVal val="visible"/>
                                      </p:to>
                                    </p:set>
                                    <p:animEffect transition="in" filter="wheel(4)">
                                      <p:cBhvr>
                                        <p:cTn id="7" dur="2000"/>
                                        <p:tgtEl>
                                          <p:spTgt spid="20480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1" presetClass="entr" presetSubtype="4" fill="hold" nodeType="clickEffect">
                                  <p:stCondLst>
                                    <p:cond delay="0"/>
                                  </p:stCondLst>
                                  <p:childTnLst>
                                    <p:set>
                                      <p:cBhvr>
                                        <p:cTn id="11" dur="1" fill="hold">
                                          <p:stCondLst>
                                            <p:cond delay="0"/>
                                          </p:stCondLst>
                                        </p:cTn>
                                        <p:tgtEl>
                                          <p:spTgt spid="204802">
                                            <p:txEl>
                                              <p:pRg st="1" end="1"/>
                                            </p:txEl>
                                          </p:spTgt>
                                        </p:tgtEl>
                                        <p:attrNameLst>
                                          <p:attrName>style.visibility</p:attrName>
                                        </p:attrNameLst>
                                      </p:cBhvr>
                                      <p:to>
                                        <p:strVal val="visible"/>
                                      </p:to>
                                    </p:set>
                                    <p:animEffect transition="in" filter="wheel(4)">
                                      <p:cBhvr>
                                        <p:cTn id="12" dur="2000"/>
                                        <p:tgtEl>
                                          <p:spTgt spid="20480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1" presetClass="entr" presetSubtype="4" fill="hold" nodeType="clickEffect">
                                  <p:stCondLst>
                                    <p:cond delay="0"/>
                                  </p:stCondLst>
                                  <p:childTnLst>
                                    <p:set>
                                      <p:cBhvr>
                                        <p:cTn id="16" dur="1" fill="hold">
                                          <p:stCondLst>
                                            <p:cond delay="0"/>
                                          </p:stCondLst>
                                        </p:cTn>
                                        <p:tgtEl>
                                          <p:spTgt spid="204802">
                                            <p:txEl>
                                              <p:pRg st="2" end="2"/>
                                            </p:txEl>
                                          </p:spTgt>
                                        </p:tgtEl>
                                        <p:attrNameLst>
                                          <p:attrName>style.visibility</p:attrName>
                                        </p:attrNameLst>
                                      </p:cBhvr>
                                      <p:to>
                                        <p:strVal val="visible"/>
                                      </p:to>
                                    </p:set>
                                    <p:animEffect transition="in" filter="wheel(4)">
                                      <p:cBhvr>
                                        <p:cTn id="17" dur="2000"/>
                                        <p:tgtEl>
                                          <p:spTgt spid="204802">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1" presetClass="entr" presetSubtype="4" fill="hold" nodeType="clickEffect">
                                  <p:stCondLst>
                                    <p:cond delay="0"/>
                                  </p:stCondLst>
                                  <p:childTnLst>
                                    <p:set>
                                      <p:cBhvr>
                                        <p:cTn id="21" dur="1" fill="hold">
                                          <p:stCondLst>
                                            <p:cond delay="0"/>
                                          </p:stCondLst>
                                        </p:cTn>
                                        <p:tgtEl>
                                          <p:spTgt spid="204802">
                                            <p:txEl>
                                              <p:pRg st="3" end="3"/>
                                            </p:txEl>
                                          </p:spTgt>
                                        </p:tgtEl>
                                        <p:attrNameLst>
                                          <p:attrName>style.visibility</p:attrName>
                                        </p:attrNameLst>
                                      </p:cBhvr>
                                      <p:to>
                                        <p:strVal val="visible"/>
                                      </p:to>
                                    </p:set>
                                    <p:animEffect transition="in" filter="wheel(4)">
                                      <p:cBhvr>
                                        <p:cTn id="22" dur="2000"/>
                                        <p:tgtEl>
                                          <p:spTgt spid="204802">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1" presetClass="entr" presetSubtype="4" fill="hold" nodeType="clickEffect">
                                  <p:stCondLst>
                                    <p:cond delay="0"/>
                                  </p:stCondLst>
                                  <p:childTnLst>
                                    <p:set>
                                      <p:cBhvr>
                                        <p:cTn id="26" dur="1" fill="hold">
                                          <p:stCondLst>
                                            <p:cond delay="0"/>
                                          </p:stCondLst>
                                        </p:cTn>
                                        <p:tgtEl>
                                          <p:spTgt spid="204802">
                                            <p:txEl>
                                              <p:pRg st="4" end="4"/>
                                            </p:txEl>
                                          </p:spTgt>
                                        </p:tgtEl>
                                        <p:attrNameLst>
                                          <p:attrName>style.visibility</p:attrName>
                                        </p:attrNameLst>
                                      </p:cBhvr>
                                      <p:to>
                                        <p:strVal val="visible"/>
                                      </p:to>
                                    </p:set>
                                    <p:animEffect transition="in" filter="wheel(4)">
                                      <p:cBhvr>
                                        <p:cTn id="27" dur="2000"/>
                                        <p:tgtEl>
                                          <p:spTgt spid="204802">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1" presetClass="entr" presetSubtype="4" fill="hold" nodeType="clickEffect">
                                  <p:stCondLst>
                                    <p:cond delay="0"/>
                                  </p:stCondLst>
                                  <p:childTnLst>
                                    <p:set>
                                      <p:cBhvr>
                                        <p:cTn id="31" dur="1" fill="hold">
                                          <p:stCondLst>
                                            <p:cond delay="0"/>
                                          </p:stCondLst>
                                        </p:cTn>
                                        <p:tgtEl>
                                          <p:spTgt spid="204802">
                                            <p:txEl>
                                              <p:pRg st="5" end="5"/>
                                            </p:txEl>
                                          </p:spTgt>
                                        </p:tgtEl>
                                        <p:attrNameLst>
                                          <p:attrName>style.visibility</p:attrName>
                                        </p:attrNameLst>
                                      </p:cBhvr>
                                      <p:to>
                                        <p:strVal val="visible"/>
                                      </p:to>
                                    </p:set>
                                    <p:animEffect transition="in" filter="wheel(4)">
                                      <p:cBhvr>
                                        <p:cTn id="32" dur="2000"/>
                                        <p:tgtEl>
                                          <p:spTgt spid="204802">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1" presetClass="entr" presetSubtype="4" fill="hold" nodeType="clickEffect">
                                  <p:stCondLst>
                                    <p:cond delay="0"/>
                                  </p:stCondLst>
                                  <p:childTnLst>
                                    <p:set>
                                      <p:cBhvr>
                                        <p:cTn id="36" dur="1" fill="hold">
                                          <p:stCondLst>
                                            <p:cond delay="0"/>
                                          </p:stCondLst>
                                        </p:cTn>
                                        <p:tgtEl>
                                          <p:spTgt spid="204802">
                                            <p:txEl>
                                              <p:pRg st="6" end="6"/>
                                            </p:txEl>
                                          </p:spTgt>
                                        </p:tgtEl>
                                        <p:attrNameLst>
                                          <p:attrName>style.visibility</p:attrName>
                                        </p:attrNameLst>
                                      </p:cBhvr>
                                      <p:to>
                                        <p:strVal val="visible"/>
                                      </p:to>
                                    </p:set>
                                    <p:animEffect transition="in" filter="wheel(4)">
                                      <p:cBhvr>
                                        <p:cTn id="37" dur="2000"/>
                                        <p:tgtEl>
                                          <p:spTgt spid="204802">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1" presetClass="entr" presetSubtype="4" fill="hold" nodeType="clickEffect">
                                  <p:stCondLst>
                                    <p:cond delay="0"/>
                                  </p:stCondLst>
                                  <p:childTnLst>
                                    <p:set>
                                      <p:cBhvr>
                                        <p:cTn id="41" dur="1" fill="hold">
                                          <p:stCondLst>
                                            <p:cond delay="0"/>
                                          </p:stCondLst>
                                        </p:cTn>
                                        <p:tgtEl>
                                          <p:spTgt spid="204802">
                                            <p:txEl>
                                              <p:pRg st="7" end="7"/>
                                            </p:txEl>
                                          </p:spTgt>
                                        </p:tgtEl>
                                        <p:attrNameLst>
                                          <p:attrName>style.visibility</p:attrName>
                                        </p:attrNameLst>
                                      </p:cBhvr>
                                      <p:to>
                                        <p:strVal val="visible"/>
                                      </p:to>
                                    </p:set>
                                    <p:animEffect transition="in" filter="wheel(4)">
                                      <p:cBhvr>
                                        <p:cTn id="42" dur="2000"/>
                                        <p:tgtEl>
                                          <p:spTgt spid="204802">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1" presetClass="entr" presetSubtype="4" fill="hold" nodeType="clickEffect">
                                  <p:stCondLst>
                                    <p:cond delay="0"/>
                                  </p:stCondLst>
                                  <p:childTnLst>
                                    <p:set>
                                      <p:cBhvr>
                                        <p:cTn id="46" dur="1" fill="hold">
                                          <p:stCondLst>
                                            <p:cond delay="0"/>
                                          </p:stCondLst>
                                        </p:cTn>
                                        <p:tgtEl>
                                          <p:spTgt spid="204802">
                                            <p:txEl>
                                              <p:pRg st="8" end="8"/>
                                            </p:txEl>
                                          </p:spTgt>
                                        </p:tgtEl>
                                        <p:attrNameLst>
                                          <p:attrName>style.visibility</p:attrName>
                                        </p:attrNameLst>
                                      </p:cBhvr>
                                      <p:to>
                                        <p:strVal val="visible"/>
                                      </p:to>
                                    </p:set>
                                    <p:animEffect transition="in" filter="wheel(4)">
                                      <p:cBhvr>
                                        <p:cTn id="47" dur="2000"/>
                                        <p:tgtEl>
                                          <p:spTgt spid="204802">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1" presetClass="entr" presetSubtype="4" fill="hold" nodeType="clickEffect">
                                  <p:stCondLst>
                                    <p:cond delay="0"/>
                                  </p:stCondLst>
                                  <p:childTnLst>
                                    <p:set>
                                      <p:cBhvr>
                                        <p:cTn id="51" dur="1" fill="hold">
                                          <p:stCondLst>
                                            <p:cond delay="0"/>
                                          </p:stCondLst>
                                        </p:cTn>
                                        <p:tgtEl>
                                          <p:spTgt spid="204802">
                                            <p:txEl>
                                              <p:pRg st="9" end="9"/>
                                            </p:txEl>
                                          </p:spTgt>
                                        </p:tgtEl>
                                        <p:attrNameLst>
                                          <p:attrName>style.visibility</p:attrName>
                                        </p:attrNameLst>
                                      </p:cBhvr>
                                      <p:to>
                                        <p:strVal val="visible"/>
                                      </p:to>
                                    </p:set>
                                    <p:animEffect transition="in" filter="wheel(4)">
                                      <p:cBhvr>
                                        <p:cTn id="52" dur="2000"/>
                                        <p:tgtEl>
                                          <p:spTgt spid="204802">
                                            <p:txEl>
                                              <p:pRg st="9" end="9"/>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1" presetClass="entr" presetSubtype="4" fill="hold" nodeType="clickEffect">
                                  <p:stCondLst>
                                    <p:cond delay="0"/>
                                  </p:stCondLst>
                                  <p:childTnLst>
                                    <p:set>
                                      <p:cBhvr>
                                        <p:cTn id="56" dur="1" fill="hold">
                                          <p:stCondLst>
                                            <p:cond delay="0"/>
                                          </p:stCondLst>
                                        </p:cTn>
                                        <p:tgtEl>
                                          <p:spTgt spid="204802">
                                            <p:txEl>
                                              <p:pRg st="10" end="10"/>
                                            </p:txEl>
                                          </p:spTgt>
                                        </p:tgtEl>
                                        <p:attrNameLst>
                                          <p:attrName>style.visibility</p:attrName>
                                        </p:attrNameLst>
                                      </p:cBhvr>
                                      <p:to>
                                        <p:strVal val="visible"/>
                                      </p:to>
                                    </p:set>
                                    <p:animEffect transition="in" filter="wheel(4)">
                                      <p:cBhvr>
                                        <p:cTn id="57" dur="2000"/>
                                        <p:tgtEl>
                                          <p:spTgt spid="204802">
                                            <p:txEl>
                                              <p:pRg st="10" end="10"/>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1" presetClass="entr" presetSubtype="4" fill="hold" nodeType="clickEffect">
                                  <p:stCondLst>
                                    <p:cond delay="0"/>
                                  </p:stCondLst>
                                  <p:childTnLst>
                                    <p:set>
                                      <p:cBhvr>
                                        <p:cTn id="61" dur="1" fill="hold">
                                          <p:stCondLst>
                                            <p:cond delay="0"/>
                                          </p:stCondLst>
                                        </p:cTn>
                                        <p:tgtEl>
                                          <p:spTgt spid="204802">
                                            <p:txEl>
                                              <p:pRg st="11" end="11"/>
                                            </p:txEl>
                                          </p:spTgt>
                                        </p:tgtEl>
                                        <p:attrNameLst>
                                          <p:attrName>style.visibility</p:attrName>
                                        </p:attrNameLst>
                                      </p:cBhvr>
                                      <p:to>
                                        <p:strVal val="visible"/>
                                      </p:to>
                                    </p:set>
                                    <p:animEffect transition="in" filter="wheel(4)">
                                      <p:cBhvr>
                                        <p:cTn id="62" dur="2000"/>
                                        <p:tgtEl>
                                          <p:spTgt spid="204802">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Text Box 2"/>
          <p:cNvSpPr txBox="1">
            <a:spLocks noChangeArrowheads="1"/>
          </p:cNvSpPr>
          <p:nvPr/>
        </p:nvSpPr>
        <p:spPr bwMode="auto">
          <a:xfrm>
            <a:off x="377952" y="1066801"/>
            <a:ext cx="11618976" cy="44590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spcBef>
                <a:spcPct val="50000"/>
              </a:spcBef>
            </a:pPr>
            <a:r>
              <a:rPr lang="en-US" altLang="zh-CN" sz="3200" dirty="0">
                <a:solidFill>
                  <a:schemeClr val="bg2"/>
                </a:solidFill>
                <a:ea typeface="楷体_GB2312" charset="0"/>
              </a:rPr>
              <a:t>❦</a:t>
            </a:r>
            <a:r>
              <a:rPr lang="zh-CN" altLang="en-US" sz="2400" dirty="0">
                <a:latin typeface="Microsoft YaHei" panose="020B0503020204020204" pitchFamily="34" charset="-122"/>
                <a:ea typeface="Microsoft YaHei" panose="020B0503020204020204" pitchFamily="34" charset="-122"/>
              </a:rPr>
              <a:t>针对</a:t>
            </a:r>
            <a:r>
              <a:rPr lang="zh-CN" altLang="en-US" sz="2400" dirty="0">
                <a:solidFill>
                  <a:srgbClr val="FF0000"/>
                </a:solidFill>
                <a:latin typeface="Microsoft YaHei" panose="020B0503020204020204" pitchFamily="34" charset="-122"/>
                <a:ea typeface="Microsoft YaHei" panose="020B0503020204020204" pitchFamily="34" charset="-122"/>
              </a:rPr>
              <a:t>推迟更新技术</a:t>
            </a:r>
            <a:r>
              <a:rPr lang="en-US" altLang="zh-CN" sz="2400" dirty="0">
                <a:latin typeface="Microsoft YaHei" panose="020B0503020204020204" pitchFamily="34" charset="-122"/>
                <a:ea typeface="Microsoft YaHei" panose="020B0503020204020204" pitchFamily="34" charset="-122"/>
              </a:rPr>
              <a:t>DBMS</a:t>
            </a:r>
            <a:r>
              <a:rPr lang="zh-CN" altLang="en-US" sz="2400" dirty="0">
                <a:latin typeface="Microsoft YaHei" panose="020B0503020204020204" pitchFamily="34" charset="-122"/>
                <a:ea typeface="Microsoft YaHei" panose="020B0503020204020204" pitchFamily="34" charset="-122"/>
              </a:rPr>
              <a:t>所采用的</a:t>
            </a:r>
            <a:r>
              <a:rPr lang="zh-CN" altLang="en-US" sz="2400" dirty="0">
                <a:solidFill>
                  <a:srgbClr val="FF0000"/>
                </a:solidFill>
                <a:latin typeface="Microsoft YaHei" panose="020B0503020204020204" pitchFamily="34" charset="-122"/>
                <a:ea typeface="Microsoft YaHei" panose="020B0503020204020204" pitchFamily="34" charset="-122"/>
              </a:rPr>
              <a:t>恢复机制</a:t>
            </a:r>
            <a:r>
              <a:rPr lang="zh-CN" altLang="en-US" sz="2400" dirty="0">
                <a:latin typeface="Microsoft YaHei" panose="020B0503020204020204" pitchFamily="34" charset="-122"/>
                <a:ea typeface="Microsoft YaHei" panose="020B0503020204020204" pitchFamily="34" charset="-122"/>
              </a:rPr>
              <a:t>：（故障发生后，确定需要重做的事务</a:t>
            </a:r>
            <a:r>
              <a:rPr lang="en-US" altLang="zh-CN" sz="2400" dirty="0">
                <a:latin typeface="Microsoft YaHei" panose="020B0503020204020204" pitchFamily="34" charset="-122"/>
                <a:ea typeface="Microsoft YaHei" panose="020B0503020204020204" pitchFamily="34" charset="-122"/>
              </a:rPr>
              <a:t>T</a:t>
            </a:r>
            <a:r>
              <a:rPr lang="zh-CN" altLang="en-US" sz="2400" dirty="0">
                <a:latin typeface="Microsoft YaHei" panose="020B0503020204020204" pitchFamily="34" charset="-122"/>
                <a:ea typeface="Microsoft YaHei" panose="020B0503020204020204" pitchFamily="34" charset="-122"/>
              </a:rPr>
              <a:t>）</a:t>
            </a:r>
          </a:p>
          <a:p>
            <a:pPr>
              <a:lnSpc>
                <a:spcPct val="150000"/>
              </a:lnSpc>
              <a:spcBef>
                <a:spcPct val="50000"/>
              </a:spcBef>
            </a:pPr>
            <a:r>
              <a:rPr lang="en-US" altLang="zh-CN" sz="2400" dirty="0">
                <a:solidFill>
                  <a:srgbClr val="FF0000"/>
                </a:solidFill>
                <a:latin typeface="Microsoft YaHei" panose="020B0503020204020204" pitchFamily="34" charset="-122"/>
                <a:ea typeface="Microsoft YaHei" panose="020B0503020204020204" pitchFamily="34" charset="-122"/>
              </a:rPr>
              <a:t>REDO</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T</a:t>
            </a:r>
            <a:r>
              <a:rPr lang="zh-CN" altLang="en-US" sz="2400" dirty="0">
                <a:solidFill>
                  <a:srgbClr val="FF0000"/>
                </a:solidFill>
                <a:latin typeface="Microsoft YaHei" panose="020B0503020204020204" pitchFamily="34" charset="-122"/>
                <a:ea typeface="Microsoft YaHei" panose="020B0503020204020204" pitchFamily="34" charset="-122"/>
              </a:rPr>
              <a:t>）：</a:t>
            </a:r>
          </a:p>
          <a:p>
            <a:pPr>
              <a:lnSpc>
                <a:spcPct val="150000"/>
              </a:lnSpc>
              <a:spcBef>
                <a:spcPct val="50000"/>
              </a:spcBef>
            </a:pPr>
            <a:r>
              <a:rPr lang="en-US" altLang="zh-CN" sz="2400" dirty="0">
                <a:latin typeface="Microsoft YaHei" panose="020B0503020204020204" pitchFamily="34" charset="-122"/>
                <a:ea typeface="Microsoft YaHei" panose="020B0503020204020204" pitchFamily="34" charset="-122"/>
              </a:rPr>
              <a:t>FOR</a:t>
            </a:r>
            <a:r>
              <a:rPr lang="zh-CN" altLang="en-US" sz="2400" dirty="0">
                <a:latin typeface="Microsoft YaHei" panose="020B0503020204020204" pitchFamily="34" charset="-122"/>
                <a:ea typeface="Microsoft YaHei" panose="020B0503020204020204" pitchFamily="34" charset="-122"/>
              </a:rPr>
              <a:t>日志中每个形如（</a:t>
            </a:r>
            <a:r>
              <a:rPr lang="en-US" altLang="zh-CN" sz="2400" dirty="0">
                <a:latin typeface="Microsoft YaHei" panose="020B0503020204020204" pitchFamily="34" charset="-122"/>
                <a:ea typeface="Microsoft YaHei" panose="020B0503020204020204" pitchFamily="34" charset="-122"/>
              </a:rPr>
              <a:t>T</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X</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V</a:t>
            </a:r>
            <a:r>
              <a:rPr lang="zh-CN" altLang="en-US" sz="2400" dirty="0">
                <a:latin typeface="Microsoft YaHei" panose="020B0503020204020204" pitchFamily="34" charset="-122"/>
                <a:ea typeface="Microsoft YaHei" panose="020B0503020204020204" pitchFamily="34" charset="-122"/>
              </a:rPr>
              <a:t>）的记录</a:t>
            </a:r>
            <a:r>
              <a:rPr lang="en-US" altLang="zh-CN" sz="2400" dirty="0">
                <a:latin typeface="Microsoft YaHei" panose="020B0503020204020204" pitchFamily="34" charset="-122"/>
                <a:ea typeface="Microsoft YaHei" panose="020B0503020204020204" pitchFamily="34" charset="-122"/>
              </a:rPr>
              <a:t>DO</a:t>
            </a:r>
          </a:p>
          <a:p>
            <a:pPr>
              <a:lnSpc>
                <a:spcPct val="150000"/>
              </a:lnSpc>
              <a:spcBef>
                <a:spcPct val="50000"/>
              </a:spcBef>
            </a:pP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把数据库中数据项</a:t>
            </a:r>
            <a:r>
              <a:rPr lang="en-US" altLang="zh-CN" sz="2400" dirty="0">
                <a:latin typeface="Microsoft YaHei" panose="020B0503020204020204" pitchFamily="34" charset="-122"/>
                <a:ea typeface="Microsoft YaHei" panose="020B0503020204020204" pitchFamily="34" charset="-122"/>
              </a:rPr>
              <a:t>X</a:t>
            </a:r>
            <a:r>
              <a:rPr lang="zh-CN" altLang="en-US" sz="2400" dirty="0">
                <a:latin typeface="Microsoft YaHei" panose="020B0503020204020204" pitchFamily="34" charset="-122"/>
                <a:ea typeface="Microsoft YaHei" panose="020B0503020204020204" pitchFamily="34" charset="-122"/>
              </a:rPr>
              <a:t>的值改为</a:t>
            </a:r>
            <a:r>
              <a:rPr lang="en-US" altLang="zh-CN" sz="2400" dirty="0">
                <a:latin typeface="Microsoft YaHei" panose="020B0503020204020204" pitchFamily="34" charset="-122"/>
                <a:ea typeface="Microsoft YaHei" panose="020B0503020204020204" pitchFamily="34" charset="-122"/>
              </a:rPr>
              <a:t>V</a:t>
            </a:r>
            <a:r>
              <a:rPr lang="zh-CN" altLang="en-US" sz="2400" dirty="0">
                <a:latin typeface="Microsoft YaHei" panose="020B0503020204020204" pitchFamily="34" charset="-122"/>
                <a:ea typeface="Microsoft YaHei" panose="020B0503020204020204" pitchFamily="34" charset="-122"/>
              </a:rPr>
              <a:t>；</a:t>
            </a:r>
          </a:p>
          <a:p>
            <a:pPr>
              <a:lnSpc>
                <a:spcPct val="150000"/>
              </a:lnSpc>
              <a:spcBef>
                <a:spcPct val="50000"/>
              </a:spcBef>
            </a:pPr>
            <a:r>
              <a:rPr lang="en-US" altLang="zh-CN" sz="2400" dirty="0">
                <a:latin typeface="Microsoft YaHei" panose="020B0503020204020204" pitchFamily="34" charset="-122"/>
                <a:ea typeface="Microsoft YaHei" panose="020B0503020204020204" pitchFamily="34" charset="-122"/>
              </a:rPr>
              <a:t>END FOR</a:t>
            </a:r>
          </a:p>
          <a:p>
            <a:pPr>
              <a:lnSpc>
                <a:spcPct val="150000"/>
              </a:lnSpc>
              <a:spcBef>
                <a:spcPct val="50000"/>
              </a:spcBef>
            </a:pPr>
            <a:r>
              <a:rPr lang="zh-CN" altLang="en-US" sz="2400" dirty="0">
                <a:latin typeface="Microsoft YaHei" panose="020B0503020204020204" pitchFamily="34" charset="-122"/>
                <a:ea typeface="Microsoft YaHei" panose="020B0503020204020204" pitchFamily="34" charset="-122"/>
              </a:rPr>
              <a:t>注：</a:t>
            </a:r>
            <a:r>
              <a:rPr lang="en-US" altLang="zh-CN" sz="2400" dirty="0">
                <a:latin typeface="Microsoft YaHei" panose="020B0503020204020204" pitchFamily="34" charset="-122"/>
                <a:ea typeface="Microsoft YaHei" panose="020B0503020204020204" pitchFamily="34" charset="-122"/>
              </a:rPr>
              <a:t>REDO</a:t>
            </a:r>
            <a:r>
              <a:rPr lang="zh-CN" altLang="en-US" sz="2400" dirty="0">
                <a:latin typeface="Microsoft YaHei" panose="020B0503020204020204" pitchFamily="34" charset="-122"/>
                <a:ea typeface="Microsoft YaHei" panose="020B0503020204020204" pitchFamily="34" charset="-122"/>
              </a:rPr>
              <a:t>操作必须是幂等的，即执行多次和执行一次的效果相同。</a:t>
            </a: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67089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Text Box 2"/>
          <p:cNvSpPr txBox="1">
            <a:spLocks noChangeArrowheads="1"/>
          </p:cNvSpPr>
          <p:nvPr/>
        </p:nvSpPr>
        <p:spPr bwMode="auto">
          <a:xfrm>
            <a:off x="118871" y="649777"/>
            <a:ext cx="11335191" cy="55584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spcBef>
                <a:spcPct val="35000"/>
              </a:spcBef>
            </a:pP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故障实例</a:t>
            </a:r>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1</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：设故障恰好</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发生在</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T1</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的</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WRITE(B)</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操作信息被写入日志之后。 </a:t>
            </a:r>
          </a:p>
          <a:p>
            <a:pPr>
              <a:lnSpc>
                <a:spcPct val="150000"/>
              </a:lnSpc>
              <a:spcBef>
                <a:spcPct val="35000"/>
              </a:spcBef>
            </a:pP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日志内容如下：</a:t>
            </a:r>
          </a:p>
          <a:p>
            <a:pPr>
              <a:lnSpc>
                <a:spcPct val="150000"/>
              </a:lnSpc>
              <a:spcBef>
                <a:spcPct val="35000"/>
              </a:spcBef>
            </a:pP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T1                                 T2           </a:t>
            </a:r>
          </a:p>
          <a:p>
            <a:pPr>
              <a:lnSpc>
                <a:spcPct val="150000"/>
              </a:lnSpc>
              <a:spcBef>
                <a:spcPct val="35000"/>
              </a:spcBef>
            </a:pPr>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       &lt;T1,start&gt;</a:t>
            </a:r>
          </a:p>
          <a:p>
            <a:pPr>
              <a:lnSpc>
                <a:spcPct val="150000"/>
              </a:lnSpc>
              <a:spcBef>
                <a:spcPct val="35000"/>
              </a:spcBef>
            </a:pPr>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       &lt;T1,A,950&gt;</a:t>
            </a:r>
          </a:p>
          <a:p>
            <a:pPr>
              <a:lnSpc>
                <a:spcPct val="150000"/>
              </a:lnSpc>
              <a:spcBef>
                <a:spcPct val="35000"/>
              </a:spcBef>
            </a:pPr>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       &lt;T1,B,2050&gt;</a:t>
            </a:r>
          </a:p>
          <a:p>
            <a:pPr>
              <a:spcBef>
                <a:spcPct val="35000"/>
              </a:spcBef>
            </a:pP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数据库中</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B</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值未改变。</a:t>
            </a:r>
          </a:p>
          <a:p>
            <a:pPr>
              <a:spcBef>
                <a:spcPct val="35000"/>
              </a:spcBef>
            </a:pP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数据库恢复机制：不采取任何恢复行动。</a:t>
            </a:r>
          </a:p>
          <a:p>
            <a:pPr>
              <a:spcBef>
                <a:spcPct val="35000"/>
              </a:spcBef>
            </a:pP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结果：</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A=1000</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B=2000</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C=700</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p>
        </p:txBody>
      </p:sp>
      <p:grpSp>
        <p:nvGrpSpPr>
          <p:cNvPr id="206851" name="Group 3"/>
          <p:cNvGrpSpPr>
            <a:grpSpLocks/>
          </p:cNvGrpSpPr>
          <p:nvPr/>
        </p:nvGrpSpPr>
        <p:grpSpPr bwMode="auto">
          <a:xfrm>
            <a:off x="118872" y="2996184"/>
            <a:ext cx="533400" cy="1828800"/>
            <a:chOff x="192" y="1056"/>
            <a:chExt cx="240" cy="1536"/>
          </a:xfrm>
        </p:grpSpPr>
        <p:sp>
          <p:nvSpPr>
            <p:cNvPr id="206852" name="Line 4"/>
            <p:cNvSpPr>
              <a:spLocks noChangeShapeType="1"/>
            </p:cNvSpPr>
            <p:nvPr/>
          </p:nvSpPr>
          <p:spPr bwMode="auto">
            <a:xfrm>
              <a:off x="432" y="1056"/>
              <a:ext cx="0" cy="153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06853" name="Text Box 5"/>
            <p:cNvSpPr txBox="1">
              <a:spLocks noChangeArrowheads="1"/>
            </p:cNvSpPr>
            <p:nvPr/>
          </p:nvSpPr>
          <p:spPr bwMode="auto">
            <a:xfrm>
              <a:off x="192" y="1248"/>
              <a:ext cx="240" cy="11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3200" b="1" dirty="0"/>
                <a:t>时</a:t>
              </a:r>
            </a:p>
            <a:p>
              <a:pPr>
                <a:spcBef>
                  <a:spcPct val="50000"/>
                </a:spcBef>
              </a:pPr>
              <a:r>
                <a:rPr lang="zh-CN" altLang="en-US" sz="3200" b="1" dirty="0"/>
                <a:t>间</a:t>
              </a:r>
            </a:p>
          </p:txBody>
        </p:sp>
      </p:grpSp>
      <p:sp>
        <p:nvSpPr>
          <p:cNvPr id="6"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7"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8" name="直接连接符 7"/>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75422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06850">
                                            <p:txEl>
                                              <p:pRg st="0" end="0"/>
                                            </p:txEl>
                                          </p:spTgt>
                                        </p:tgtEl>
                                        <p:attrNameLst>
                                          <p:attrName>style.visibility</p:attrName>
                                        </p:attrNameLst>
                                      </p:cBhvr>
                                      <p:to>
                                        <p:strVal val="visible"/>
                                      </p:to>
                                    </p:set>
                                    <p:animEffect transition="in" filter="box(in)">
                                      <p:cBhvr>
                                        <p:cTn id="7" dur="500"/>
                                        <p:tgtEl>
                                          <p:spTgt spid="20685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06850">
                                            <p:txEl>
                                              <p:pRg st="1" end="1"/>
                                            </p:txEl>
                                          </p:spTgt>
                                        </p:tgtEl>
                                        <p:attrNameLst>
                                          <p:attrName>style.visibility</p:attrName>
                                        </p:attrNameLst>
                                      </p:cBhvr>
                                      <p:to>
                                        <p:strVal val="visible"/>
                                      </p:to>
                                    </p:set>
                                    <p:animEffect transition="in" filter="box(in)">
                                      <p:cBhvr>
                                        <p:cTn id="12" dur="500"/>
                                        <p:tgtEl>
                                          <p:spTgt spid="20685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206850">
                                            <p:txEl>
                                              <p:pRg st="2" end="2"/>
                                            </p:txEl>
                                          </p:spTgt>
                                        </p:tgtEl>
                                        <p:attrNameLst>
                                          <p:attrName>style.visibility</p:attrName>
                                        </p:attrNameLst>
                                      </p:cBhvr>
                                      <p:to>
                                        <p:strVal val="visible"/>
                                      </p:to>
                                    </p:set>
                                    <p:animEffect transition="in" filter="box(in)">
                                      <p:cBhvr>
                                        <p:cTn id="17" dur="500"/>
                                        <p:tgtEl>
                                          <p:spTgt spid="20685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206850">
                                            <p:txEl>
                                              <p:pRg st="3" end="3"/>
                                            </p:txEl>
                                          </p:spTgt>
                                        </p:tgtEl>
                                        <p:attrNameLst>
                                          <p:attrName>style.visibility</p:attrName>
                                        </p:attrNameLst>
                                      </p:cBhvr>
                                      <p:to>
                                        <p:strVal val="visible"/>
                                      </p:to>
                                    </p:set>
                                    <p:animEffect transition="in" filter="box(in)">
                                      <p:cBhvr>
                                        <p:cTn id="22" dur="500"/>
                                        <p:tgtEl>
                                          <p:spTgt spid="20685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206850">
                                            <p:txEl>
                                              <p:pRg st="4" end="4"/>
                                            </p:txEl>
                                          </p:spTgt>
                                        </p:tgtEl>
                                        <p:attrNameLst>
                                          <p:attrName>style.visibility</p:attrName>
                                        </p:attrNameLst>
                                      </p:cBhvr>
                                      <p:to>
                                        <p:strVal val="visible"/>
                                      </p:to>
                                    </p:set>
                                    <p:animEffect transition="in" filter="box(in)">
                                      <p:cBhvr>
                                        <p:cTn id="27" dur="500"/>
                                        <p:tgtEl>
                                          <p:spTgt spid="206850">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206850">
                                            <p:txEl>
                                              <p:pRg st="5" end="5"/>
                                            </p:txEl>
                                          </p:spTgt>
                                        </p:tgtEl>
                                        <p:attrNameLst>
                                          <p:attrName>style.visibility</p:attrName>
                                        </p:attrNameLst>
                                      </p:cBhvr>
                                      <p:to>
                                        <p:strVal val="visible"/>
                                      </p:to>
                                    </p:set>
                                    <p:animEffect transition="in" filter="box(in)">
                                      <p:cBhvr>
                                        <p:cTn id="32" dur="500"/>
                                        <p:tgtEl>
                                          <p:spTgt spid="206850">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nodeType="clickEffect">
                                  <p:stCondLst>
                                    <p:cond delay="0"/>
                                  </p:stCondLst>
                                  <p:childTnLst>
                                    <p:set>
                                      <p:cBhvr>
                                        <p:cTn id="36" dur="1" fill="hold">
                                          <p:stCondLst>
                                            <p:cond delay="0"/>
                                          </p:stCondLst>
                                        </p:cTn>
                                        <p:tgtEl>
                                          <p:spTgt spid="206850">
                                            <p:txEl>
                                              <p:pRg st="6" end="6"/>
                                            </p:txEl>
                                          </p:spTgt>
                                        </p:tgtEl>
                                        <p:attrNameLst>
                                          <p:attrName>style.visibility</p:attrName>
                                        </p:attrNameLst>
                                      </p:cBhvr>
                                      <p:to>
                                        <p:strVal val="visible"/>
                                      </p:to>
                                    </p:set>
                                    <p:animEffect transition="in" filter="box(in)">
                                      <p:cBhvr>
                                        <p:cTn id="37" dur="500"/>
                                        <p:tgtEl>
                                          <p:spTgt spid="206850">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4" presetClass="entr" presetSubtype="16" fill="hold" nodeType="clickEffect">
                                  <p:stCondLst>
                                    <p:cond delay="0"/>
                                  </p:stCondLst>
                                  <p:childTnLst>
                                    <p:set>
                                      <p:cBhvr>
                                        <p:cTn id="41" dur="1" fill="hold">
                                          <p:stCondLst>
                                            <p:cond delay="0"/>
                                          </p:stCondLst>
                                        </p:cTn>
                                        <p:tgtEl>
                                          <p:spTgt spid="206850">
                                            <p:txEl>
                                              <p:pRg st="7" end="7"/>
                                            </p:txEl>
                                          </p:spTgt>
                                        </p:tgtEl>
                                        <p:attrNameLst>
                                          <p:attrName>style.visibility</p:attrName>
                                        </p:attrNameLst>
                                      </p:cBhvr>
                                      <p:to>
                                        <p:strVal val="visible"/>
                                      </p:to>
                                    </p:set>
                                    <p:animEffect transition="in" filter="box(in)">
                                      <p:cBhvr>
                                        <p:cTn id="42" dur="500"/>
                                        <p:tgtEl>
                                          <p:spTgt spid="206850">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4" presetClass="entr" presetSubtype="16" fill="hold" nodeType="clickEffect">
                                  <p:stCondLst>
                                    <p:cond delay="0"/>
                                  </p:stCondLst>
                                  <p:childTnLst>
                                    <p:set>
                                      <p:cBhvr>
                                        <p:cTn id="46" dur="1" fill="hold">
                                          <p:stCondLst>
                                            <p:cond delay="0"/>
                                          </p:stCondLst>
                                        </p:cTn>
                                        <p:tgtEl>
                                          <p:spTgt spid="206850">
                                            <p:txEl>
                                              <p:pRg st="8" end="8"/>
                                            </p:txEl>
                                          </p:spTgt>
                                        </p:tgtEl>
                                        <p:attrNameLst>
                                          <p:attrName>style.visibility</p:attrName>
                                        </p:attrNameLst>
                                      </p:cBhvr>
                                      <p:to>
                                        <p:strVal val="visible"/>
                                      </p:to>
                                    </p:set>
                                    <p:animEffect transition="in" filter="box(in)">
                                      <p:cBhvr>
                                        <p:cTn id="47" dur="500"/>
                                        <p:tgtEl>
                                          <p:spTgt spid="20685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Text Box 2"/>
          <p:cNvSpPr txBox="1">
            <a:spLocks noChangeArrowheads="1"/>
          </p:cNvSpPr>
          <p:nvPr/>
        </p:nvSpPr>
        <p:spPr bwMode="auto">
          <a:xfrm>
            <a:off x="1097280" y="979339"/>
            <a:ext cx="10399776"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故障实例</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2</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：设故障恰好</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发生在</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T2</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的</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WRITE(C)</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操作之后。 </a:t>
            </a:r>
          </a:p>
          <a:p>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日志内容如下：           </a:t>
            </a:r>
          </a:p>
          <a:p>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T1                           T2</a:t>
            </a:r>
          </a:p>
          <a:p>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&lt;T1,start&gt;</a:t>
            </a:r>
          </a:p>
          <a:p>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&lt;T1,A,950&gt;</a:t>
            </a:r>
          </a:p>
          <a:p>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&lt;T1,B,2050&gt;</a:t>
            </a:r>
          </a:p>
          <a:p>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&lt;T1,commit&gt;</a:t>
            </a:r>
          </a:p>
          <a:p>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&lt;T2,start&gt;</a:t>
            </a:r>
          </a:p>
          <a:p>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                                     &lt;T2,C,600&gt;</a:t>
            </a:r>
          </a:p>
          <a:p>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数据库中</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B</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值已改变</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C</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值未改变</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p>
          <a:p>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数据库恢复机制：需要执行</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REDO</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T1</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p>
          <a:p>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结果：</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A=950</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B=2050</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C=700</a:t>
            </a:r>
            <a:r>
              <a:rPr lang="zh-CN" altLang="en-US" sz="28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p>
        </p:txBody>
      </p:sp>
      <p:grpSp>
        <p:nvGrpSpPr>
          <p:cNvPr id="207875" name="Group 3"/>
          <p:cNvGrpSpPr>
            <a:grpSpLocks/>
          </p:cNvGrpSpPr>
          <p:nvPr/>
        </p:nvGrpSpPr>
        <p:grpSpPr bwMode="auto">
          <a:xfrm>
            <a:off x="984504" y="1905000"/>
            <a:ext cx="609600" cy="3048000"/>
            <a:chOff x="192" y="1056"/>
            <a:chExt cx="240" cy="1536"/>
          </a:xfrm>
        </p:grpSpPr>
        <p:sp>
          <p:nvSpPr>
            <p:cNvPr id="207876" name="Line 4"/>
            <p:cNvSpPr>
              <a:spLocks noChangeShapeType="1"/>
            </p:cNvSpPr>
            <p:nvPr/>
          </p:nvSpPr>
          <p:spPr bwMode="auto">
            <a:xfrm>
              <a:off x="432" y="1056"/>
              <a:ext cx="0" cy="153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07877" name="Text Box 5"/>
            <p:cNvSpPr txBox="1">
              <a:spLocks noChangeArrowheads="1"/>
            </p:cNvSpPr>
            <p:nvPr/>
          </p:nvSpPr>
          <p:spPr bwMode="auto">
            <a:xfrm>
              <a:off x="192" y="1248"/>
              <a:ext cx="240" cy="6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3200" b="1" dirty="0"/>
                <a:t>时</a:t>
              </a:r>
            </a:p>
            <a:p>
              <a:pPr>
                <a:spcBef>
                  <a:spcPct val="50000"/>
                </a:spcBef>
              </a:pPr>
              <a:r>
                <a:rPr lang="zh-CN" altLang="en-US" sz="3200" b="1" dirty="0"/>
                <a:t>间</a:t>
              </a:r>
            </a:p>
          </p:txBody>
        </p:sp>
      </p:grpSp>
      <p:sp>
        <p:nvSpPr>
          <p:cNvPr id="6"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7"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8" name="直接连接符 7"/>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366591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207874">
                                            <p:txEl>
                                              <p:pRg st="0" end="0"/>
                                            </p:txEl>
                                          </p:spTgt>
                                        </p:tgtEl>
                                        <p:attrNameLst>
                                          <p:attrName>style.visibility</p:attrName>
                                        </p:attrNameLst>
                                      </p:cBhvr>
                                      <p:to>
                                        <p:strVal val="visible"/>
                                      </p:to>
                                    </p:set>
                                    <p:animEffect transition="in" filter="checkerboard(across)">
                                      <p:cBhvr>
                                        <p:cTn id="7" dur="500"/>
                                        <p:tgtEl>
                                          <p:spTgt spid="20787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nodeType="clickEffect">
                                  <p:stCondLst>
                                    <p:cond delay="0"/>
                                  </p:stCondLst>
                                  <p:childTnLst>
                                    <p:set>
                                      <p:cBhvr>
                                        <p:cTn id="11" dur="1" fill="hold">
                                          <p:stCondLst>
                                            <p:cond delay="0"/>
                                          </p:stCondLst>
                                        </p:cTn>
                                        <p:tgtEl>
                                          <p:spTgt spid="207874">
                                            <p:txEl>
                                              <p:pRg st="1" end="1"/>
                                            </p:txEl>
                                          </p:spTgt>
                                        </p:tgtEl>
                                        <p:attrNameLst>
                                          <p:attrName>style.visibility</p:attrName>
                                        </p:attrNameLst>
                                      </p:cBhvr>
                                      <p:to>
                                        <p:strVal val="visible"/>
                                      </p:to>
                                    </p:set>
                                    <p:animEffect transition="in" filter="checkerboard(across)">
                                      <p:cBhvr>
                                        <p:cTn id="12" dur="500"/>
                                        <p:tgtEl>
                                          <p:spTgt spid="207874">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nodeType="clickEffect">
                                  <p:stCondLst>
                                    <p:cond delay="0"/>
                                  </p:stCondLst>
                                  <p:childTnLst>
                                    <p:set>
                                      <p:cBhvr>
                                        <p:cTn id="16" dur="1" fill="hold">
                                          <p:stCondLst>
                                            <p:cond delay="0"/>
                                          </p:stCondLst>
                                        </p:cTn>
                                        <p:tgtEl>
                                          <p:spTgt spid="207874">
                                            <p:txEl>
                                              <p:pRg st="2" end="2"/>
                                            </p:txEl>
                                          </p:spTgt>
                                        </p:tgtEl>
                                        <p:attrNameLst>
                                          <p:attrName>style.visibility</p:attrName>
                                        </p:attrNameLst>
                                      </p:cBhvr>
                                      <p:to>
                                        <p:strVal val="visible"/>
                                      </p:to>
                                    </p:set>
                                    <p:animEffect transition="in" filter="checkerboard(across)">
                                      <p:cBhvr>
                                        <p:cTn id="17" dur="500"/>
                                        <p:tgtEl>
                                          <p:spTgt spid="207874">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5" presetClass="entr" presetSubtype="10" fill="hold" nodeType="clickEffect">
                                  <p:stCondLst>
                                    <p:cond delay="0"/>
                                  </p:stCondLst>
                                  <p:childTnLst>
                                    <p:set>
                                      <p:cBhvr>
                                        <p:cTn id="21" dur="1" fill="hold">
                                          <p:stCondLst>
                                            <p:cond delay="0"/>
                                          </p:stCondLst>
                                        </p:cTn>
                                        <p:tgtEl>
                                          <p:spTgt spid="207874">
                                            <p:txEl>
                                              <p:pRg st="3" end="3"/>
                                            </p:txEl>
                                          </p:spTgt>
                                        </p:tgtEl>
                                        <p:attrNameLst>
                                          <p:attrName>style.visibility</p:attrName>
                                        </p:attrNameLst>
                                      </p:cBhvr>
                                      <p:to>
                                        <p:strVal val="visible"/>
                                      </p:to>
                                    </p:set>
                                    <p:animEffect transition="in" filter="checkerboard(across)">
                                      <p:cBhvr>
                                        <p:cTn id="22" dur="500"/>
                                        <p:tgtEl>
                                          <p:spTgt spid="207874">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5" presetClass="entr" presetSubtype="10" fill="hold" nodeType="clickEffect">
                                  <p:stCondLst>
                                    <p:cond delay="0"/>
                                  </p:stCondLst>
                                  <p:childTnLst>
                                    <p:set>
                                      <p:cBhvr>
                                        <p:cTn id="26" dur="1" fill="hold">
                                          <p:stCondLst>
                                            <p:cond delay="0"/>
                                          </p:stCondLst>
                                        </p:cTn>
                                        <p:tgtEl>
                                          <p:spTgt spid="207874">
                                            <p:txEl>
                                              <p:pRg st="4" end="4"/>
                                            </p:txEl>
                                          </p:spTgt>
                                        </p:tgtEl>
                                        <p:attrNameLst>
                                          <p:attrName>style.visibility</p:attrName>
                                        </p:attrNameLst>
                                      </p:cBhvr>
                                      <p:to>
                                        <p:strVal val="visible"/>
                                      </p:to>
                                    </p:set>
                                    <p:animEffect transition="in" filter="checkerboard(across)">
                                      <p:cBhvr>
                                        <p:cTn id="27" dur="500"/>
                                        <p:tgtEl>
                                          <p:spTgt spid="207874">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5" presetClass="entr" presetSubtype="10" fill="hold" nodeType="clickEffect">
                                  <p:stCondLst>
                                    <p:cond delay="0"/>
                                  </p:stCondLst>
                                  <p:childTnLst>
                                    <p:set>
                                      <p:cBhvr>
                                        <p:cTn id="31" dur="1" fill="hold">
                                          <p:stCondLst>
                                            <p:cond delay="0"/>
                                          </p:stCondLst>
                                        </p:cTn>
                                        <p:tgtEl>
                                          <p:spTgt spid="207874">
                                            <p:txEl>
                                              <p:pRg st="5" end="5"/>
                                            </p:txEl>
                                          </p:spTgt>
                                        </p:tgtEl>
                                        <p:attrNameLst>
                                          <p:attrName>style.visibility</p:attrName>
                                        </p:attrNameLst>
                                      </p:cBhvr>
                                      <p:to>
                                        <p:strVal val="visible"/>
                                      </p:to>
                                    </p:set>
                                    <p:animEffect transition="in" filter="checkerboard(across)">
                                      <p:cBhvr>
                                        <p:cTn id="32" dur="500"/>
                                        <p:tgtEl>
                                          <p:spTgt spid="207874">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5" presetClass="entr" presetSubtype="10" fill="hold" nodeType="clickEffect">
                                  <p:stCondLst>
                                    <p:cond delay="0"/>
                                  </p:stCondLst>
                                  <p:childTnLst>
                                    <p:set>
                                      <p:cBhvr>
                                        <p:cTn id="36" dur="1" fill="hold">
                                          <p:stCondLst>
                                            <p:cond delay="0"/>
                                          </p:stCondLst>
                                        </p:cTn>
                                        <p:tgtEl>
                                          <p:spTgt spid="207874">
                                            <p:txEl>
                                              <p:pRg st="6" end="6"/>
                                            </p:txEl>
                                          </p:spTgt>
                                        </p:tgtEl>
                                        <p:attrNameLst>
                                          <p:attrName>style.visibility</p:attrName>
                                        </p:attrNameLst>
                                      </p:cBhvr>
                                      <p:to>
                                        <p:strVal val="visible"/>
                                      </p:to>
                                    </p:set>
                                    <p:animEffect transition="in" filter="checkerboard(across)">
                                      <p:cBhvr>
                                        <p:cTn id="37" dur="500"/>
                                        <p:tgtEl>
                                          <p:spTgt spid="207874">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5" presetClass="entr" presetSubtype="10" fill="hold" nodeType="clickEffect">
                                  <p:stCondLst>
                                    <p:cond delay="0"/>
                                  </p:stCondLst>
                                  <p:childTnLst>
                                    <p:set>
                                      <p:cBhvr>
                                        <p:cTn id="41" dur="1" fill="hold">
                                          <p:stCondLst>
                                            <p:cond delay="0"/>
                                          </p:stCondLst>
                                        </p:cTn>
                                        <p:tgtEl>
                                          <p:spTgt spid="207874">
                                            <p:txEl>
                                              <p:pRg st="7" end="7"/>
                                            </p:txEl>
                                          </p:spTgt>
                                        </p:tgtEl>
                                        <p:attrNameLst>
                                          <p:attrName>style.visibility</p:attrName>
                                        </p:attrNameLst>
                                      </p:cBhvr>
                                      <p:to>
                                        <p:strVal val="visible"/>
                                      </p:to>
                                    </p:set>
                                    <p:animEffect transition="in" filter="checkerboard(across)">
                                      <p:cBhvr>
                                        <p:cTn id="42" dur="500"/>
                                        <p:tgtEl>
                                          <p:spTgt spid="207874">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5" presetClass="entr" presetSubtype="10" fill="hold" nodeType="clickEffect">
                                  <p:stCondLst>
                                    <p:cond delay="0"/>
                                  </p:stCondLst>
                                  <p:childTnLst>
                                    <p:set>
                                      <p:cBhvr>
                                        <p:cTn id="46" dur="1" fill="hold">
                                          <p:stCondLst>
                                            <p:cond delay="0"/>
                                          </p:stCondLst>
                                        </p:cTn>
                                        <p:tgtEl>
                                          <p:spTgt spid="207874">
                                            <p:txEl>
                                              <p:pRg st="8" end="8"/>
                                            </p:txEl>
                                          </p:spTgt>
                                        </p:tgtEl>
                                        <p:attrNameLst>
                                          <p:attrName>style.visibility</p:attrName>
                                        </p:attrNameLst>
                                      </p:cBhvr>
                                      <p:to>
                                        <p:strVal val="visible"/>
                                      </p:to>
                                    </p:set>
                                    <p:animEffect transition="in" filter="checkerboard(across)">
                                      <p:cBhvr>
                                        <p:cTn id="47" dur="500"/>
                                        <p:tgtEl>
                                          <p:spTgt spid="207874">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5" presetClass="entr" presetSubtype="10" fill="hold" nodeType="clickEffect">
                                  <p:stCondLst>
                                    <p:cond delay="0"/>
                                  </p:stCondLst>
                                  <p:childTnLst>
                                    <p:set>
                                      <p:cBhvr>
                                        <p:cTn id="51" dur="1" fill="hold">
                                          <p:stCondLst>
                                            <p:cond delay="0"/>
                                          </p:stCondLst>
                                        </p:cTn>
                                        <p:tgtEl>
                                          <p:spTgt spid="207874">
                                            <p:txEl>
                                              <p:pRg st="9" end="9"/>
                                            </p:txEl>
                                          </p:spTgt>
                                        </p:tgtEl>
                                        <p:attrNameLst>
                                          <p:attrName>style.visibility</p:attrName>
                                        </p:attrNameLst>
                                      </p:cBhvr>
                                      <p:to>
                                        <p:strVal val="visible"/>
                                      </p:to>
                                    </p:set>
                                    <p:animEffect transition="in" filter="checkerboard(across)">
                                      <p:cBhvr>
                                        <p:cTn id="52" dur="500"/>
                                        <p:tgtEl>
                                          <p:spTgt spid="207874">
                                            <p:txEl>
                                              <p:pRg st="9" end="9"/>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5" presetClass="entr" presetSubtype="10" fill="hold" nodeType="clickEffect">
                                  <p:stCondLst>
                                    <p:cond delay="0"/>
                                  </p:stCondLst>
                                  <p:childTnLst>
                                    <p:set>
                                      <p:cBhvr>
                                        <p:cTn id="56" dur="1" fill="hold">
                                          <p:stCondLst>
                                            <p:cond delay="0"/>
                                          </p:stCondLst>
                                        </p:cTn>
                                        <p:tgtEl>
                                          <p:spTgt spid="207874">
                                            <p:txEl>
                                              <p:pRg st="10" end="10"/>
                                            </p:txEl>
                                          </p:spTgt>
                                        </p:tgtEl>
                                        <p:attrNameLst>
                                          <p:attrName>style.visibility</p:attrName>
                                        </p:attrNameLst>
                                      </p:cBhvr>
                                      <p:to>
                                        <p:strVal val="visible"/>
                                      </p:to>
                                    </p:set>
                                    <p:animEffect transition="in" filter="checkerboard(across)">
                                      <p:cBhvr>
                                        <p:cTn id="57" dur="500"/>
                                        <p:tgtEl>
                                          <p:spTgt spid="207874">
                                            <p:txEl>
                                              <p:pRg st="10" end="10"/>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5" presetClass="entr" presetSubtype="10" fill="hold" nodeType="clickEffect">
                                  <p:stCondLst>
                                    <p:cond delay="0"/>
                                  </p:stCondLst>
                                  <p:childTnLst>
                                    <p:set>
                                      <p:cBhvr>
                                        <p:cTn id="61" dur="1" fill="hold">
                                          <p:stCondLst>
                                            <p:cond delay="0"/>
                                          </p:stCondLst>
                                        </p:cTn>
                                        <p:tgtEl>
                                          <p:spTgt spid="207874">
                                            <p:txEl>
                                              <p:pRg st="11" end="11"/>
                                            </p:txEl>
                                          </p:spTgt>
                                        </p:tgtEl>
                                        <p:attrNameLst>
                                          <p:attrName>style.visibility</p:attrName>
                                        </p:attrNameLst>
                                      </p:cBhvr>
                                      <p:to>
                                        <p:strVal val="visible"/>
                                      </p:to>
                                    </p:set>
                                    <p:animEffect transition="in" filter="checkerboard(across)">
                                      <p:cBhvr>
                                        <p:cTn id="62" dur="500"/>
                                        <p:tgtEl>
                                          <p:spTgt spid="20787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Text Box 2"/>
          <p:cNvSpPr txBox="1">
            <a:spLocks noChangeArrowheads="1"/>
          </p:cNvSpPr>
          <p:nvPr/>
        </p:nvSpPr>
        <p:spPr bwMode="auto">
          <a:xfrm>
            <a:off x="484632" y="539496"/>
            <a:ext cx="10707624"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故障实例</a:t>
            </a:r>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3</a:t>
            </a: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：设故障恰好</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发生在</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&lt;T2,commit&gt;</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之后。 </a:t>
            </a:r>
          </a:p>
          <a:p>
            <a:pPr>
              <a:lnSpc>
                <a:spcPct val="150000"/>
              </a:lnSpc>
            </a:pPr>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日志内容如下：</a:t>
            </a:r>
          </a:p>
          <a:p>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              </a:t>
            </a:r>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T1                                  T2           </a:t>
            </a:r>
          </a:p>
          <a:p>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       &lt;T1,start&gt;</a:t>
            </a:r>
          </a:p>
          <a:p>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       &lt;T1,A,950&gt;</a:t>
            </a:r>
          </a:p>
          <a:p>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       &lt;T1,B,2050&gt;</a:t>
            </a:r>
          </a:p>
          <a:p>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       &lt;T1,commit&gt;</a:t>
            </a:r>
          </a:p>
          <a:p>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                                           &lt;T2,start&gt;</a:t>
            </a:r>
          </a:p>
          <a:p>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                                           &lt;T2,C,600&gt;</a:t>
            </a:r>
          </a:p>
          <a:p>
            <a:r>
              <a:rPr lang="en-US" altLang="zh-CN" sz="2400" b="1" dirty="0">
                <a:latin typeface="Times New Roman" panose="02020603050405020304" pitchFamily="18" charset="0"/>
                <a:ea typeface="Microsoft YaHei" panose="020B0503020204020204" pitchFamily="34" charset="-122"/>
                <a:cs typeface="Times New Roman" panose="02020603050405020304" pitchFamily="18" charset="0"/>
              </a:rPr>
              <a:t>                                           &lt;T2,commit&gt;</a:t>
            </a:r>
          </a:p>
          <a:p>
            <a:r>
              <a:rPr lang="zh-CN" altLang="en-US" sz="2400" b="1" dirty="0">
                <a:latin typeface="Times New Roman" panose="02020603050405020304" pitchFamily="18" charset="0"/>
                <a:ea typeface="Microsoft YaHei" panose="020B0503020204020204" pitchFamily="34" charset="-122"/>
                <a:cs typeface="Times New Roman" panose="02020603050405020304" pitchFamily="18" charset="0"/>
              </a:rPr>
              <a:t>数据库中</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B</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C</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值已改变。</a:t>
            </a:r>
          </a:p>
          <a:p>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数据库恢复机制</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需要执行</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REDO(T1),REDO(T2)</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p>
          <a:p>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结果：</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A=950</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B=2050</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C=600</a:t>
            </a:r>
            <a:r>
              <a:rPr lang="zh-CN" altLang="en-US" sz="2400" b="1"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p>
        </p:txBody>
      </p:sp>
      <p:grpSp>
        <p:nvGrpSpPr>
          <p:cNvPr id="208899" name="Group 3"/>
          <p:cNvGrpSpPr>
            <a:grpSpLocks/>
          </p:cNvGrpSpPr>
          <p:nvPr/>
        </p:nvGrpSpPr>
        <p:grpSpPr bwMode="auto">
          <a:xfrm>
            <a:off x="121920" y="1663476"/>
            <a:ext cx="705612" cy="2824052"/>
            <a:chOff x="192" y="1056"/>
            <a:chExt cx="240" cy="1443"/>
          </a:xfrm>
        </p:grpSpPr>
        <p:sp>
          <p:nvSpPr>
            <p:cNvPr id="208900" name="Line 4"/>
            <p:cNvSpPr>
              <a:spLocks noChangeShapeType="1"/>
            </p:cNvSpPr>
            <p:nvPr/>
          </p:nvSpPr>
          <p:spPr bwMode="auto">
            <a:xfrm>
              <a:off x="432" y="1056"/>
              <a:ext cx="0" cy="1443"/>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08901" name="Text Box 5"/>
            <p:cNvSpPr txBox="1">
              <a:spLocks noChangeArrowheads="1"/>
            </p:cNvSpPr>
            <p:nvPr/>
          </p:nvSpPr>
          <p:spPr bwMode="auto">
            <a:xfrm>
              <a:off x="192" y="1248"/>
              <a:ext cx="240" cy="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3200" b="1" dirty="0"/>
                <a:t>时</a:t>
              </a:r>
            </a:p>
            <a:p>
              <a:pPr>
                <a:spcBef>
                  <a:spcPct val="50000"/>
                </a:spcBef>
              </a:pPr>
              <a:r>
                <a:rPr lang="zh-CN" altLang="en-US" sz="3200" b="1" dirty="0"/>
                <a:t>间</a:t>
              </a:r>
            </a:p>
          </p:txBody>
        </p:sp>
      </p:grpSp>
      <p:sp>
        <p:nvSpPr>
          <p:cNvPr id="6"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7"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8" name="直接连接符 7"/>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966961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nodeType="clickEffect">
                                  <p:stCondLst>
                                    <p:cond delay="0"/>
                                  </p:stCondLst>
                                  <p:childTnLst>
                                    <p:set>
                                      <p:cBhvr>
                                        <p:cTn id="6" dur="1" fill="hold">
                                          <p:stCondLst>
                                            <p:cond delay="0"/>
                                          </p:stCondLst>
                                        </p:cTn>
                                        <p:tgtEl>
                                          <p:spTgt spid="208898">
                                            <p:txEl>
                                              <p:pRg st="0" end="0"/>
                                            </p:txEl>
                                          </p:spTgt>
                                        </p:tgtEl>
                                        <p:attrNameLst>
                                          <p:attrName>style.visibility</p:attrName>
                                        </p:attrNameLst>
                                      </p:cBhvr>
                                      <p:to>
                                        <p:strVal val="visible"/>
                                      </p:to>
                                    </p:set>
                                    <p:animEffect transition="in" filter="diamond(in)">
                                      <p:cBhvr>
                                        <p:cTn id="7" dur="2000"/>
                                        <p:tgtEl>
                                          <p:spTgt spid="20889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208898">
                                            <p:txEl>
                                              <p:pRg st="1" end="1"/>
                                            </p:txEl>
                                          </p:spTgt>
                                        </p:tgtEl>
                                        <p:attrNameLst>
                                          <p:attrName>style.visibility</p:attrName>
                                        </p:attrNameLst>
                                      </p:cBhvr>
                                      <p:to>
                                        <p:strVal val="visible"/>
                                      </p:to>
                                    </p:set>
                                    <p:animEffect transition="in" filter="diamond(in)">
                                      <p:cBhvr>
                                        <p:cTn id="12" dur="2000"/>
                                        <p:tgtEl>
                                          <p:spTgt spid="208898">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16" fill="hold" nodeType="clickEffect">
                                  <p:stCondLst>
                                    <p:cond delay="0"/>
                                  </p:stCondLst>
                                  <p:childTnLst>
                                    <p:set>
                                      <p:cBhvr>
                                        <p:cTn id="16" dur="1" fill="hold">
                                          <p:stCondLst>
                                            <p:cond delay="0"/>
                                          </p:stCondLst>
                                        </p:cTn>
                                        <p:tgtEl>
                                          <p:spTgt spid="208898">
                                            <p:txEl>
                                              <p:pRg st="2" end="2"/>
                                            </p:txEl>
                                          </p:spTgt>
                                        </p:tgtEl>
                                        <p:attrNameLst>
                                          <p:attrName>style.visibility</p:attrName>
                                        </p:attrNameLst>
                                      </p:cBhvr>
                                      <p:to>
                                        <p:strVal val="visible"/>
                                      </p:to>
                                    </p:set>
                                    <p:animEffect transition="in" filter="diamond(in)">
                                      <p:cBhvr>
                                        <p:cTn id="17" dur="2000"/>
                                        <p:tgtEl>
                                          <p:spTgt spid="208898">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16" fill="hold" nodeType="clickEffect">
                                  <p:stCondLst>
                                    <p:cond delay="0"/>
                                  </p:stCondLst>
                                  <p:childTnLst>
                                    <p:set>
                                      <p:cBhvr>
                                        <p:cTn id="21" dur="1" fill="hold">
                                          <p:stCondLst>
                                            <p:cond delay="0"/>
                                          </p:stCondLst>
                                        </p:cTn>
                                        <p:tgtEl>
                                          <p:spTgt spid="208898">
                                            <p:txEl>
                                              <p:pRg st="3" end="3"/>
                                            </p:txEl>
                                          </p:spTgt>
                                        </p:tgtEl>
                                        <p:attrNameLst>
                                          <p:attrName>style.visibility</p:attrName>
                                        </p:attrNameLst>
                                      </p:cBhvr>
                                      <p:to>
                                        <p:strVal val="visible"/>
                                      </p:to>
                                    </p:set>
                                    <p:animEffect transition="in" filter="diamond(in)">
                                      <p:cBhvr>
                                        <p:cTn id="22" dur="2000"/>
                                        <p:tgtEl>
                                          <p:spTgt spid="208898">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8" presetClass="entr" presetSubtype="16" fill="hold" nodeType="clickEffect">
                                  <p:stCondLst>
                                    <p:cond delay="0"/>
                                  </p:stCondLst>
                                  <p:childTnLst>
                                    <p:set>
                                      <p:cBhvr>
                                        <p:cTn id="26" dur="1" fill="hold">
                                          <p:stCondLst>
                                            <p:cond delay="0"/>
                                          </p:stCondLst>
                                        </p:cTn>
                                        <p:tgtEl>
                                          <p:spTgt spid="208898">
                                            <p:txEl>
                                              <p:pRg st="4" end="4"/>
                                            </p:txEl>
                                          </p:spTgt>
                                        </p:tgtEl>
                                        <p:attrNameLst>
                                          <p:attrName>style.visibility</p:attrName>
                                        </p:attrNameLst>
                                      </p:cBhvr>
                                      <p:to>
                                        <p:strVal val="visible"/>
                                      </p:to>
                                    </p:set>
                                    <p:animEffect transition="in" filter="diamond(in)">
                                      <p:cBhvr>
                                        <p:cTn id="27" dur="2000"/>
                                        <p:tgtEl>
                                          <p:spTgt spid="208898">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8" presetClass="entr" presetSubtype="16" fill="hold" nodeType="clickEffect">
                                  <p:stCondLst>
                                    <p:cond delay="0"/>
                                  </p:stCondLst>
                                  <p:childTnLst>
                                    <p:set>
                                      <p:cBhvr>
                                        <p:cTn id="31" dur="1" fill="hold">
                                          <p:stCondLst>
                                            <p:cond delay="0"/>
                                          </p:stCondLst>
                                        </p:cTn>
                                        <p:tgtEl>
                                          <p:spTgt spid="208898">
                                            <p:txEl>
                                              <p:pRg st="5" end="5"/>
                                            </p:txEl>
                                          </p:spTgt>
                                        </p:tgtEl>
                                        <p:attrNameLst>
                                          <p:attrName>style.visibility</p:attrName>
                                        </p:attrNameLst>
                                      </p:cBhvr>
                                      <p:to>
                                        <p:strVal val="visible"/>
                                      </p:to>
                                    </p:set>
                                    <p:animEffect transition="in" filter="diamond(in)">
                                      <p:cBhvr>
                                        <p:cTn id="32" dur="2000"/>
                                        <p:tgtEl>
                                          <p:spTgt spid="208898">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8" presetClass="entr" presetSubtype="16" fill="hold" nodeType="clickEffect">
                                  <p:stCondLst>
                                    <p:cond delay="0"/>
                                  </p:stCondLst>
                                  <p:childTnLst>
                                    <p:set>
                                      <p:cBhvr>
                                        <p:cTn id="36" dur="1" fill="hold">
                                          <p:stCondLst>
                                            <p:cond delay="0"/>
                                          </p:stCondLst>
                                        </p:cTn>
                                        <p:tgtEl>
                                          <p:spTgt spid="208898">
                                            <p:txEl>
                                              <p:pRg st="6" end="6"/>
                                            </p:txEl>
                                          </p:spTgt>
                                        </p:tgtEl>
                                        <p:attrNameLst>
                                          <p:attrName>style.visibility</p:attrName>
                                        </p:attrNameLst>
                                      </p:cBhvr>
                                      <p:to>
                                        <p:strVal val="visible"/>
                                      </p:to>
                                    </p:set>
                                    <p:animEffect transition="in" filter="diamond(in)">
                                      <p:cBhvr>
                                        <p:cTn id="37" dur="2000"/>
                                        <p:tgtEl>
                                          <p:spTgt spid="208898">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8" presetClass="entr" presetSubtype="16" fill="hold" nodeType="clickEffect">
                                  <p:stCondLst>
                                    <p:cond delay="0"/>
                                  </p:stCondLst>
                                  <p:childTnLst>
                                    <p:set>
                                      <p:cBhvr>
                                        <p:cTn id="41" dur="1" fill="hold">
                                          <p:stCondLst>
                                            <p:cond delay="0"/>
                                          </p:stCondLst>
                                        </p:cTn>
                                        <p:tgtEl>
                                          <p:spTgt spid="208898">
                                            <p:txEl>
                                              <p:pRg st="7" end="7"/>
                                            </p:txEl>
                                          </p:spTgt>
                                        </p:tgtEl>
                                        <p:attrNameLst>
                                          <p:attrName>style.visibility</p:attrName>
                                        </p:attrNameLst>
                                      </p:cBhvr>
                                      <p:to>
                                        <p:strVal val="visible"/>
                                      </p:to>
                                    </p:set>
                                    <p:animEffect transition="in" filter="diamond(in)">
                                      <p:cBhvr>
                                        <p:cTn id="42" dur="2000"/>
                                        <p:tgtEl>
                                          <p:spTgt spid="208898">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8" presetClass="entr" presetSubtype="16" fill="hold" nodeType="clickEffect">
                                  <p:stCondLst>
                                    <p:cond delay="0"/>
                                  </p:stCondLst>
                                  <p:childTnLst>
                                    <p:set>
                                      <p:cBhvr>
                                        <p:cTn id="46" dur="1" fill="hold">
                                          <p:stCondLst>
                                            <p:cond delay="0"/>
                                          </p:stCondLst>
                                        </p:cTn>
                                        <p:tgtEl>
                                          <p:spTgt spid="208898">
                                            <p:txEl>
                                              <p:pRg st="8" end="8"/>
                                            </p:txEl>
                                          </p:spTgt>
                                        </p:tgtEl>
                                        <p:attrNameLst>
                                          <p:attrName>style.visibility</p:attrName>
                                        </p:attrNameLst>
                                      </p:cBhvr>
                                      <p:to>
                                        <p:strVal val="visible"/>
                                      </p:to>
                                    </p:set>
                                    <p:animEffect transition="in" filter="diamond(in)">
                                      <p:cBhvr>
                                        <p:cTn id="47" dur="2000"/>
                                        <p:tgtEl>
                                          <p:spTgt spid="208898">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8" presetClass="entr" presetSubtype="16" fill="hold" nodeType="clickEffect">
                                  <p:stCondLst>
                                    <p:cond delay="0"/>
                                  </p:stCondLst>
                                  <p:childTnLst>
                                    <p:set>
                                      <p:cBhvr>
                                        <p:cTn id="51" dur="1" fill="hold">
                                          <p:stCondLst>
                                            <p:cond delay="0"/>
                                          </p:stCondLst>
                                        </p:cTn>
                                        <p:tgtEl>
                                          <p:spTgt spid="208898">
                                            <p:txEl>
                                              <p:pRg st="9" end="9"/>
                                            </p:txEl>
                                          </p:spTgt>
                                        </p:tgtEl>
                                        <p:attrNameLst>
                                          <p:attrName>style.visibility</p:attrName>
                                        </p:attrNameLst>
                                      </p:cBhvr>
                                      <p:to>
                                        <p:strVal val="visible"/>
                                      </p:to>
                                    </p:set>
                                    <p:animEffect transition="in" filter="diamond(in)">
                                      <p:cBhvr>
                                        <p:cTn id="52" dur="2000"/>
                                        <p:tgtEl>
                                          <p:spTgt spid="208898">
                                            <p:txEl>
                                              <p:pRg st="9" end="9"/>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8" presetClass="entr" presetSubtype="16" fill="hold" nodeType="clickEffect">
                                  <p:stCondLst>
                                    <p:cond delay="0"/>
                                  </p:stCondLst>
                                  <p:childTnLst>
                                    <p:set>
                                      <p:cBhvr>
                                        <p:cTn id="56" dur="1" fill="hold">
                                          <p:stCondLst>
                                            <p:cond delay="0"/>
                                          </p:stCondLst>
                                        </p:cTn>
                                        <p:tgtEl>
                                          <p:spTgt spid="208898">
                                            <p:txEl>
                                              <p:pRg st="10" end="10"/>
                                            </p:txEl>
                                          </p:spTgt>
                                        </p:tgtEl>
                                        <p:attrNameLst>
                                          <p:attrName>style.visibility</p:attrName>
                                        </p:attrNameLst>
                                      </p:cBhvr>
                                      <p:to>
                                        <p:strVal val="visible"/>
                                      </p:to>
                                    </p:set>
                                    <p:animEffect transition="in" filter="diamond(in)">
                                      <p:cBhvr>
                                        <p:cTn id="57" dur="2000"/>
                                        <p:tgtEl>
                                          <p:spTgt spid="208898">
                                            <p:txEl>
                                              <p:pRg st="10" end="10"/>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8" presetClass="entr" presetSubtype="16" fill="hold" nodeType="clickEffect">
                                  <p:stCondLst>
                                    <p:cond delay="0"/>
                                  </p:stCondLst>
                                  <p:childTnLst>
                                    <p:set>
                                      <p:cBhvr>
                                        <p:cTn id="61" dur="1" fill="hold">
                                          <p:stCondLst>
                                            <p:cond delay="0"/>
                                          </p:stCondLst>
                                        </p:cTn>
                                        <p:tgtEl>
                                          <p:spTgt spid="208898">
                                            <p:txEl>
                                              <p:pRg st="11" end="11"/>
                                            </p:txEl>
                                          </p:spTgt>
                                        </p:tgtEl>
                                        <p:attrNameLst>
                                          <p:attrName>style.visibility</p:attrName>
                                        </p:attrNameLst>
                                      </p:cBhvr>
                                      <p:to>
                                        <p:strVal val="visible"/>
                                      </p:to>
                                    </p:set>
                                    <p:animEffect transition="in" filter="diamond(in)">
                                      <p:cBhvr>
                                        <p:cTn id="62" dur="2000"/>
                                        <p:tgtEl>
                                          <p:spTgt spid="208898">
                                            <p:txEl>
                                              <p:pRg st="11" end="11"/>
                                            </p:txEl>
                                          </p:spTgt>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8" presetClass="entr" presetSubtype="16" fill="hold" nodeType="clickEffect">
                                  <p:stCondLst>
                                    <p:cond delay="0"/>
                                  </p:stCondLst>
                                  <p:childTnLst>
                                    <p:set>
                                      <p:cBhvr>
                                        <p:cTn id="66" dur="1" fill="hold">
                                          <p:stCondLst>
                                            <p:cond delay="0"/>
                                          </p:stCondLst>
                                        </p:cTn>
                                        <p:tgtEl>
                                          <p:spTgt spid="208898">
                                            <p:txEl>
                                              <p:pRg st="12" end="12"/>
                                            </p:txEl>
                                          </p:spTgt>
                                        </p:tgtEl>
                                        <p:attrNameLst>
                                          <p:attrName>style.visibility</p:attrName>
                                        </p:attrNameLst>
                                      </p:cBhvr>
                                      <p:to>
                                        <p:strVal val="visible"/>
                                      </p:to>
                                    </p:set>
                                    <p:animEffect transition="in" filter="diamond(in)">
                                      <p:cBhvr>
                                        <p:cTn id="67" dur="2000"/>
                                        <p:tgtEl>
                                          <p:spTgt spid="20889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Text Box 2"/>
          <p:cNvSpPr txBox="1">
            <a:spLocks noChangeArrowheads="1"/>
          </p:cNvSpPr>
          <p:nvPr/>
        </p:nvSpPr>
        <p:spPr bwMode="auto">
          <a:xfrm>
            <a:off x="414528" y="1102578"/>
            <a:ext cx="9823704" cy="57554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200000"/>
              </a:lnSpc>
            </a:pPr>
            <a:r>
              <a:rPr lang="en-US" altLang="zh-CN" sz="2400" dirty="0">
                <a:solidFill>
                  <a:srgbClr val="FF0000"/>
                </a:solidFill>
                <a:latin typeface="Microsoft YaHei" panose="020B0503020204020204" pitchFamily="34" charset="-122"/>
                <a:ea typeface="Microsoft YaHei" panose="020B0503020204020204" pitchFamily="34" charset="-122"/>
                <a:cs typeface="Times New Roman" panose="02020603050405020304" pitchFamily="18" charset="0"/>
              </a:rPr>
              <a:t>2</a:t>
            </a:r>
            <a:r>
              <a:rPr lang="zh-CN" altLang="en-US" sz="2400" dirty="0">
                <a:solidFill>
                  <a:srgbClr val="FF0000"/>
                </a:solidFill>
                <a:latin typeface="Microsoft YaHei" panose="020B0503020204020204" pitchFamily="34" charset="-122"/>
                <a:ea typeface="Microsoft YaHei" panose="020B0503020204020204" pitchFamily="34" charset="-122"/>
                <a:cs typeface="Times New Roman" panose="02020603050405020304" pitchFamily="18" charset="0"/>
              </a:rPr>
              <a:t>、即时更新技术 </a:t>
            </a:r>
          </a:p>
          <a:p>
            <a:pPr>
              <a:lnSpc>
                <a:spcPct val="200000"/>
              </a:lnSpc>
            </a:pPr>
            <a:r>
              <a:rPr lang="zh-CN" altLang="en-US" sz="2400" dirty="0">
                <a:solidFill>
                  <a:schemeClr val="bg2"/>
                </a:solidFill>
                <a:latin typeface="Microsoft YaHei" panose="020B0503020204020204" pitchFamily="34" charset="-122"/>
                <a:ea typeface="Microsoft YaHei" panose="020B0503020204020204" pitchFamily="34" charset="-122"/>
                <a:cs typeface="Times New Roman" panose="02020603050405020304" pitchFamily="18" charset="0"/>
              </a:rPr>
              <a:t>❀</a:t>
            </a:r>
            <a:r>
              <a:rPr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非提交更新：处于活动状态的事务直接在数据库上实施的更新。</a:t>
            </a:r>
          </a:p>
          <a:p>
            <a:pPr>
              <a:lnSpc>
                <a:spcPct val="200000"/>
              </a:lnSpc>
            </a:pPr>
            <a:r>
              <a:rPr lang="zh-CN" altLang="en-US" sz="2400" dirty="0">
                <a:solidFill>
                  <a:schemeClr val="bg2"/>
                </a:solidFill>
                <a:latin typeface="Microsoft YaHei" panose="020B0503020204020204" pitchFamily="34" charset="-122"/>
                <a:ea typeface="Microsoft YaHei" panose="020B0503020204020204" pitchFamily="34" charset="-122"/>
                <a:cs typeface="Times New Roman" panose="02020603050405020304" pitchFamily="18" charset="0"/>
              </a:rPr>
              <a:t>❀</a:t>
            </a:r>
            <a:r>
              <a:rPr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即时更新协议：</a:t>
            </a:r>
          </a:p>
          <a:p>
            <a:pPr>
              <a:lnSpc>
                <a:spcPct val="200000"/>
              </a:lnSpc>
            </a:pPr>
            <a:r>
              <a:rPr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sz="2400" dirty="0">
                <a:latin typeface="Microsoft YaHei" panose="020B0503020204020204" pitchFamily="34" charset="-122"/>
                <a:ea typeface="Microsoft YaHei" panose="020B0503020204020204" pitchFamily="34" charset="-122"/>
                <a:cs typeface="Times New Roman" panose="02020603050405020304" pitchFamily="18" charset="0"/>
              </a:rPr>
              <a:t>1</a:t>
            </a:r>
            <a:r>
              <a:rPr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）在所有</a:t>
            </a:r>
            <a:r>
              <a:rPr lang="en-US" altLang="zh-CN" sz="2400" dirty="0">
                <a:latin typeface="Microsoft YaHei" panose="020B0503020204020204" pitchFamily="34" charset="-122"/>
                <a:ea typeface="Microsoft YaHei" panose="020B0503020204020204" pitchFamily="34" charset="-122"/>
                <a:cs typeface="Times New Roman" panose="02020603050405020304" pitchFamily="18" charset="0"/>
              </a:rPr>
              <a:t>&lt;T,X,V1,V2&gt;</a:t>
            </a:r>
            <a:r>
              <a:rPr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型日志记录安全地存储到永恒存储器之前，事务</a:t>
            </a:r>
            <a:r>
              <a:rPr lang="en-US" altLang="zh-CN" sz="2400" dirty="0">
                <a:latin typeface="Microsoft YaHei" panose="020B0503020204020204" pitchFamily="34" charset="-122"/>
                <a:ea typeface="Microsoft YaHei" panose="020B0503020204020204" pitchFamily="34" charset="-122"/>
                <a:cs typeface="Times New Roman" panose="02020603050405020304" pitchFamily="18" charset="0"/>
              </a:rPr>
              <a:t>T</a:t>
            </a:r>
            <a:r>
              <a:rPr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不能更新数据库。</a:t>
            </a:r>
          </a:p>
          <a:p>
            <a:pPr>
              <a:lnSpc>
                <a:spcPct val="200000"/>
              </a:lnSpc>
            </a:pPr>
            <a:r>
              <a:rPr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a:t>
            </a:r>
            <a:r>
              <a:rPr lang="en-US" altLang="zh-CN" sz="2400" dirty="0">
                <a:latin typeface="Microsoft YaHei" panose="020B0503020204020204" pitchFamily="34" charset="-122"/>
                <a:ea typeface="Microsoft YaHei" panose="020B0503020204020204" pitchFamily="34" charset="-122"/>
                <a:cs typeface="Times New Roman" panose="02020603050405020304" pitchFamily="18" charset="0"/>
              </a:rPr>
              <a:t>2</a:t>
            </a:r>
            <a:r>
              <a:rPr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）在所有</a:t>
            </a:r>
            <a:r>
              <a:rPr lang="en-US" altLang="zh-CN" sz="2400" dirty="0">
                <a:latin typeface="Microsoft YaHei" panose="020B0503020204020204" pitchFamily="34" charset="-122"/>
                <a:ea typeface="Microsoft YaHei" panose="020B0503020204020204" pitchFamily="34" charset="-122"/>
                <a:cs typeface="Times New Roman" panose="02020603050405020304" pitchFamily="18" charset="0"/>
              </a:rPr>
              <a:t>&lt;T,X,V1,V2&gt;</a:t>
            </a:r>
            <a:r>
              <a:rPr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型日志记录安全地存储到永恒存储器之前，不允许事务</a:t>
            </a:r>
            <a:r>
              <a:rPr lang="en-US" altLang="zh-CN" sz="2400" dirty="0">
                <a:latin typeface="Microsoft YaHei" panose="020B0503020204020204" pitchFamily="34" charset="-122"/>
                <a:ea typeface="Microsoft YaHei" panose="020B0503020204020204" pitchFamily="34" charset="-122"/>
                <a:cs typeface="Times New Roman" panose="02020603050405020304" pitchFamily="18" charset="0"/>
              </a:rPr>
              <a:t>T</a:t>
            </a:r>
            <a:r>
              <a:rPr lang="zh-CN" altLang="en-US" sz="2400" dirty="0">
                <a:latin typeface="Microsoft YaHei" panose="020B0503020204020204" pitchFamily="34" charset="-122"/>
                <a:ea typeface="Microsoft YaHei" panose="020B0503020204020204" pitchFamily="34" charset="-122"/>
                <a:cs typeface="Times New Roman" panose="02020603050405020304" pitchFamily="18" charset="0"/>
              </a:rPr>
              <a:t>提交。</a:t>
            </a:r>
          </a:p>
          <a:p>
            <a:endParaRPr lang="zh-CN" altLang="en-US" sz="3200" b="1" dirty="0">
              <a:solidFill>
                <a:srgbClr val="003300"/>
              </a:solidFill>
              <a:latin typeface="宋体" charset="-122"/>
            </a:endParaRP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Rectangle 1"/>
          <p:cNvSpPr/>
          <p:nvPr/>
        </p:nvSpPr>
        <p:spPr>
          <a:xfrm>
            <a:off x="280871" y="832707"/>
            <a:ext cx="2122697" cy="461665"/>
          </a:xfrm>
          <a:prstGeom prst="rect">
            <a:avLst/>
          </a:prstGeom>
        </p:spPr>
        <p:txBody>
          <a:bodyPr wrap="none">
            <a:spAutoFit/>
          </a:bodyPr>
          <a:lstStyle/>
          <a:p>
            <a:r>
              <a:rPr lang="zh-CN" altLang="en-US" sz="2400" b="1" dirty="0">
                <a:solidFill>
                  <a:srgbClr val="FF0000"/>
                </a:solidFill>
                <a:latin typeface="Microsoft YaHei" panose="020B0503020204020204" pitchFamily="34" charset="-122"/>
                <a:ea typeface="Microsoft YaHei" panose="020B0503020204020204" pitchFamily="34" charset="-122"/>
              </a:rPr>
              <a:t>二、恢复技术 </a:t>
            </a:r>
          </a:p>
        </p:txBody>
      </p:sp>
    </p:spTree>
    <p:extLst>
      <p:ext uri="{BB962C8B-B14F-4D97-AF65-F5344CB8AC3E}">
        <p14:creationId xmlns:p14="http://schemas.microsoft.com/office/powerpoint/2010/main" val="166340422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Text Box 2"/>
          <p:cNvSpPr txBox="1">
            <a:spLocks noChangeArrowheads="1"/>
          </p:cNvSpPr>
          <p:nvPr/>
        </p:nvSpPr>
        <p:spPr bwMode="auto">
          <a:xfrm>
            <a:off x="816864" y="1066800"/>
            <a:ext cx="11375136" cy="48283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spcBef>
                <a:spcPct val="50000"/>
              </a:spcBef>
            </a:pPr>
            <a:r>
              <a:rPr lang="zh-CN" altLang="en-US" sz="2400" dirty="0">
                <a:latin typeface="Microsoft YaHei" panose="020B0503020204020204" pitchFamily="34" charset="-122"/>
                <a:ea typeface="Microsoft YaHei" panose="020B0503020204020204" pitchFamily="34" charset="-122"/>
              </a:rPr>
              <a:t>即时更新技术运行事务</a:t>
            </a:r>
            <a:r>
              <a:rPr lang="en-US" altLang="zh-CN" sz="2400" dirty="0">
                <a:latin typeface="Microsoft YaHei" panose="020B0503020204020204" pitchFamily="34" charset="-122"/>
                <a:ea typeface="Microsoft YaHei" panose="020B0503020204020204" pitchFamily="34" charset="-122"/>
              </a:rPr>
              <a:t>T</a:t>
            </a:r>
            <a:r>
              <a:rPr lang="zh-CN" altLang="en-US" sz="2400" dirty="0">
                <a:latin typeface="Microsoft YaHei" panose="020B0503020204020204" pitchFamily="34" charset="-122"/>
                <a:ea typeface="Microsoft YaHei" panose="020B0503020204020204" pitchFamily="34" charset="-122"/>
              </a:rPr>
              <a:t>的过程：</a:t>
            </a:r>
          </a:p>
          <a:p>
            <a:pPr>
              <a:lnSpc>
                <a:spcPct val="150000"/>
              </a:lnSpc>
              <a:spcBef>
                <a:spcPct val="500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T</a:t>
            </a:r>
            <a:r>
              <a:rPr lang="zh-CN" altLang="en-US" sz="2400" dirty="0">
                <a:latin typeface="Microsoft YaHei" panose="020B0503020204020204" pitchFamily="34" charset="-122"/>
                <a:ea typeface="Microsoft YaHei" panose="020B0503020204020204" pitchFamily="34" charset="-122"/>
              </a:rPr>
              <a:t>开始执行时，记录</a:t>
            </a:r>
            <a:r>
              <a:rPr lang="en-US" altLang="zh-CN" sz="2400" dirty="0">
                <a:latin typeface="Microsoft YaHei" panose="020B0503020204020204" pitchFamily="34" charset="-122"/>
                <a:ea typeface="Microsoft YaHei" panose="020B0503020204020204" pitchFamily="34" charset="-122"/>
              </a:rPr>
              <a:t>&lt;</a:t>
            </a:r>
            <a:r>
              <a:rPr lang="en-US" altLang="zh-CN" sz="2400" dirty="0" err="1">
                <a:latin typeface="Microsoft YaHei" panose="020B0503020204020204" pitchFamily="34" charset="-122"/>
                <a:ea typeface="Microsoft YaHei" panose="020B0503020204020204" pitchFamily="34" charset="-122"/>
              </a:rPr>
              <a:t>T,start</a:t>
            </a:r>
            <a:r>
              <a:rPr lang="en-US" altLang="zh-CN" sz="2400" dirty="0">
                <a:latin typeface="Microsoft YaHei" panose="020B0503020204020204" pitchFamily="34" charset="-122"/>
                <a:ea typeface="Microsoft YaHei" panose="020B0503020204020204" pitchFamily="34" charset="-122"/>
              </a:rPr>
              <a:t>&gt;</a:t>
            </a:r>
            <a:r>
              <a:rPr lang="zh-CN" altLang="en-US" sz="2400" dirty="0">
                <a:latin typeface="Microsoft YaHei" panose="020B0503020204020204" pitchFamily="34" charset="-122"/>
                <a:ea typeface="Microsoft YaHei" panose="020B0503020204020204" pitchFamily="34" charset="-122"/>
              </a:rPr>
              <a:t>。</a:t>
            </a:r>
          </a:p>
          <a:p>
            <a:pPr>
              <a:lnSpc>
                <a:spcPct val="150000"/>
              </a:lnSpc>
              <a:spcBef>
                <a:spcPct val="500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T</a:t>
            </a:r>
            <a:r>
              <a:rPr lang="zh-CN" altLang="en-US" sz="2400" dirty="0">
                <a:latin typeface="Microsoft YaHei" panose="020B0503020204020204" pitchFamily="34" charset="-122"/>
                <a:ea typeface="Microsoft YaHei" panose="020B0503020204020204" pitchFamily="34" charset="-122"/>
              </a:rPr>
              <a:t>发出</a:t>
            </a:r>
            <a:r>
              <a:rPr lang="en-US" altLang="zh-CN" sz="2400" dirty="0">
                <a:latin typeface="Microsoft YaHei" panose="020B0503020204020204" pitchFamily="34" charset="-122"/>
                <a:ea typeface="Microsoft YaHei" panose="020B0503020204020204" pitchFamily="34" charset="-122"/>
              </a:rPr>
              <a:t>WRITE</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X</a:t>
            </a:r>
            <a:r>
              <a:rPr lang="zh-CN" altLang="en-US" sz="2400" dirty="0">
                <a:latin typeface="Microsoft YaHei" panose="020B0503020204020204" pitchFamily="34" charset="-122"/>
                <a:ea typeface="Microsoft YaHei" panose="020B0503020204020204" pitchFamily="34" charset="-122"/>
              </a:rPr>
              <a:t>）操作，在</a:t>
            </a:r>
            <a:r>
              <a:rPr lang="zh-CN" altLang="en-US" sz="2400" dirty="0">
                <a:solidFill>
                  <a:srgbClr val="FF0000"/>
                </a:solidFill>
                <a:latin typeface="Microsoft YaHei" panose="020B0503020204020204" pitchFamily="34" charset="-122"/>
                <a:ea typeface="Microsoft YaHei" panose="020B0503020204020204" pitchFamily="34" charset="-122"/>
              </a:rPr>
              <a:t>日志中记录</a:t>
            </a:r>
            <a:r>
              <a:rPr lang="en-US" altLang="zh-CN" sz="2400" dirty="0">
                <a:latin typeface="Microsoft YaHei" panose="020B0503020204020204" pitchFamily="34" charset="-122"/>
                <a:ea typeface="Microsoft YaHei" panose="020B0503020204020204" pitchFamily="34" charset="-122"/>
              </a:rPr>
              <a:t>&lt;T,X,V1,V2&gt;</a:t>
            </a:r>
            <a:r>
              <a:rPr lang="zh-CN" altLang="en-US" sz="2400" dirty="0">
                <a:latin typeface="Microsoft YaHei" panose="020B0503020204020204" pitchFamily="34" charset="-122"/>
                <a:ea typeface="Microsoft YaHei" panose="020B0503020204020204" pitchFamily="34" charset="-122"/>
              </a:rPr>
              <a:t>，再直接</a:t>
            </a:r>
            <a:r>
              <a:rPr lang="zh-CN" altLang="en-US" sz="2400" dirty="0">
                <a:solidFill>
                  <a:srgbClr val="FF0000"/>
                </a:solidFill>
                <a:latin typeface="Microsoft YaHei" panose="020B0503020204020204" pitchFamily="34" charset="-122"/>
                <a:ea typeface="Microsoft YaHei" panose="020B0503020204020204" pitchFamily="34" charset="-122"/>
              </a:rPr>
              <a:t>在数据库上执行</a:t>
            </a:r>
            <a:r>
              <a:rPr lang="en-US" altLang="zh-CN" sz="2400" dirty="0">
                <a:solidFill>
                  <a:srgbClr val="FF0000"/>
                </a:solidFill>
                <a:latin typeface="Microsoft YaHei" panose="020B0503020204020204" pitchFamily="34" charset="-122"/>
                <a:ea typeface="Microsoft YaHei" panose="020B0503020204020204" pitchFamily="34" charset="-122"/>
              </a:rPr>
              <a:t>WRITE(X)</a:t>
            </a:r>
            <a:r>
              <a:rPr lang="zh-CN" altLang="en-US" sz="2400" dirty="0">
                <a:solidFill>
                  <a:srgbClr val="FF0000"/>
                </a:solidFill>
                <a:latin typeface="Microsoft YaHei" panose="020B0503020204020204" pitchFamily="34" charset="-122"/>
                <a:ea typeface="Microsoft YaHei" panose="020B0503020204020204" pitchFamily="34" charset="-122"/>
              </a:rPr>
              <a:t>。</a:t>
            </a:r>
          </a:p>
          <a:p>
            <a:pPr>
              <a:lnSpc>
                <a:spcPct val="150000"/>
              </a:lnSpc>
              <a:spcBef>
                <a:spcPct val="500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T</a:t>
            </a:r>
            <a:r>
              <a:rPr lang="zh-CN" altLang="en-US" sz="2400" dirty="0">
                <a:latin typeface="Microsoft YaHei" panose="020B0503020204020204" pitchFamily="34" charset="-122"/>
                <a:ea typeface="Microsoft YaHei" panose="020B0503020204020204" pitchFamily="34" charset="-122"/>
              </a:rPr>
              <a:t>达部分提交状态时，记录</a:t>
            </a:r>
            <a:r>
              <a:rPr lang="en-US" altLang="zh-CN" sz="2400" dirty="0">
                <a:latin typeface="Microsoft YaHei" panose="020B0503020204020204" pitchFamily="34" charset="-122"/>
                <a:ea typeface="Microsoft YaHei" panose="020B0503020204020204" pitchFamily="34" charset="-122"/>
              </a:rPr>
              <a:t>&lt;</a:t>
            </a:r>
            <a:r>
              <a:rPr lang="en-US" altLang="zh-CN" sz="2400" dirty="0" err="1">
                <a:latin typeface="Microsoft YaHei" panose="020B0503020204020204" pitchFamily="34" charset="-122"/>
                <a:ea typeface="Microsoft YaHei" panose="020B0503020204020204" pitchFamily="34" charset="-122"/>
              </a:rPr>
              <a:t>T,commit</a:t>
            </a:r>
            <a:r>
              <a:rPr lang="en-US" altLang="zh-CN" sz="2400" dirty="0">
                <a:latin typeface="Microsoft YaHei" panose="020B0503020204020204" pitchFamily="34" charset="-122"/>
                <a:ea typeface="Microsoft YaHei" panose="020B0503020204020204" pitchFamily="34" charset="-122"/>
              </a:rPr>
              <a:t>&gt;</a:t>
            </a:r>
            <a:r>
              <a:rPr lang="zh-CN" altLang="en-US" sz="2400" dirty="0">
                <a:latin typeface="Microsoft YaHei" panose="020B0503020204020204" pitchFamily="34" charset="-122"/>
                <a:ea typeface="Microsoft YaHei" panose="020B0503020204020204" pitchFamily="34" charset="-122"/>
              </a:rPr>
              <a:t>。</a:t>
            </a:r>
          </a:p>
          <a:p>
            <a:pPr>
              <a:lnSpc>
                <a:spcPct val="150000"/>
              </a:lnSpc>
              <a:spcBef>
                <a:spcPct val="500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4</a:t>
            </a:r>
            <a:r>
              <a:rPr lang="zh-CN" altLang="en-US" sz="2400" dirty="0">
                <a:latin typeface="Microsoft YaHei" panose="020B0503020204020204" pitchFamily="34" charset="-122"/>
                <a:ea typeface="Microsoft YaHei" panose="020B0503020204020204" pitchFamily="34" charset="-122"/>
              </a:rPr>
              <a:t>）数据库真正的被事务</a:t>
            </a:r>
            <a:r>
              <a:rPr lang="en-US" altLang="zh-CN" sz="2400" dirty="0">
                <a:latin typeface="Microsoft YaHei" panose="020B0503020204020204" pitchFamily="34" charset="-122"/>
                <a:ea typeface="Microsoft YaHei" panose="020B0503020204020204" pitchFamily="34" charset="-122"/>
              </a:rPr>
              <a:t>T</a:t>
            </a:r>
            <a:r>
              <a:rPr lang="zh-CN" altLang="en-US" sz="2400" dirty="0">
                <a:latin typeface="Microsoft YaHei" panose="020B0503020204020204" pitchFamily="34" charset="-122"/>
                <a:ea typeface="Microsoft YaHei" panose="020B0503020204020204" pitchFamily="34" charset="-122"/>
              </a:rPr>
              <a:t>更新，</a:t>
            </a:r>
            <a:r>
              <a:rPr lang="en-US" altLang="zh-CN" sz="2400" dirty="0">
                <a:latin typeface="Microsoft YaHei" panose="020B0503020204020204" pitchFamily="34" charset="-122"/>
                <a:ea typeface="Microsoft YaHei" panose="020B0503020204020204" pitchFamily="34" charset="-122"/>
              </a:rPr>
              <a:t>T</a:t>
            </a:r>
            <a:r>
              <a:rPr lang="zh-CN" altLang="en-US" sz="2400" dirty="0">
                <a:latin typeface="Microsoft YaHei" panose="020B0503020204020204" pitchFamily="34" charset="-122"/>
                <a:ea typeface="Microsoft YaHei" panose="020B0503020204020204" pitchFamily="34" charset="-122"/>
              </a:rPr>
              <a:t>进入提交状态。</a:t>
            </a:r>
          </a:p>
          <a:p>
            <a:pPr>
              <a:lnSpc>
                <a:spcPct val="150000"/>
              </a:lnSpc>
              <a:spcBef>
                <a:spcPct val="50000"/>
              </a:spcBef>
            </a:pPr>
            <a:endParaRPr lang="zh-CN" altLang="en-US" sz="2400" dirty="0">
              <a:latin typeface="Microsoft YaHei" panose="020B0503020204020204" pitchFamily="34" charset="-122"/>
              <a:ea typeface="Microsoft YaHei" panose="020B0503020204020204" pitchFamily="34" charset="-122"/>
            </a:endParaRP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35491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Text Box 2"/>
          <p:cNvSpPr txBox="1">
            <a:spLocks noChangeArrowheads="1"/>
          </p:cNvSpPr>
          <p:nvPr/>
        </p:nvSpPr>
        <p:spPr bwMode="auto">
          <a:xfrm>
            <a:off x="1752600" y="990600"/>
            <a:ext cx="8686800" cy="5702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3200" dirty="0">
                <a:ea typeface="楷体_GB2312" charset="0"/>
              </a:rPr>
              <a:t>T1</a:t>
            </a:r>
            <a:r>
              <a:rPr lang="zh-CN" altLang="en-US" sz="3200" dirty="0">
                <a:ea typeface="楷体_GB2312" charset="0"/>
              </a:rPr>
              <a:t>和</a:t>
            </a:r>
            <a:r>
              <a:rPr lang="en-US" altLang="zh-CN" sz="3200" dirty="0">
                <a:ea typeface="楷体_GB2312" charset="0"/>
              </a:rPr>
              <a:t>T2</a:t>
            </a:r>
            <a:r>
              <a:rPr lang="zh-CN" altLang="en-US" sz="3200" dirty="0">
                <a:ea typeface="楷体_GB2312" charset="0"/>
              </a:rPr>
              <a:t>同前</a:t>
            </a:r>
            <a:r>
              <a:rPr lang="zh-CN" altLang="en-US" sz="3200" dirty="0">
                <a:ea typeface="楷体_GB2312" charset="0"/>
                <a:hlinkClick r:id="rId2" action="ppaction://hlinksldjump"/>
              </a:rPr>
              <a:t>实例</a:t>
            </a:r>
            <a:r>
              <a:rPr lang="zh-CN" altLang="en-US" sz="3200" dirty="0">
                <a:ea typeface="楷体_GB2312" charset="0"/>
              </a:rPr>
              <a:t>。</a:t>
            </a:r>
          </a:p>
          <a:p>
            <a:pPr>
              <a:spcBef>
                <a:spcPct val="50000"/>
              </a:spcBef>
            </a:pPr>
            <a:r>
              <a:rPr lang="zh-CN" altLang="en-US" sz="3200" dirty="0">
                <a:ea typeface="楷体_GB2312" charset="0"/>
              </a:rPr>
              <a:t>日志中所包含的有关</a:t>
            </a:r>
            <a:r>
              <a:rPr lang="en-US" altLang="zh-CN" sz="3200" dirty="0">
                <a:ea typeface="楷体_GB2312" charset="0"/>
              </a:rPr>
              <a:t>T1</a:t>
            </a:r>
            <a:r>
              <a:rPr lang="zh-CN" altLang="en-US" sz="3200" dirty="0">
                <a:ea typeface="楷体_GB2312" charset="0"/>
              </a:rPr>
              <a:t>、</a:t>
            </a:r>
            <a:r>
              <a:rPr lang="en-US" altLang="zh-CN" sz="3200" dirty="0">
                <a:ea typeface="楷体_GB2312" charset="0"/>
              </a:rPr>
              <a:t>T2</a:t>
            </a:r>
            <a:r>
              <a:rPr lang="zh-CN" altLang="en-US" sz="3200" dirty="0">
                <a:ea typeface="楷体_GB2312" charset="0"/>
              </a:rPr>
              <a:t>的信息如下：</a:t>
            </a:r>
          </a:p>
          <a:p>
            <a:pPr>
              <a:spcBef>
                <a:spcPct val="50000"/>
              </a:spcBef>
            </a:pPr>
            <a:r>
              <a:rPr lang="en-US" altLang="zh-CN" sz="3200" dirty="0">
                <a:ea typeface="楷体_GB2312" charset="0"/>
              </a:rPr>
              <a:t>&lt;T1,START&gt;                 &lt;T2,START&gt;</a:t>
            </a:r>
          </a:p>
          <a:p>
            <a:pPr>
              <a:spcBef>
                <a:spcPct val="50000"/>
              </a:spcBef>
            </a:pPr>
            <a:r>
              <a:rPr lang="en-US" altLang="zh-CN" sz="3200" dirty="0">
                <a:ea typeface="楷体_GB2312" charset="0"/>
              </a:rPr>
              <a:t>&lt;T1,A,1000,950&gt;           &lt;T2,C,700,600&gt;</a:t>
            </a:r>
          </a:p>
          <a:p>
            <a:pPr>
              <a:spcBef>
                <a:spcPct val="50000"/>
              </a:spcBef>
            </a:pPr>
            <a:r>
              <a:rPr lang="en-US" altLang="zh-CN" sz="3200" dirty="0">
                <a:ea typeface="楷体_GB2312" charset="0"/>
              </a:rPr>
              <a:t>&lt;T1,B,2000,2050&gt;         &lt;T2,COMMIT&gt;</a:t>
            </a:r>
          </a:p>
          <a:p>
            <a:pPr>
              <a:spcBef>
                <a:spcPct val="50000"/>
              </a:spcBef>
            </a:pPr>
            <a:r>
              <a:rPr lang="en-US" altLang="zh-CN" sz="3200" dirty="0">
                <a:ea typeface="楷体_GB2312" charset="0"/>
              </a:rPr>
              <a:t>&lt;T1,commit&gt;</a:t>
            </a:r>
          </a:p>
          <a:p>
            <a:pPr>
              <a:spcBef>
                <a:spcPct val="50000"/>
              </a:spcBef>
            </a:pPr>
            <a:endParaRPr lang="en-US" altLang="zh-CN" sz="3200" b="1" dirty="0">
              <a:ea typeface="楷体_GB2312" charset="0"/>
            </a:endParaRPr>
          </a:p>
          <a:p>
            <a:pPr>
              <a:spcBef>
                <a:spcPct val="50000"/>
              </a:spcBef>
            </a:pPr>
            <a:endParaRPr lang="en-US" altLang="zh-CN" sz="3200" b="1" dirty="0"/>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224107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11970">
                                            <p:txEl>
                                              <p:pRg st="0" end="0"/>
                                            </p:txEl>
                                          </p:spTgt>
                                        </p:tgtEl>
                                        <p:attrNameLst>
                                          <p:attrName>style.visibility</p:attrName>
                                        </p:attrNameLst>
                                      </p:cBhvr>
                                      <p:to>
                                        <p:strVal val="visible"/>
                                      </p:to>
                                    </p:set>
                                    <p:animEffect transition="in" filter="box(in)">
                                      <p:cBhvr>
                                        <p:cTn id="7" dur="500"/>
                                        <p:tgtEl>
                                          <p:spTgt spid="21197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11970">
                                            <p:txEl>
                                              <p:pRg st="1" end="1"/>
                                            </p:txEl>
                                          </p:spTgt>
                                        </p:tgtEl>
                                        <p:attrNameLst>
                                          <p:attrName>style.visibility</p:attrName>
                                        </p:attrNameLst>
                                      </p:cBhvr>
                                      <p:to>
                                        <p:strVal val="visible"/>
                                      </p:to>
                                    </p:set>
                                    <p:animEffect transition="in" filter="box(in)">
                                      <p:cBhvr>
                                        <p:cTn id="12" dur="500"/>
                                        <p:tgtEl>
                                          <p:spTgt spid="21197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211970">
                                            <p:txEl>
                                              <p:pRg st="2" end="2"/>
                                            </p:txEl>
                                          </p:spTgt>
                                        </p:tgtEl>
                                        <p:attrNameLst>
                                          <p:attrName>style.visibility</p:attrName>
                                        </p:attrNameLst>
                                      </p:cBhvr>
                                      <p:to>
                                        <p:strVal val="visible"/>
                                      </p:to>
                                    </p:set>
                                    <p:animEffect transition="in" filter="box(in)">
                                      <p:cBhvr>
                                        <p:cTn id="17" dur="500"/>
                                        <p:tgtEl>
                                          <p:spTgt spid="21197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211970">
                                            <p:txEl>
                                              <p:pRg st="3" end="3"/>
                                            </p:txEl>
                                          </p:spTgt>
                                        </p:tgtEl>
                                        <p:attrNameLst>
                                          <p:attrName>style.visibility</p:attrName>
                                        </p:attrNameLst>
                                      </p:cBhvr>
                                      <p:to>
                                        <p:strVal val="visible"/>
                                      </p:to>
                                    </p:set>
                                    <p:animEffect transition="in" filter="box(in)">
                                      <p:cBhvr>
                                        <p:cTn id="22" dur="500"/>
                                        <p:tgtEl>
                                          <p:spTgt spid="21197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211970">
                                            <p:txEl>
                                              <p:pRg st="4" end="4"/>
                                            </p:txEl>
                                          </p:spTgt>
                                        </p:tgtEl>
                                        <p:attrNameLst>
                                          <p:attrName>style.visibility</p:attrName>
                                        </p:attrNameLst>
                                      </p:cBhvr>
                                      <p:to>
                                        <p:strVal val="visible"/>
                                      </p:to>
                                    </p:set>
                                    <p:animEffect transition="in" filter="box(in)">
                                      <p:cBhvr>
                                        <p:cTn id="27" dur="500"/>
                                        <p:tgtEl>
                                          <p:spTgt spid="211970">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211970">
                                            <p:txEl>
                                              <p:pRg st="5" end="5"/>
                                            </p:txEl>
                                          </p:spTgt>
                                        </p:tgtEl>
                                        <p:attrNameLst>
                                          <p:attrName>style.visibility</p:attrName>
                                        </p:attrNameLst>
                                      </p:cBhvr>
                                      <p:to>
                                        <p:strVal val="visible"/>
                                      </p:to>
                                    </p:set>
                                    <p:animEffect transition="in" filter="box(in)">
                                      <p:cBhvr>
                                        <p:cTn id="32" dur="500"/>
                                        <p:tgtEl>
                                          <p:spTgt spid="21197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Text Box 2"/>
          <p:cNvSpPr txBox="1">
            <a:spLocks noChangeArrowheads="1"/>
          </p:cNvSpPr>
          <p:nvPr/>
        </p:nvSpPr>
        <p:spPr bwMode="auto">
          <a:xfrm>
            <a:off x="1676400" y="1041024"/>
            <a:ext cx="8610600" cy="5816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3200" b="1" dirty="0">
                <a:solidFill>
                  <a:schemeClr val="bg2"/>
                </a:solidFill>
                <a:latin typeface="Arial Unicode MS" charset="0"/>
              </a:rPr>
              <a:t>✾</a:t>
            </a:r>
            <a:r>
              <a:rPr lang="zh-CN" altLang="en-US" sz="2800" b="1" dirty="0">
                <a:latin typeface="宋体" charset="-122"/>
              </a:rPr>
              <a:t>日志与数据库变化过程实例：</a:t>
            </a:r>
          </a:p>
          <a:p>
            <a:pPr lvl="1"/>
            <a:r>
              <a:rPr lang="zh-CN" altLang="en-US" sz="2800" b="1" dirty="0">
                <a:latin typeface="宋体" charset="-122"/>
              </a:rPr>
              <a:t> 日志记录              数据库</a:t>
            </a:r>
          </a:p>
          <a:p>
            <a:pPr lvl="1"/>
            <a:r>
              <a:rPr lang="en-US" altLang="zh-CN" sz="2800" b="1" dirty="0">
                <a:latin typeface="宋体" charset="-122"/>
              </a:rPr>
              <a:t>&lt;T1,START&gt;</a:t>
            </a:r>
            <a:r>
              <a:rPr lang="en-US" altLang="zh-CN" sz="1600" b="1" dirty="0"/>
              <a:t>         </a:t>
            </a:r>
          </a:p>
          <a:p>
            <a:pPr lvl="1"/>
            <a:r>
              <a:rPr lang="en-US" altLang="zh-CN" sz="2800" b="1" dirty="0">
                <a:solidFill>
                  <a:srgbClr val="FF0000"/>
                </a:solidFill>
                <a:latin typeface="宋体" charset="-122"/>
              </a:rPr>
              <a:t>&lt;T1,A,1000</a:t>
            </a:r>
            <a:r>
              <a:rPr lang="zh-CN" altLang="en-US" sz="2800" b="1" dirty="0">
                <a:solidFill>
                  <a:srgbClr val="FF0000"/>
                </a:solidFill>
                <a:latin typeface="宋体" charset="-122"/>
              </a:rPr>
              <a:t>，</a:t>
            </a:r>
            <a:r>
              <a:rPr lang="en-US" altLang="zh-CN" sz="2800" b="1" dirty="0">
                <a:solidFill>
                  <a:srgbClr val="FF0000"/>
                </a:solidFill>
                <a:latin typeface="宋体" charset="-122"/>
              </a:rPr>
              <a:t>950&gt;</a:t>
            </a:r>
          </a:p>
          <a:p>
            <a:pPr lvl="1"/>
            <a:r>
              <a:rPr lang="en-US" altLang="zh-CN" sz="2800" b="1" dirty="0">
                <a:solidFill>
                  <a:srgbClr val="FF0000"/>
                </a:solidFill>
                <a:latin typeface="宋体" charset="-122"/>
              </a:rPr>
              <a:t>                       A=950</a:t>
            </a:r>
          </a:p>
          <a:p>
            <a:pPr lvl="1"/>
            <a:r>
              <a:rPr lang="en-US" altLang="zh-CN" sz="2800" b="1" dirty="0">
                <a:solidFill>
                  <a:srgbClr val="FF0000"/>
                </a:solidFill>
                <a:latin typeface="宋体" charset="-122"/>
              </a:rPr>
              <a:t>&lt;T1,B,2000</a:t>
            </a:r>
            <a:r>
              <a:rPr lang="zh-CN" altLang="en-US" sz="2800" b="1" dirty="0">
                <a:solidFill>
                  <a:srgbClr val="FF0000"/>
                </a:solidFill>
                <a:latin typeface="宋体" charset="-122"/>
              </a:rPr>
              <a:t>，</a:t>
            </a:r>
            <a:r>
              <a:rPr lang="en-US" altLang="zh-CN" sz="2800" b="1" dirty="0">
                <a:solidFill>
                  <a:srgbClr val="FF0000"/>
                </a:solidFill>
                <a:latin typeface="宋体" charset="-122"/>
              </a:rPr>
              <a:t>2050&gt;</a:t>
            </a:r>
          </a:p>
          <a:p>
            <a:pPr lvl="1"/>
            <a:r>
              <a:rPr lang="en-US" altLang="zh-CN" sz="2800" b="1" dirty="0">
                <a:solidFill>
                  <a:srgbClr val="FF0000"/>
                </a:solidFill>
                <a:latin typeface="宋体" charset="-122"/>
              </a:rPr>
              <a:t>                       B=2050</a:t>
            </a:r>
            <a:r>
              <a:rPr lang="en-US" altLang="zh-CN" sz="2800" b="1" dirty="0">
                <a:latin typeface="宋体" charset="-122"/>
              </a:rPr>
              <a:t> </a:t>
            </a:r>
          </a:p>
          <a:p>
            <a:pPr lvl="1"/>
            <a:r>
              <a:rPr lang="en-US" altLang="zh-CN" sz="2800" b="1" dirty="0">
                <a:latin typeface="宋体" charset="-122"/>
              </a:rPr>
              <a:t>&lt;T1,COMMIT&gt;          </a:t>
            </a:r>
          </a:p>
          <a:p>
            <a:pPr lvl="1"/>
            <a:r>
              <a:rPr lang="en-US" altLang="zh-CN" sz="2800" b="1" dirty="0">
                <a:latin typeface="宋体" charset="-122"/>
              </a:rPr>
              <a:t>&lt;T2,START&gt;</a:t>
            </a:r>
          </a:p>
          <a:p>
            <a:pPr lvl="1"/>
            <a:r>
              <a:rPr lang="en-US" altLang="zh-CN" sz="2800" b="1" dirty="0">
                <a:solidFill>
                  <a:srgbClr val="FF0000"/>
                </a:solidFill>
                <a:latin typeface="宋体" charset="-122"/>
              </a:rPr>
              <a:t>&lt;T2,C,700</a:t>
            </a:r>
            <a:r>
              <a:rPr lang="zh-CN" altLang="en-US" sz="2800" b="1" dirty="0">
                <a:solidFill>
                  <a:srgbClr val="FF0000"/>
                </a:solidFill>
                <a:latin typeface="宋体" charset="-122"/>
              </a:rPr>
              <a:t>，</a:t>
            </a:r>
            <a:r>
              <a:rPr lang="en-US" altLang="zh-CN" sz="2800" b="1" dirty="0">
                <a:solidFill>
                  <a:srgbClr val="FF0000"/>
                </a:solidFill>
                <a:latin typeface="宋体" charset="-122"/>
              </a:rPr>
              <a:t>600&gt;</a:t>
            </a:r>
          </a:p>
          <a:p>
            <a:pPr lvl="1"/>
            <a:r>
              <a:rPr lang="en-US" altLang="zh-CN" sz="2800" b="1" dirty="0">
                <a:latin typeface="宋体" charset="-122"/>
              </a:rPr>
              <a:t>                       </a:t>
            </a:r>
            <a:r>
              <a:rPr lang="en-US" altLang="zh-CN" sz="2800" b="1" dirty="0">
                <a:solidFill>
                  <a:srgbClr val="FF0000"/>
                </a:solidFill>
                <a:latin typeface="宋体" charset="-122"/>
              </a:rPr>
              <a:t>C=600</a:t>
            </a:r>
          </a:p>
          <a:p>
            <a:pPr lvl="1"/>
            <a:r>
              <a:rPr lang="en-US" altLang="zh-CN" sz="2800" b="1" dirty="0">
                <a:latin typeface="宋体" charset="-122"/>
              </a:rPr>
              <a:t>&lt;T2,COMMIT&gt; </a:t>
            </a:r>
          </a:p>
          <a:p>
            <a:pPr lvl="1"/>
            <a:r>
              <a:rPr lang="en-US" altLang="zh-CN" sz="3200" b="1" dirty="0">
                <a:latin typeface="宋体" charset="-122"/>
              </a:rPr>
              <a:t>                      </a:t>
            </a: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764568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12994">
                                            <p:txEl>
                                              <p:pRg st="0" end="0"/>
                                            </p:txEl>
                                          </p:spTgt>
                                        </p:tgtEl>
                                        <p:attrNameLst>
                                          <p:attrName>style.visibility</p:attrName>
                                        </p:attrNameLst>
                                      </p:cBhvr>
                                      <p:to>
                                        <p:strVal val="visible"/>
                                      </p:to>
                                    </p:set>
                                    <p:animEffect transition="in" filter="box(in)">
                                      <p:cBhvr>
                                        <p:cTn id="7" dur="500"/>
                                        <p:tgtEl>
                                          <p:spTgt spid="21299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12994">
                                            <p:txEl>
                                              <p:pRg st="1" end="1"/>
                                            </p:txEl>
                                          </p:spTgt>
                                        </p:tgtEl>
                                        <p:attrNameLst>
                                          <p:attrName>style.visibility</p:attrName>
                                        </p:attrNameLst>
                                      </p:cBhvr>
                                      <p:to>
                                        <p:strVal val="visible"/>
                                      </p:to>
                                    </p:set>
                                    <p:animEffect transition="in" filter="box(in)">
                                      <p:cBhvr>
                                        <p:cTn id="12" dur="500"/>
                                        <p:tgtEl>
                                          <p:spTgt spid="212994">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212994">
                                            <p:txEl>
                                              <p:pRg st="2" end="2"/>
                                            </p:txEl>
                                          </p:spTgt>
                                        </p:tgtEl>
                                        <p:attrNameLst>
                                          <p:attrName>style.visibility</p:attrName>
                                        </p:attrNameLst>
                                      </p:cBhvr>
                                      <p:to>
                                        <p:strVal val="visible"/>
                                      </p:to>
                                    </p:set>
                                    <p:animEffect transition="in" filter="box(in)">
                                      <p:cBhvr>
                                        <p:cTn id="17" dur="500"/>
                                        <p:tgtEl>
                                          <p:spTgt spid="212994">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212994">
                                            <p:txEl>
                                              <p:pRg st="3" end="3"/>
                                            </p:txEl>
                                          </p:spTgt>
                                        </p:tgtEl>
                                        <p:attrNameLst>
                                          <p:attrName>style.visibility</p:attrName>
                                        </p:attrNameLst>
                                      </p:cBhvr>
                                      <p:to>
                                        <p:strVal val="visible"/>
                                      </p:to>
                                    </p:set>
                                    <p:animEffect transition="in" filter="box(in)">
                                      <p:cBhvr>
                                        <p:cTn id="22" dur="500"/>
                                        <p:tgtEl>
                                          <p:spTgt spid="212994">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212994">
                                            <p:txEl>
                                              <p:pRg st="4" end="4"/>
                                            </p:txEl>
                                          </p:spTgt>
                                        </p:tgtEl>
                                        <p:attrNameLst>
                                          <p:attrName>style.visibility</p:attrName>
                                        </p:attrNameLst>
                                      </p:cBhvr>
                                      <p:to>
                                        <p:strVal val="visible"/>
                                      </p:to>
                                    </p:set>
                                    <p:animEffect transition="in" filter="box(in)">
                                      <p:cBhvr>
                                        <p:cTn id="27" dur="500"/>
                                        <p:tgtEl>
                                          <p:spTgt spid="212994">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212994">
                                            <p:txEl>
                                              <p:pRg st="5" end="5"/>
                                            </p:txEl>
                                          </p:spTgt>
                                        </p:tgtEl>
                                        <p:attrNameLst>
                                          <p:attrName>style.visibility</p:attrName>
                                        </p:attrNameLst>
                                      </p:cBhvr>
                                      <p:to>
                                        <p:strVal val="visible"/>
                                      </p:to>
                                    </p:set>
                                    <p:animEffect transition="in" filter="box(in)">
                                      <p:cBhvr>
                                        <p:cTn id="32" dur="500"/>
                                        <p:tgtEl>
                                          <p:spTgt spid="212994">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nodeType="clickEffect">
                                  <p:stCondLst>
                                    <p:cond delay="0"/>
                                  </p:stCondLst>
                                  <p:childTnLst>
                                    <p:set>
                                      <p:cBhvr>
                                        <p:cTn id="36" dur="1" fill="hold">
                                          <p:stCondLst>
                                            <p:cond delay="0"/>
                                          </p:stCondLst>
                                        </p:cTn>
                                        <p:tgtEl>
                                          <p:spTgt spid="212994">
                                            <p:txEl>
                                              <p:pRg st="6" end="6"/>
                                            </p:txEl>
                                          </p:spTgt>
                                        </p:tgtEl>
                                        <p:attrNameLst>
                                          <p:attrName>style.visibility</p:attrName>
                                        </p:attrNameLst>
                                      </p:cBhvr>
                                      <p:to>
                                        <p:strVal val="visible"/>
                                      </p:to>
                                    </p:set>
                                    <p:animEffect transition="in" filter="box(in)">
                                      <p:cBhvr>
                                        <p:cTn id="37" dur="500"/>
                                        <p:tgtEl>
                                          <p:spTgt spid="212994">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4" presetClass="entr" presetSubtype="16" fill="hold" nodeType="clickEffect">
                                  <p:stCondLst>
                                    <p:cond delay="0"/>
                                  </p:stCondLst>
                                  <p:childTnLst>
                                    <p:set>
                                      <p:cBhvr>
                                        <p:cTn id="41" dur="1" fill="hold">
                                          <p:stCondLst>
                                            <p:cond delay="0"/>
                                          </p:stCondLst>
                                        </p:cTn>
                                        <p:tgtEl>
                                          <p:spTgt spid="212994">
                                            <p:txEl>
                                              <p:pRg st="7" end="7"/>
                                            </p:txEl>
                                          </p:spTgt>
                                        </p:tgtEl>
                                        <p:attrNameLst>
                                          <p:attrName>style.visibility</p:attrName>
                                        </p:attrNameLst>
                                      </p:cBhvr>
                                      <p:to>
                                        <p:strVal val="visible"/>
                                      </p:to>
                                    </p:set>
                                    <p:animEffect transition="in" filter="box(in)">
                                      <p:cBhvr>
                                        <p:cTn id="42" dur="500"/>
                                        <p:tgtEl>
                                          <p:spTgt spid="212994">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4" presetClass="entr" presetSubtype="16" fill="hold" nodeType="clickEffect">
                                  <p:stCondLst>
                                    <p:cond delay="0"/>
                                  </p:stCondLst>
                                  <p:childTnLst>
                                    <p:set>
                                      <p:cBhvr>
                                        <p:cTn id="46" dur="1" fill="hold">
                                          <p:stCondLst>
                                            <p:cond delay="0"/>
                                          </p:stCondLst>
                                        </p:cTn>
                                        <p:tgtEl>
                                          <p:spTgt spid="212994">
                                            <p:txEl>
                                              <p:pRg st="8" end="8"/>
                                            </p:txEl>
                                          </p:spTgt>
                                        </p:tgtEl>
                                        <p:attrNameLst>
                                          <p:attrName>style.visibility</p:attrName>
                                        </p:attrNameLst>
                                      </p:cBhvr>
                                      <p:to>
                                        <p:strVal val="visible"/>
                                      </p:to>
                                    </p:set>
                                    <p:animEffect transition="in" filter="box(in)">
                                      <p:cBhvr>
                                        <p:cTn id="47" dur="500"/>
                                        <p:tgtEl>
                                          <p:spTgt spid="212994">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4" presetClass="entr" presetSubtype="16" fill="hold" nodeType="clickEffect">
                                  <p:stCondLst>
                                    <p:cond delay="0"/>
                                  </p:stCondLst>
                                  <p:childTnLst>
                                    <p:set>
                                      <p:cBhvr>
                                        <p:cTn id="51" dur="1" fill="hold">
                                          <p:stCondLst>
                                            <p:cond delay="0"/>
                                          </p:stCondLst>
                                        </p:cTn>
                                        <p:tgtEl>
                                          <p:spTgt spid="212994">
                                            <p:txEl>
                                              <p:pRg st="9" end="9"/>
                                            </p:txEl>
                                          </p:spTgt>
                                        </p:tgtEl>
                                        <p:attrNameLst>
                                          <p:attrName>style.visibility</p:attrName>
                                        </p:attrNameLst>
                                      </p:cBhvr>
                                      <p:to>
                                        <p:strVal val="visible"/>
                                      </p:to>
                                    </p:set>
                                    <p:animEffect transition="in" filter="box(in)">
                                      <p:cBhvr>
                                        <p:cTn id="52" dur="500"/>
                                        <p:tgtEl>
                                          <p:spTgt spid="212994">
                                            <p:txEl>
                                              <p:pRg st="9" end="9"/>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4" presetClass="entr" presetSubtype="16" fill="hold" nodeType="clickEffect">
                                  <p:stCondLst>
                                    <p:cond delay="0"/>
                                  </p:stCondLst>
                                  <p:childTnLst>
                                    <p:set>
                                      <p:cBhvr>
                                        <p:cTn id="56" dur="1" fill="hold">
                                          <p:stCondLst>
                                            <p:cond delay="0"/>
                                          </p:stCondLst>
                                        </p:cTn>
                                        <p:tgtEl>
                                          <p:spTgt spid="212994">
                                            <p:txEl>
                                              <p:pRg st="10" end="10"/>
                                            </p:txEl>
                                          </p:spTgt>
                                        </p:tgtEl>
                                        <p:attrNameLst>
                                          <p:attrName>style.visibility</p:attrName>
                                        </p:attrNameLst>
                                      </p:cBhvr>
                                      <p:to>
                                        <p:strVal val="visible"/>
                                      </p:to>
                                    </p:set>
                                    <p:animEffect transition="in" filter="box(in)">
                                      <p:cBhvr>
                                        <p:cTn id="57" dur="500"/>
                                        <p:tgtEl>
                                          <p:spTgt spid="212994">
                                            <p:txEl>
                                              <p:pRg st="10" end="10"/>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4" presetClass="entr" presetSubtype="16" fill="hold" nodeType="clickEffect">
                                  <p:stCondLst>
                                    <p:cond delay="0"/>
                                  </p:stCondLst>
                                  <p:childTnLst>
                                    <p:set>
                                      <p:cBhvr>
                                        <p:cTn id="61" dur="1" fill="hold">
                                          <p:stCondLst>
                                            <p:cond delay="0"/>
                                          </p:stCondLst>
                                        </p:cTn>
                                        <p:tgtEl>
                                          <p:spTgt spid="212994">
                                            <p:txEl>
                                              <p:pRg st="11" end="11"/>
                                            </p:txEl>
                                          </p:spTgt>
                                        </p:tgtEl>
                                        <p:attrNameLst>
                                          <p:attrName>style.visibility</p:attrName>
                                        </p:attrNameLst>
                                      </p:cBhvr>
                                      <p:to>
                                        <p:strVal val="visible"/>
                                      </p:to>
                                    </p:set>
                                    <p:animEffect transition="in" filter="box(in)">
                                      <p:cBhvr>
                                        <p:cTn id="62" dur="500"/>
                                        <p:tgtEl>
                                          <p:spTgt spid="21299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Text Box 2"/>
          <p:cNvSpPr txBox="1">
            <a:spLocks noChangeArrowheads="1"/>
          </p:cNvSpPr>
          <p:nvPr/>
        </p:nvSpPr>
        <p:spPr bwMode="auto">
          <a:xfrm>
            <a:off x="102892" y="620756"/>
            <a:ext cx="11655552" cy="63271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20000"/>
              </a:lnSpc>
              <a:spcBef>
                <a:spcPct val="50000"/>
              </a:spcBef>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1</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活动状态</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：事务开始运行就进入活动状态，直到部分提交或失败。</a:t>
            </a:r>
          </a:p>
          <a:p>
            <a:pPr lvl="1">
              <a:lnSpc>
                <a:spcPct val="120000"/>
              </a:lnSpc>
              <a:spcBef>
                <a:spcPct val="50000"/>
              </a:spcBef>
            </a:pPr>
            <a:r>
              <a:rPr lang="en-US" altLang="zh-CN" sz="2000" dirty="0">
                <a:latin typeface="Times New Roman" panose="02020603050405020304" pitchFamily="18" charset="0"/>
                <a:ea typeface="Microsoft YaHei" panose="020B0503020204020204" pitchFamily="34" charset="-122"/>
                <a:cs typeface="Times New Roman" panose="02020603050405020304" pitchFamily="18" charset="0"/>
              </a:rPr>
              <a:t>BEGIN-TRANSACTION</a:t>
            </a:r>
            <a:r>
              <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rPr>
              <a:t>：事务</a:t>
            </a:r>
            <a:r>
              <a:rPr lang="zh-CN" altLang="en-US" sz="20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进入活动状态</a:t>
            </a:r>
            <a:r>
              <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rPr>
              <a:t>。</a:t>
            </a:r>
          </a:p>
          <a:p>
            <a:pPr>
              <a:lnSpc>
                <a:spcPct val="120000"/>
              </a:lnSpc>
              <a:spcBef>
                <a:spcPct val="50000"/>
              </a:spcBef>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2</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部分提交状态</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：事务执行完最后一条语句，即执行完</a:t>
            </a:r>
            <a:r>
              <a:rPr lang="en-US" altLang="zh-CN"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END-TRANSACTION</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命令之后进入部分提交状态，把事务的所有操作对数据库的影响存入数据库。</a:t>
            </a:r>
            <a:endPar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endParaRPr>
          </a:p>
          <a:p>
            <a:pPr>
              <a:lnSpc>
                <a:spcPct val="120000"/>
              </a:lnSpc>
              <a:spcBef>
                <a:spcPct val="50000"/>
              </a:spcBef>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3</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失败状态</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：发现一个事务不能正常运行下去时。</a:t>
            </a:r>
          </a:p>
          <a:p>
            <a:pPr lvl="1">
              <a:lnSpc>
                <a:spcPct val="120000"/>
              </a:lnSpc>
              <a:spcBef>
                <a:spcPct val="50000"/>
              </a:spcBef>
            </a:pPr>
            <a:r>
              <a:rPr lang="en-US" altLang="zh-CN" sz="20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ABORT</a:t>
            </a:r>
            <a:r>
              <a:rPr lang="en-US" altLang="zh-CN" sz="2000" dirty="0">
                <a:latin typeface="Times New Roman" panose="02020603050405020304" pitchFamily="18" charset="0"/>
                <a:ea typeface="Microsoft YaHei" panose="020B0503020204020204" pitchFamily="34" charset="-122"/>
                <a:cs typeface="Times New Roman" panose="02020603050405020304" pitchFamily="18" charset="0"/>
              </a:rPr>
              <a:t>-TRANSACTION</a:t>
            </a:r>
            <a:r>
              <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rPr>
              <a:t>：进入失败状态。</a:t>
            </a:r>
            <a:r>
              <a:rPr lang="en-US" altLang="zh-CN" sz="2000" dirty="0">
                <a:latin typeface="Times New Roman" panose="02020603050405020304" pitchFamily="18" charset="0"/>
                <a:ea typeface="Microsoft YaHei" panose="020B0503020204020204" pitchFamily="34" charset="-122"/>
                <a:cs typeface="Times New Roman" panose="02020603050405020304" pitchFamily="18" charset="0"/>
              </a:rPr>
              <a:t>DBMS</a:t>
            </a:r>
            <a:r>
              <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rPr>
              <a:t>消除事务中所有操作对数据库和其他事务的影响，结束事务的运行。</a:t>
            </a:r>
          </a:p>
          <a:p>
            <a:pPr>
              <a:lnSpc>
                <a:spcPct val="120000"/>
              </a:lnSpc>
              <a:spcBef>
                <a:spcPct val="50000"/>
              </a:spcBef>
              <a:spcAft>
                <a:spcPts val="1200"/>
              </a:spcAft>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4</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异常结束状态</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：当一个失败事务对数据库和其他事务的影响被消除，</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数据库恢复</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到该事务开始</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执行前的状态</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之后，该失败事务退出</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DBS</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，进入异常结束状态</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endPar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endParaRPr>
          </a:p>
          <a:p>
            <a:pPr>
              <a:lnSpc>
                <a:spcPct val="120000"/>
              </a:lnSpc>
              <a:spcAft>
                <a:spcPts val="1200"/>
              </a:spcAft>
            </a:pP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5</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提交状态</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：当一个</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事务成功</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地</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完成</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了</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所有操作</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，并且所有操作对数据库的</a:t>
            </a:r>
            <a:r>
              <a:rPr lang="zh-CN" altLang="en-US" sz="24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影响都已永久</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地存入数据库之后，该事务退出</a:t>
            </a:r>
            <a:r>
              <a:rPr lang="en-US" altLang="zh-CN" sz="2400" dirty="0">
                <a:latin typeface="Times New Roman" panose="02020603050405020304" pitchFamily="18" charset="0"/>
                <a:ea typeface="Microsoft YaHei" panose="020B0503020204020204" pitchFamily="34" charset="-122"/>
                <a:cs typeface="Times New Roman" panose="02020603050405020304" pitchFamily="18" charset="0"/>
              </a:rPr>
              <a:t>DBS</a:t>
            </a:r>
            <a:r>
              <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rPr>
              <a:t>，进入提交状态，正常结束。</a:t>
            </a:r>
          </a:p>
          <a:p>
            <a:pPr lvl="1">
              <a:lnSpc>
                <a:spcPct val="120000"/>
              </a:lnSpc>
              <a:spcAft>
                <a:spcPts val="1200"/>
              </a:spcAft>
            </a:pPr>
            <a:r>
              <a:rPr lang="en-US" altLang="zh-CN" sz="20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COMMIT-TRANSACTION</a:t>
            </a:r>
            <a:r>
              <a:rPr lang="zh-CN" altLang="en-US" sz="2000" dirty="0">
                <a:latin typeface="Times New Roman" panose="02020603050405020304" pitchFamily="18" charset="0"/>
                <a:ea typeface="Microsoft YaHei" panose="020B0503020204020204" pitchFamily="34" charset="-122"/>
                <a:cs typeface="Times New Roman" panose="02020603050405020304" pitchFamily="18" charset="0"/>
              </a:rPr>
              <a:t>：事务进入提交状态。</a:t>
            </a:r>
            <a:endParaRPr lang="zh-CN" altLang="en-US" sz="2400" dirty="0">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4" name="文本框 94"/>
          <p:cNvSpPr txBox="1">
            <a:spLocks noChangeArrowheads="1"/>
          </p:cNvSpPr>
          <p:nvPr/>
        </p:nvSpPr>
        <p:spPr bwMode="auto">
          <a:xfrm>
            <a:off x="12192" y="69904"/>
            <a:ext cx="5053997"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10.1 </a:t>
            </a:r>
            <a:r>
              <a:rPr lang="zh-CN" altLang="en-US" sz="2800" b="1" dirty="0">
                <a:solidFill>
                  <a:schemeClr val="bg1"/>
                </a:solidFill>
                <a:latin typeface="微软雅黑" panose="020B0503020204020204" pitchFamily="34" charset="-122"/>
                <a:ea typeface="微软雅黑" panose="020B0503020204020204" pitchFamily="34" charset="-122"/>
              </a:rPr>
              <a:t>事务</a:t>
            </a:r>
          </a:p>
        </p:txBody>
      </p:sp>
      <p:sp>
        <p:nvSpPr>
          <p:cNvPr id="5" name="文本框 94"/>
          <p:cNvSpPr txBox="1">
            <a:spLocks noChangeArrowheads="1"/>
          </p:cNvSpPr>
          <p:nvPr/>
        </p:nvSpPr>
        <p:spPr bwMode="auto">
          <a:xfrm>
            <a:off x="4503781" y="79955"/>
            <a:ext cx="7908779"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10.1.3 </a:t>
            </a:r>
            <a:r>
              <a:rPr lang="zh-CN" altLang="en-US" sz="2800" b="1" dirty="0">
                <a:solidFill>
                  <a:schemeClr val="bg1"/>
                </a:solidFill>
                <a:latin typeface="微软雅黑" panose="020B0503020204020204" pitchFamily="34" charset="-122"/>
                <a:ea typeface="微软雅黑" panose="020B0503020204020204" pitchFamily="34" charset="-122"/>
              </a:rPr>
              <a:t>事务的状态</a:t>
            </a:r>
          </a:p>
        </p:txBody>
      </p:sp>
      <p:cxnSp>
        <p:nvCxnSpPr>
          <p:cNvPr id="6" name="直接连接符 5"/>
          <p:cNvCxnSpPr/>
          <p:nvPr/>
        </p:nvCxnSpPr>
        <p:spPr>
          <a:xfrm rot="5400000">
            <a:off x="3844152" y="367365"/>
            <a:ext cx="351464" cy="260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207594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164866">
                                            <p:txEl>
                                              <p:pRg st="0" end="0"/>
                                            </p:txEl>
                                          </p:spTgt>
                                        </p:tgtEl>
                                        <p:attrNameLst>
                                          <p:attrName>style.visibility</p:attrName>
                                        </p:attrNameLst>
                                      </p:cBhvr>
                                      <p:to>
                                        <p:strVal val="visible"/>
                                      </p:to>
                                    </p:set>
                                    <p:animEffect transition="in" filter="checkerboard(across)">
                                      <p:cBhvr>
                                        <p:cTn id="7" dur="500"/>
                                        <p:tgtEl>
                                          <p:spTgt spid="164866">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nodeType="clickEffect">
                                  <p:stCondLst>
                                    <p:cond delay="0"/>
                                  </p:stCondLst>
                                  <p:childTnLst>
                                    <p:set>
                                      <p:cBhvr>
                                        <p:cTn id="11" dur="1" fill="hold">
                                          <p:stCondLst>
                                            <p:cond delay="0"/>
                                          </p:stCondLst>
                                        </p:cTn>
                                        <p:tgtEl>
                                          <p:spTgt spid="164866">
                                            <p:txEl>
                                              <p:pRg st="1" end="1"/>
                                            </p:txEl>
                                          </p:spTgt>
                                        </p:tgtEl>
                                        <p:attrNameLst>
                                          <p:attrName>style.visibility</p:attrName>
                                        </p:attrNameLst>
                                      </p:cBhvr>
                                      <p:to>
                                        <p:strVal val="visible"/>
                                      </p:to>
                                    </p:set>
                                    <p:animEffect transition="in" filter="checkerboard(across)">
                                      <p:cBhvr>
                                        <p:cTn id="12" dur="500"/>
                                        <p:tgtEl>
                                          <p:spTgt spid="164866">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nodeType="clickEffect">
                                  <p:stCondLst>
                                    <p:cond delay="0"/>
                                  </p:stCondLst>
                                  <p:childTnLst>
                                    <p:set>
                                      <p:cBhvr>
                                        <p:cTn id="16" dur="1" fill="hold">
                                          <p:stCondLst>
                                            <p:cond delay="0"/>
                                          </p:stCondLst>
                                        </p:cTn>
                                        <p:tgtEl>
                                          <p:spTgt spid="164866">
                                            <p:txEl>
                                              <p:pRg st="2" end="2"/>
                                            </p:txEl>
                                          </p:spTgt>
                                        </p:tgtEl>
                                        <p:attrNameLst>
                                          <p:attrName>style.visibility</p:attrName>
                                        </p:attrNameLst>
                                      </p:cBhvr>
                                      <p:to>
                                        <p:strVal val="visible"/>
                                      </p:to>
                                    </p:set>
                                    <p:animEffect transition="in" filter="checkerboard(across)">
                                      <p:cBhvr>
                                        <p:cTn id="17" dur="500"/>
                                        <p:tgtEl>
                                          <p:spTgt spid="16486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164866">
                                            <p:txEl>
                                              <p:pRg st="3" end="3"/>
                                            </p:txEl>
                                          </p:spTgt>
                                        </p:tgtEl>
                                        <p:attrNameLst>
                                          <p:attrName>style.visibility</p:attrName>
                                        </p:attrNameLst>
                                      </p:cBhvr>
                                      <p:to>
                                        <p:strVal val="visible"/>
                                      </p:to>
                                    </p:set>
                                    <p:animEffect transition="in" filter="checkerboard(across)">
                                      <p:cBhvr>
                                        <p:cTn id="22" dur="500"/>
                                        <p:tgtEl>
                                          <p:spTgt spid="16486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164866">
                                            <p:txEl>
                                              <p:pRg st="4" end="4"/>
                                            </p:txEl>
                                          </p:spTgt>
                                        </p:tgtEl>
                                        <p:attrNameLst>
                                          <p:attrName>style.visibility</p:attrName>
                                        </p:attrNameLst>
                                      </p:cBhvr>
                                      <p:to>
                                        <p:strVal val="visible"/>
                                      </p:to>
                                    </p:set>
                                    <p:animEffect transition="in" filter="checkerboard(across)">
                                      <p:cBhvr>
                                        <p:cTn id="27" dur="500"/>
                                        <p:tgtEl>
                                          <p:spTgt spid="16486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164866">
                                            <p:txEl>
                                              <p:pRg st="5" end="5"/>
                                            </p:txEl>
                                          </p:spTgt>
                                        </p:tgtEl>
                                        <p:attrNameLst>
                                          <p:attrName>style.visibility</p:attrName>
                                        </p:attrNameLst>
                                      </p:cBhvr>
                                      <p:to>
                                        <p:strVal val="visible"/>
                                      </p:to>
                                    </p:set>
                                    <p:animEffect transition="in" filter="checkerboard(across)">
                                      <p:cBhvr>
                                        <p:cTn id="32" dur="500"/>
                                        <p:tgtEl>
                                          <p:spTgt spid="16486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164866">
                                            <p:txEl>
                                              <p:pRg st="6" end="6"/>
                                            </p:txEl>
                                          </p:spTgt>
                                        </p:tgtEl>
                                        <p:attrNameLst>
                                          <p:attrName>style.visibility</p:attrName>
                                        </p:attrNameLst>
                                      </p:cBhvr>
                                      <p:to>
                                        <p:strVal val="visible"/>
                                      </p:to>
                                    </p:set>
                                    <p:animEffect transition="in" filter="checkerboard(across)">
                                      <p:cBhvr>
                                        <p:cTn id="37" dur="500"/>
                                        <p:tgtEl>
                                          <p:spTgt spid="16486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nodeType="clickEffect">
                                  <p:stCondLst>
                                    <p:cond delay="0"/>
                                  </p:stCondLst>
                                  <p:childTnLst>
                                    <p:set>
                                      <p:cBhvr>
                                        <p:cTn id="41" dur="1" fill="hold">
                                          <p:stCondLst>
                                            <p:cond delay="0"/>
                                          </p:stCondLst>
                                        </p:cTn>
                                        <p:tgtEl>
                                          <p:spTgt spid="164866">
                                            <p:txEl>
                                              <p:pRg st="7" end="7"/>
                                            </p:txEl>
                                          </p:spTgt>
                                        </p:tgtEl>
                                        <p:attrNameLst>
                                          <p:attrName>style.visibility</p:attrName>
                                        </p:attrNameLst>
                                      </p:cBhvr>
                                      <p:to>
                                        <p:strVal val="visible"/>
                                      </p:to>
                                    </p:set>
                                    <p:animEffect transition="in" filter="checkerboard(across)">
                                      <p:cBhvr>
                                        <p:cTn id="42" dur="500"/>
                                        <p:tgtEl>
                                          <p:spTgt spid="16486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Text Box 2"/>
          <p:cNvSpPr txBox="1">
            <a:spLocks noChangeArrowheads="1"/>
          </p:cNvSpPr>
          <p:nvPr/>
        </p:nvSpPr>
        <p:spPr bwMode="auto">
          <a:xfrm>
            <a:off x="1752600" y="1295401"/>
            <a:ext cx="8534400" cy="4924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3200" dirty="0">
                <a:solidFill>
                  <a:srgbClr val="FF0000"/>
                </a:solidFill>
                <a:latin typeface="Microsoft YaHei" panose="020B0503020204020204" pitchFamily="34" charset="-122"/>
                <a:ea typeface="Microsoft YaHei" panose="020B0503020204020204" pitchFamily="34" charset="-122"/>
              </a:rPr>
              <a:t>针对即时更新技术</a:t>
            </a:r>
            <a:r>
              <a:rPr lang="en-US" altLang="zh-CN" sz="3200" dirty="0">
                <a:solidFill>
                  <a:srgbClr val="FF0000"/>
                </a:solidFill>
                <a:latin typeface="Microsoft YaHei" panose="020B0503020204020204" pitchFamily="34" charset="-122"/>
                <a:ea typeface="Microsoft YaHei" panose="020B0503020204020204" pitchFamily="34" charset="-122"/>
              </a:rPr>
              <a:t>DBMS</a:t>
            </a:r>
            <a:r>
              <a:rPr lang="zh-CN" altLang="en-US" sz="3200" dirty="0">
                <a:solidFill>
                  <a:srgbClr val="FF0000"/>
                </a:solidFill>
                <a:latin typeface="Microsoft YaHei" panose="020B0503020204020204" pitchFamily="34" charset="-122"/>
                <a:ea typeface="Microsoft YaHei" panose="020B0503020204020204" pitchFamily="34" charset="-122"/>
              </a:rPr>
              <a:t>所采用的恢复机制：</a:t>
            </a:r>
          </a:p>
          <a:p>
            <a:pPr>
              <a:spcBef>
                <a:spcPct val="50000"/>
              </a:spcBef>
            </a:pPr>
            <a:r>
              <a:rPr lang="en-US" altLang="zh-CN" sz="3200" dirty="0">
                <a:solidFill>
                  <a:srgbClr val="FF0000"/>
                </a:solidFill>
                <a:latin typeface="Microsoft YaHei" panose="020B0503020204020204" pitchFamily="34" charset="-122"/>
                <a:ea typeface="Microsoft YaHei" panose="020B0503020204020204" pitchFamily="34" charset="-122"/>
              </a:rPr>
              <a:t>UNDO</a:t>
            </a:r>
            <a:r>
              <a:rPr lang="zh-CN" altLang="en-US" sz="3200" dirty="0">
                <a:solidFill>
                  <a:srgbClr val="FF0000"/>
                </a:solidFill>
                <a:latin typeface="Microsoft YaHei" panose="020B0503020204020204" pitchFamily="34" charset="-122"/>
                <a:ea typeface="Microsoft YaHei" panose="020B0503020204020204" pitchFamily="34" charset="-122"/>
              </a:rPr>
              <a:t>（</a:t>
            </a:r>
            <a:r>
              <a:rPr lang="en-US" altLang="zh-CN" sz="3200" dirty="0">
                <a:solidFill>
                  <a:srgbClr val="FF0000"/>
                </a:solidFill>
                <a:latin typeface="Microsoft YaHei" panose="020B0503020204020204" pitchFamily="34" charset="-122"/>
                <a:ea typeface="Microsoft YaHei" panose="020B0503020204020204" pitchFamily="34" charset="-122"/>
              </a:rPr>
              <a:t>T</a:t>
            </a:r>
            <a:r>
              <a:rPr lang="zh-CN" altLang="en-US" sz="3200" dirty="0">
                <a:solidFill>
                  <a:srgbClr val="FF0000"/>
                </a:solidFill>
                <a:latin typeface="Microsoft YaHei" panose="020B0503020204020204" pitchFamily="34" charset="-122"/>
                <a:ea typeface="Microsoft YaHei" panose="020B0503020204020204" pitchFamily="34" charset="-122"/>
              </a:rPr>
              <a:t>）：</a:t>
            </a:r>
          </a:p>
          <a:p>
            <a:pPr>
              <a:spcBef>
                <a:spcPct val="50000"/>
              </a:spcBef>
            </a:pPr>
            <a:r>
              <a:rPr lang="en-US" altLang="zh-CN" sz="2800" dirty="0">
                <a:latin typeface="Microsoft YaHei" panose="020B0503020204020204" pitchFamily="34" charset="-122"/>
                <a:ea typeface="Microsoft YaHei" panose="020B0503020204020204" pitchFamily="34" charset="-122"/>
              </a:rPr>
              <a:t>FOR</a:t>
            </a:r>
            <a:r>
              <a:rPr lang="zh-CN" altLang="en-US" sz="2800" dirty="0">
                <a:latin typeface="Microsoft YaHei" panose="020B0503020204020204" pitchFamily="34" charset="-122"/>
                <a:ea typeface="Microsoft YaHei" panose="020B0503020204020204" pitchFamily="34" charset="-122"/>
              </a:rPr>
              <a:t>日志中每个形如（</a:t>
            </a:r>
            <a:r>
              <a:rPr lang="en-US" altLang="zh-CN" sz="2800" dirty="0">
                <a:latin typeface="Microsoft YaHei" panose="020B0503020204020204" pitchFamily="34" charset="-122"/>
                <a:ea typeface="Microsoft YaHei" panose="020B0503020204020204" pitchFamily="34" charset="-122"/>
              </a:rPr>
              <a:t>T</a:t>
            </a: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X</a:t>
            </a: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V1</a:t>
            </a: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V2</a:t>
            </a:r>
            <a:r>
              <a:rPr lang="zh-CN" altLang="en-US" sz="2800" dirty="0">
                <a:latin typeface="Microsoft YaHei" panose="020B0503020204020204" pitchFamily="34" charset="-122"/>
                <a:ea typeface="Microsoft YaHei" panose="020B0503020204020204" pitchFamily="34" charset="-122"/>
              </a:rPr>
              <a:t>）的记录</a:t>
            </a:r>
            <a:r>
              <a:rPr lang="en-US" altLang="zh-CN" sz="2800" dirty="0">
                <a:latin typeface="Microsoft YaHei" panose="020B0503020204020204" pitchFamily="34" charset="-122"/>
                <a:ea typeface="Microsoft YaHei" panose="020B0503020204020204" pitchFamily="34" charset="-122"/>
              </a:rPr>
              <a:t>DO</a:t>
            </a:r>
          </a:p>
          <a:p>
            <a:pPr>
              <a:spcBef>
                <a:spcPct val="50000"/>
              </a:spcBef>
            </a:pPr>
            <a:r>
              <a:rPr lang="en-US" altLang="zh-CN" sz="3200" dirty="0">
                <a:latin typeface="Microsoft YaHei" panose="020B0503020204020204" pitchFamily="34" charset="-122"/>
                <a:ea typeface="Microsoft YaHei" panose="020B0503020204020204" pitchFamily="34" charset="-122"/>
              </a:rPr>
              <a:t>          </a:t>
            </a:r>
            <a:r>
              <a:rPr lang="zh-CN" altLang="en-US" sz="3200" dirty="0">
                <a:latin typeface="Microsoft YaHei" panose="020B0503020204020204" pitchFamily="34" charset="-122"/>
                <a:ea typeface="Microsoft YaHei" panose="020B0503020204020204" pitchFamily="34" charset="-122"/>
              </a:rPr>
              <a:t>把数据库中数据项</a:t>
            </a:r>
            <a:r>
              <a:rPr lang="en-US" altLang="zh-CN" sz="3200" dirty="0">
                <a:latin typeface="Microsoft YaHei" panose="020B0503020204020204" pitchFamily="34" charset="-122"/>
                <a:ea typeface="Microsoft YaHei" panose="020B0503020204020204" pitchFamily="34" charset="-122"/>
              </a:rPr>
              <a:t>X</a:t>
            </a:r>
            <a:r>
              <a:rPr lang="zh-CN" altLang="en-US" sz="3200" dirty="0">
                <a:latin typeface="Microsoft YaHei" panose="020B0503020204020204" pitchFamily="34" charset="-122"/>
                <a:ea typeface="Microsoft YaHei" panose="020B0503020204020204" pitchFamily="34" charset="-122"/>
              </a:rPr>
              <a:t>的值改为</a:t>
            </a:r>
            <a:r>
              <a:rPr lang="en-US" altLang="zh-CN" sz="3200" dirty="0">
                <a:latin typeface="Microsoft YaHei" panose="020B0503020204020204" pitchFamily="34" charset="-122"/>
                <a:ea typeface="Microsoft YaHei" panose="020B0503020204020204" pitchFamily="34" charset="-122"/>
              </a:rPr>
              <a:t>V1</a:t>
            </a:r>
            <a:r>
              <a:rPr lang="zh-CN" altLang="en-US" sz="3200" dirty="0">
                <a:latin typeface="Microsoft YaHei" panose="020B0503020204020204" pitchFamily="34" charset="-122"/>
                <a:ea typeface="Microsoft YaHei" panose="020B0503020204020204" pitchFamily="34" charset="-122"/>
              </a:rPr>
              <a:t>；</a:t>
            </a:r>
          </a:p>
          <a:p>
            <a:pPr>
              <a:spcBef>
                <a:spcPct val="50000"/>
              </a:spcBef>
            </a:pPr>
            <a:r>
              <a:rPr lang="en-US" altLang="zh-CN" sz="3200" dirty="0">
                <a:latin typeface="Microsoft YaHei" panose="020B0503020204020204" pitchFamily="34" charset="-122"/>
                <a:ea typeface="Microsoft YaHei" panose="020B0503020204020204" pitchFamily="34" charset="-122"/>
              </a:rPr>
              <a:t>END FOR</a:t>
            </a:r>
          </a:p>
          <a:p>
            <a:pPr>
              <a:spcBef>
                <a:spcPct val="50000"/>
              </a:spcBef>
            </a:pPr>
            <a:endParaRPr lang="en-US" altLang="zh-CN" sz="3200" b="1" dirty="0">
              <a:ea typeface="楷体_GB2312" charset="0"/>
            </a:endParaRPr>
          </a:p>
          <a:p>
            <a:pPr>
              <a:spcBef>
                <a:spcPct val="50000"/>
              </a:spcBef>
            </a:pPr>
            <a:endParaRPr lang="en-US" altLang="zh-CN" sz="3200" b="1" dirty="0"/>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045785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14018">
                                            <p:txEl>
                                              <p:pRg st="0" end="0"/>
                                            </p:txEl>
                                          </p:spTgt>
                                        </p:tgtEl>
                                        <p:attrNameLst>
                                          <p:attrName>style.visibility</p:attrName>
                                        </p:attrNameLst>
                                      </p:cBhvr>
                                      <p:to>
                                        <p:strVal val="visible"/>
                                      </p:to>
                                    </p:set>
                                    <p:animEffect transition="in" filter="box(in)">
                                      <p:cBhvr>
                                        <p:cTn id="7" dur="500"/>
                                        <p:tgtEl>
                                          <p:spTgt spid="21401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14018">
                                            <p:txEl>
                                              <p:pRg st="1" end="1"/>
                                            </p:txEl>
                                          </p:spTgt>
                                        </p:tgtEl>
                                        <p:attrNameLst>
                                          <p:attrName>style.visibility</p:attrName>
                                        </p:attrNameLst>
                                      </p:cBhvr>
                                      <p:to>
                                        <p:strVal val="visible"/>
                                      </p:to>
                                    </p:set>
                                    <p:animEffect transition="in" filter="box(in)">
                                      <p:cBhvr>
                                        <p:cTn id="12" dur="500"/>
                                        <p:tgtEl>
                                          <p:spTgt spid="214018">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214018">
                                            <p:txEl>
                                              <p:pRg st="2" end="2"/>
                                            </p:txEl>
                                          </p:spTgt>
                                        </p:tgtEl>
                                        <p:attrNameLst>
                                          <p:attrName>style.visibility</p:attrName>
                                        </p:attrNameLst>
                                      </p:cBhvr>
                                      <p:to>
                                        <p:strVal val="visible"/>
                                      </p:to>
                                    </p:set>
                                    <p:animEffect transition="in" filter="box(in)">
                                      <p:cBhvr>
                                        <p:cTn id="17" dur="500"/>
                                        <p:tgtEl>
                                          <p:spTgt spid="214018">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214018">
                                            <p:txEl>
                                              <p:pRg st="3" end="3"/>
                                            </p:txEl>
                                          </p:spTgt>
                                        </p:tgtEl>
                                        <p:attrNameLst>
                                          <p:attrName>style.visibility</p:attrName>
                                        </p:attrNameLst>
                                      </p:cBhvr>
                                      <p:to>
                                        <p:strVal val="visible"/>
                                      </p:to>
                                    </p:set>
                                    <p:animEffect transition="in" filter="box(in)">
                                      <p:cBhvr>
                                        <p:cTn id="22" dur="500"/>
                                        <p:tgtEl>
                                          <p:spTgt spid="214018">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214018">
                                            <p:txEl>
                                              <p:pRg st="4" end="4"/>
                                            </p:txEl>
                                          </p:spTgt>
                                        </p:tgtEl>
                                        <p:attrNameLst>
                                          <p:attrName>style.visibility</p:attrName>
                                        </p:attrNameLst>
                                      </p:cBhvr>
                                      <p:to>
                                        <p:strVal val="visible"/>
                                      </p:to>
                                    </p:set>
                                    <p:animEffect transition="in" filter="box(in)">
                                      <p:cBhvr>
                                        <p:cTn id="27" dur="500"/>
                                        <p:tgtEl>
                                          <p:spTgt spid="21401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Text Box 2"/>
          <p:cNvSpPr txBox="1">
            <a:spLocks noChangeArrowheads="1"/>
          </p:cNvSpPr>
          <p:nvPr/>
        </p:nvSpPr>
        <p:spPr bwMode="auto">
          <a:xfrm>
            <a:off x="743712" y="1295400"/>
            <a:ext cx="9467088" cy="463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altLang="zh-CN"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REDO</a:t>
            </a:r>
            <a:r>
              <a:rPr lang="zh-CN" altLang="en-US"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T</a:t>
            </a:r>
            <a:r>
              <a:rPr lang="zh-CN" altLang="en-US" sz="3200" dirty="0">
                <a:solidFill>
                  <a:srgbClr val="FF0000"/>
                </a:solidFill>
                <a:latin typeface="Times New Roman" panose="02020603050405020304" pitchFamily="18" charset="0"/>
                <a:ea typeface="Microsoft YaHei" panose="020B0503020204020204" pitchFamily="34" charset="-122"/>
                <a:cs typeface="Times New Roman" panose="02020603050405020304" pitchFamily="18" charset="0"/>
              </a:rPr>
              <a:t>）：</a:t>
            </a:r>
          </a:p>
          <a:p>
            <a:pPr>
              <a:spcBef>
                <a:spcPct val="50000"/>
              </a:spcBef>
            </a:pP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FOR</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日志中每个形如（</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T</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X</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V1</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V2</a:t>
            </a:r>
            <a:r>
              <a:rPr lang="zh-CN" altLang="en-US" sz="2800" dirty="0">
                <a:latin typeface="Times New Roman" panose="02020603050405020304" pitchFamily="18" charset="0"/>
                <a:ea typeface="Microsoft YaHei" panose="020B0503020204020204" pitchFamily="34" charset="-122"/>
                <a:cs typeface="Times New Roman" panose="02020603050405020304" pitchFamily="18" charset="0"/>
              </a:rPr>
              <a:t>）的记录</a:t>
            </a:r>
            <a:r>
              <a:rPr lang="en-US" altLang="zh-CN" sz="2800" dirty="0">
                <a:latin typeface="Times New Roman" panose="02020603050405020304" pitchFamily="18" charset="0"/>
                <a:ea typeface="Microsoft YaHei" panose="020B0503020204020204" pitchFamily="34" charset="-122"/>
                <a:cs typeface="Times New Roman" panose="02020603050405020304" pitchFamily="18" charset="0"/>
              </a:rPr>
              <a:t>DO</a:t>
            </a:r>
          </a:p>
          <a:p>
            <a:pPr>
              <a:spcBef>
                <a:spcPct val="50000"/>
              </a:spcBef>
            </a:pP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          </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把数据库中数据项</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X</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的值改为</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V2</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a:t>
            </a:r>
          </a:p>
          <a:p>
            <a:pPr>
              <a:spcBef>
                <a:spcPct val="50000"/>
              </a:spcBef>
            </a:pP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END FOR</a:t>
            </a:r>
          </a:p>
          <a:p>
            <a:pPr>
              <a:spcBef>
                <a:spcPct val="50000"/>
              </a:spcBef>
            </a:pP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注：</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UNDO</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a:t>
            </a:r>
            <a:r>
              <a:rPr lang="en-US" altLang="zh-CN" sz="3200" dirty="0">
                <a:latin typeface="Times New Roman" panose="02020603050405020304" pitchFamily="18" charset="0"/>
                <a:ea typeface="Microsoft YaHei" panose="020B0503020204020204" pitchFamily="34" charset="-122"/>
                <a:cs typeface="Times New Roman" panose="02020603050405020304" pitchFamily="18" charset="0"/>
              </a:rPr>
              <a:t>REDO</a:t>
            </a:r>
            <a:r>
              <a:rPr lang="zh-CN" altLang="en-US" sz="3200" dirty="0">
                <a:latin typeface="Times New Roman" panose="02020603050405020304" pitchFamily="18" charset="0"/>
                <a:ea typeface="Microsoft YaHei" panose="020B0503020204020204" pitchFamily="34" charset="-122"/>
                <a:cs typeface="Times New Roman" panose="02020603050405020304" pitchFamily="18" charset="0"/>
              </a:rPr>
              <a:t>操作必须是幂等的，即执行多次和执行一次的效果相同。</a:t>
            </a:r>
          </a:p>
          <a:p>
            <a:pPr>
              <a:spcBef>
                <a:spcPct val="50000"/>
              </a:spcBef>
            </a:pPr>
            <a:endParaRPr lang="zh-CN" altLang="en-US" sz="3200" b="1" dirty="0">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298378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Rectangle 2"/>
          <p:cNvSpPr>
            <a:spLocks noChangeArrowheads="1"/>
          </p:cNvSpPr>
          <p:nvPr/>
        </p:nvSpPr>
        <p:spPr bwMode="auto">
          <a:xfrm>
            <a:off x="316992" y="1371600"/>
            <a:ext cx="11009376" cy="41519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85000"/>
              </a:lnSpc>
              <a:spcBef>
                <a:spcPct val="50000"/>
              </a:spcBef>
            </a:pPr>
            <a:r>
              <a:rPr lang="zh-CN" altLang="en-US" sz="2800" dirty="0">
                <a:latin typeface="Microsoft YaHei" panose="020B0503020204020204" pitchFamily="34" charset="-122"/>
                <a:ea typeface="Microsoft YaHei" panose="020B0503020204020204" pitchFamily="34" charset="-122"/>
              </a:rPr>
              <a:t>数据库</a:t>
            </a:r>
            <a:r>
              <a:rPr lang="zh-CN" altLang="en-US" sz="2800" dirty="0">
                <a:solidFill>
                  <a:srgbClr val="FF0000"/>
                </a:solidFill>
                <a:latin typeface="Microsoft YaHei" panose="020B0503020204020204" pitchFamily="34" charset="-122"/>
                <a:ea typeface="Microsoft YaHei" panose="020B0503020204020204" pitchFamily="34" charset="-122"/>
              </a:rPr>
              <a:t>恢复过程：</a:t>
            </a:r>
          </a:p>
          <a:p>
            <a:pPr>
              <a:lnSpc>
                <a:spcPct val="85000"/>
              </a:lnSpc>
              <a:spcBef>
                <a:spcPct val="50000"/>
              </a:spcBef>
            </a:pP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1</a:t>
            </a:r>
            <a:r>
              <a:rPr lang="zh-CN" altLang="en-US" sz="2800" dirty="0">
                <a:latin typeface="Microsoft YaHei" panose="020B0503020204020204" pitchFamily="34" charset="-122"/>
                <a:ea typeface="Microsoft YaHei" panose="020B0503020204020204" pitchFamily="34" charset="-122"/>
              </a:rPr>
              <a:t>）从</a:t>
            </a:r>
            <a:r>
              <a:rPr lang="zh-CN" altLang="en-US" sz="2800" dirty="0">
                <a:solidFill>
                  <a:srgbClr val="FF0000"/>
                </a:solidFill>
                <a:latin typeface="Microsoft YaHei" panose="020B0503020204020204" pitchFamily="34" charset="-122"/>
                <a:ea typeface="Microsoft YaHei" panose="020B0503020204020204" pitchFamily="34" charset="-122"/>
              </a:rPr>
              <a:t>后</a:t>
            </a:r>
            <a:r>
              <a:rPr lang="zh-CN" altLang="en-US" sz="2800" dirty="0">
                <a:latin typeface="Microsoft YaHei" panose="020B0503020204020204" pitchFamily="34" charset="-122"/>
                <a:ea typeface="Microsoft YaHei" panose="020B0503020204020204" pitchFamily="34" charset="-122"/>
              </a:rPr>
              <a:t>向</a:t>
            </a:r>
            <a:r>
              <a:rPr lang="zh-CN" altLang="en-US" sz="2800" dirty="0">
                <a:solidFill>
                  <a:srgbClr val="FF0000"/>
                </a:solidFill>
                <a:latin typeface="Microsoft YaHei" panose="020B0503020204020204" pitchFamily="34" charset="-122"/>
                <a:ea typeface="Microsoft YaHei" panose="020B0503020204020204" pitchFamily="34" charset="-122"/>
              </a:rPr>
              <a:t>前扫描日志</a:t>
            </a:r>
            <a:r>
              <a:rPr lang="zh-CN" altLang="en-US" sz="2800" dirty="0">
                <a:latin typeface="Microsoft YaHei" panose="020B0503020204020204" pitchFamily="34" charset="-122"/>
                <a:ea typeface="Microsoft YaHei" panose="020B0503020204020204" pitchFamily="34" charset="-122"/>
              </a:rPr>
              <a:t>记录，</a:t>
            </a:r>
            <a:r>
              <a:rPr lang="zh-CN" altLang="en-US" sz="2800" dirty="0">
                <a:solidFill>
                  <a:srgbClr val="FF0000"/>
                </a:solidFill>
                <a:latin typeface="Microsoft YaHei" panose="020B0503020204020204" pitchFamily="34" charset="-122"/>
                <a:ea typeface="Microsoft YaHei" panose="020B0503020204020204" pitchFamily="34" charset="-122"/>
              </a:rPr>
              <a:t>建立两个事务表：</a:t>
            </a:r>
          </a:p>
          <a:p>
            <a:pPr marL="1371600" lvl="2" indent="-457200">
              <a:lnSpc>
                <a:spcPct val="85000"/>
              </a:lnSpc>
              <a:spcBef>
                <a:spcPct val="50000"/>
              </a:spcBef>
              <a:buFont typeface="Wingdings" pitchFamily="2" charset="2"/>
              <a:buChar char="Ø"/>
            </a:pPr>
            <a:r>
              <a:rPr lang="zh-CN" altLang="en-US" sz="2800" dirty="0">
                <a:solidFill>
                  <a:srgbClr val="FF0000"/>
                </a:solidFill>
                <a:latin typeface="Microsoft YaHei" panose="020B0503020204020204" pitchFamily="34" charset="-122"/>
                <a:ea typeface="Microsoft YaHei" panose="020B0503020204020204" pitchFamily="34" charset="-122"/>
              </a:rPr>
              <a:t>提交事务表：</a:t>
            </a:r>
            <a:r>
              <a:rPr lang="zh-CN" altLang="en-US" sz="2800" dirty="0">
                <a:latin typeface="Microsoft YaHei" panose="020B0503020204020204" pitchFamily="34" charset="-122"/>
                <a:ea typeface="Microsoft YaHei" panose="020B0503020204020204" pitchFamily="34" charset="-122"/>
              </a:rPr>
              <a:t>含日志中有</a:t>
            </a:r>
            <a:r>
              <a:rPr lang="en-US" altLang="zh-CN" sz="2800" dirty="0">
                <a:latin typeface="Microsoft YaHei" panose="020B0503020204020204" pitchFamily="34" charset="-122"/>
                <a:ea typeface="Microsoft YaHei" panose="020B0503020204020204" pitchFamily="34" charset="-122"/>
              </a:rPr>
              <a:t>&lt;</a:t>
            </a:r>
            <a:r>
              <a:rPr lang="en-US" altLang="zh-CN" sz="2800" dirty="0" err="1">
                <a:latin typeface="Microsoft YaHei" panose="020B0503020204020204" pitchFamily="34" charset="-122"/>
                <a:ea typeface="Microsoft YaHei" panose="020B0503020204020204" pitchFamily="34" charset="-122"/>
              </a:rPr>
              <a:t>Ti,commit</a:t>
            </a:r>
            <a:r>
              <a:rPr lang="en-US" altLang="zh-CN" sz="2800" dirty="0">
                <a:latin typeface="Microsoft YaHei" panose="020B0503020204020204" pitchFamily="34" charset="-122"/>
                <a:ea typeface="Microsoft YaHei" panose="020B0503020204020204" pitchFamily="34" charset="-122"/>
              </a:rPr>
              <a:t>&gt;</a:t>
            </a:r>
            <a:r>
              <a:rPr lang="zh-CN" altLang="en-US" sz="2800" dirty="0">
                <a:latin typeface="Microsoft YaHei" panose="020B0503020204020204" pitchFamily="34" charset="-122"/>
                <a:ea typeface="Microsoft YaHei" panose="020B0503020204020204" pitchFamily="34" charset="-122"/>
              </a:rPr>
              <a:t>的所有事务</a:t>
            </a:r>
            <a:r>
              <a:rPr lang="en-US" altLang="zh-CN" sz="2800" dirty="0" err="1">
                <a:latin typeface="Microsoft YaHei" panose="020B0503020204020204" pitchFamily="34" charset="-122"/>
                <a:ea typeface="Microsoft YaHei" panose="020B0503020204020204" pitchFamily="34" charset="-122"/>
              </a:rPr>
              <a:t>Ti</a:t>
            </a:r>
            <a:r>
              <a:rPr lang="zh-CN" altLang="en-US" sz="2800" dirty="0">
                <a:latin typeface="Microsoft YaHei" panose="020B0503020204020204" pitchFamily="34" charset="-122"/>
                <a:ea typeface="Microsoft YaHei" panose="020B0503020204020204" pitchFamily="34" charset="-122"/>
              </a:rPr>
              <a:t>。</a:t>
            </a:r>
          </a:p>
          <a:p>
            <a:pPr marL="1371600" lvl="2" indent="-457200">
              <a:lnSpc>
                <a:spcPct val="85000"/>
              </a:lnSpc>
              <a:spcBef>
                <a:spcPct val="50000"/>
              </a:spcBef>
              <a:buFont typeface="Wingdings" pitchFamily="2" charset="2"/>
              <a:buChar char="Ø"/>
            </a:pPr>
            <a:r>
              <a:rPr lang="zh-CN" altLang="en-US" sz="2800" dirty="0">
                <a:solidFill>
                  <a:srgbClr val="FF0000"/>
                </a:solidFill>
                <a:latin typeface="Microsoft YaHei" panose="020B0503020204020204" pitchFamily="34" charset="-122"/>
                <a:ea typeface="Microsoft YaHei" panose="020B0503020204020204" pitchFamily="34" charset="-122"/>
              </a:rPr>
              <a:t>未提交事务表：</a:t>
            </a:r>
            <a:r>
              <a:rPr lang="zh-CN" altLang="en-US" sz="2800" dirty="0">
                <a:latin typeface="Microsoft YaHei" panose="020B0503020204020204" pitchFamily="34" charset="-122"/>
                <a:ea typeface="Microsoft YaHei" panose="020B0503020204020204" pitchFamily="34" charset="-122"/>
              </a:rPr>
              <a:t>含日志中具有</a:t>
            </a:r>
            <a:r>
              <a:rPr lang="en-US" altLang="zh-CN" sz="2800" dirty="0">
                <a:latin typeface="Microsoft YaHei" panose="020B0503020204020204" pitchFamily="34" charset="-122"/>
                <a:ea typeface="Microsoft YaHei" panose="020B0503020204020204" pitchFamily="34" charset="-122"/>
              </a:rPr>
              <a:t>&lt;</a:t>
            </a:r>
            <a:r>
              <a:rPr lang="en-US" altLang="zh-CN" sz="2800" dirty="0" err="1">
                <a:latin typeface="Microsoft YaHei" panose="020B0503020204020204" pitchFamily="34" charset="-122"/>
                <a:ea typeface="Microsoft YaHei" panose="020B0503020204020204" pitchFamily="34" charset="-122"/>
              </a:rPr>
              <a:t>Ti,start</a:t>
            </a:r>
            <a:r>
              <a:rPr lang="en-US" altLang="zh-CN" sz="2800" dirty="0">
                <a:latin typeface="Microsoft YaHei" panose="020B0503020204020204" pitchFamily="34" charset="-122"/>
                <a:ea typeface="Microsoft YaHei" panose="020B0503020204020204" pitchFamily="34" charset="-122"/>
              </a:rPr>
              <a:t>&gt;</a:t>
            </a:r>
            <a:r>
              <a:rPr lang="zh-CN" altLang="en-US" sz="2800" dirty="0">
                <a:latin typeface="Microsoft YaHei" panose="020B0503020204020204" pitchFamily="34" charset="-122"/>
                <a:ea typeface="Microsoft YaHei" panose="020B0503020204020204" pitchFamily="34" charset="-122"/>
              </a:rPr>
              <a:t>，但不具有</a:t>
            </a:r>
            <a:r>
              <a:rPr lang="en-US" altLang="zh-CN" sz="2800" dirty="0">
                <a:latin typeface="Microsoft YaHei" panose="020B0503020204020204" pitchFamily="34" charset="-122"/>
                <a:ea typeface="Microsoft YaHei" panose="020B0503020204020204" pitchFamily="34" charset="-122"/>
              </a:rPr>
              <a:t>&lt;</a:t>
            </a:r>
            <a:r>
              <a:rPr lang="en-US" altLang="zh-CN" sz="2800" dirty="0" err="1">
                <a:latin typeface="Microsoft YaHei" panose="020B0503020204020204" pitchFamily="34" charset="-122"/>
                <a:ea typeface="Microsoft YaHei" panose="020B0503020204020204" pitchFamily="34" charset="-122"/>
              </a:rPr>
              <a:t>Ti,commit</a:t>
            </a:r>
            <a:r>
              <a:rPr lang="en-US" altLang="zh-CN" sz="2800" dirty="0">
                <a:latin typeface="Microsoft YaHei" panose="020B0503020204020204" pitchFamily="34" charset="-122"/>
                <a:ea typeface="Microsoft YaHei" panose="020B0503020204020204" pitchFamily="34" charset="-122"/>
              </a:rPr>
              <a:t>&gt;</a:t>
            </a:r>
            <a:r>
              <a:rPr lang="zh-CN" altLang="en-US" sz="2800" dirty="0">
                <a:latin typeface="Microsoft YaHei" panose="020B0503020204020204" pitchFamily="34" charset="-122"/>
                <a:ea typeface="Microsoft YaHei" panose="020B0503020204020204" pitchFamily="34" charset="-122"/>
              </a:rPr>
              <a:t>的所有事务</a:t>
            </a:r>
            <a:r>
              <a:rPr lang="en-US" altLang="zh-CN" sz="2800" dirty="0" err="1">
                <a:latin typeface="Microsoft YaHei" panose="020B0503020204020204" pitchFamily="34" charset="-122"/>
                <a:ea typeface="Microsoft YaHei" panose="020B0503020204020204" pitchFamily="34" charset="-122"/>
              </a:rPr>
              <a:t>Ti</a:t>
            </a:r>
            <a:r>
              <a:rPr lang="zh-CN" altLang="en-US" sz="2800" dirty="0">
                <a:latin typeface="Microsoft YaHei" panose="020B0503020204020204" pitchFamily="34" charset="-122"/>
                <a:ea typeface="Microsoft YaHei" panose="020B0503020204020204" pitchFamily="34" charset="-122"/>
              </a:rPr>
              <a:t>。</a:t>
            </a:r>
          </a:p>
          <a:p>
            <a:pPr>
              <a:lnSpc>
                <a:spcPct val="85000"/>
              </a:lnSpc>
              <a:spcBef>
                <a:spcPct val="50000"/>
              </a:spcBef>
            </a:pP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2</a:t>
            </a:r>
            <a:r>
              <a:rPr lang="zh-CN" altLang="en-US" sz="2800" dirty="0">
                <a:latin typeface="Microsoft YaHei" panose="020B0503020204020204" pitchFamily="34" charset="-122"/>
                <a:ea typeface="Microsoft YaHei" panose="020B0503020204020204" pitchFamily="34" charset="-122"/>
              </a:rPr>
              <a:t>）对</a:t>
            </a:r>
            <a:r>
              <a:rPr lang="zh-CN" altLang="en-US" sz="2800" dirty="0">
                <a:solidFill>
                  <a:srgbClr val="FF0000"/>
                </a:solidFill>
                <a:latin typeface="Microsoft YaHei" panose="020B0503020204020204" pitchFamily="34" charset="-122"/>
                <a:ea typeface="Microsoft YaHei" panose="020B0503020204020204" pitchFamily="34" charset="-122"/>
              </a:rPr>
              <a:t>提交事务表</a:t>
            </a:r>
            <a:r>
              <a:rPr lang="zh-CN" altLang="en-US" sz="2800" dirty="0">
                <a:latin typeface="Microsoft YaHei" panose="020B0503020204020204" pitchFamily="34" charset="-122"/>
                <a:ea typeface="Microsoft YaHei" panose="020B0503020204020204" pitchFamily="34" charset="-122"/>
              </a:rPr>
              <a:t>中的每个事务执行</a:t>
            </a:r>
            <a:r>
              <a:rPr lang="en-US" altLang="zh-CN" sz="2800" dirty="0">
                <a:solidFill>
                  <a:srgbClr val="FF0000"/>
                </a:solidFill>
                <a:latin typeface="Microsoft YaHei" panose="020B0503020204020204" pitchFamily="34" charset="-122"/>
                <a:ea typeface="Microsoft YaHei" panose="020B0503020204020204" pitchFamily="34" charset="-122"/>
              </a:rPr>
              <a:t>READO(T)</a:t>
            </a:r>
            <a:r>
              <a:rPr lang="zh-CN" altLang="en-US" sz="2800" dirty="0">
                <a:latin typeface="Microsoft YaHei" panose="020B0503020204020204" pitchFamily="34" charset="-122"/>
                <a:ea typeface="Microsoft YaHei" panose="020B0503020204020204" pitchFamily="34" charset="-122"/>
              </a:rPr>
              <a:t>。</a:t>
            </a:r>
          </a:p>
          <a:p>
            <a:pPr>
              <a:lnSpc>
                <a:spcPct val="85000"/>
              </a:lnSpc>
              <a:spcBef>
                <a:spcPct val="50000"/>
              </a:spcBef>
            </a:pP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3</a:t>
            </a:r>
            <a:r>
              <a:rPr lang="zh-CN" altLang="en-US" sz="2800" dirty="0">
                <a:latin typeface="Microsoft YaHei" panose="020B0503020204020204" pitchFamily="34" charset="-122"/>
                <a:ea typeface="Microsoft YaHei" panose="020B0503020204020204" pitchFamily="34" charset="-122"/>
              </a:rPr>
              <a:t>）对</a:t>
            </a:r>
            <a:r>
              <a:rPr lang="zh-CN" altLang="en-US" sz="2800" dirty="0">
                <a:solidFill>
                  <a:srgbClr val="FF0000"/>
                </a:solidFill>
                <a:latin typeface="Microsoft YaHei" panose="020B0503020204020204" pitchFamily="34" charset="-122"/>
                <a:ea typeface="Microsoft YaHei" panose="020B0503020204020204" pitchFamily="34" charset="-122"/>
              </a:rPr>
              <a:t>未提交事务表</a:t>
            </a:r>
            <a:r>
              <a:rPr lang="zh-CN" altLang="en-US" sz="2800" dirty="0">
                <a:latin typeface="Microsoft YaHei" panose="020B0503020204020204" pitchFamily="34" charset="-122"/>
                <a:ea typeface="Microsoft YaHei" panose="020B0503020204020204" pitchFamily="34" charset="-122"/>
              </a:rPr>
              <a:t>中的每个事务执行</a:t>
            </a:r>
            <a:r>
              <a:rPr lang="en-US" altLang="zh-CN" sz="2800" dirty="0">
                <a:solidFill>
                  <a:srgbClr val="FF0000"/>
                </a:solidFill>
                <a:latin typeface="Microsoft YaHei" panose="020B0503020204020204" pitchFamily="34" charset="-122"/>
                <a:ea typeface="Microsoft YaHei" panose="020B0503020204020204" pitchFamily="34" charset="-122"/>
              </a:rPr>
              <a:t>UNDO</a:t>
            </a:r>
            <a:r>
              <a:rPr lang="zh-CN" altLang="en-US" sz="2800" dirty="0">
                <a:solidFill>
                  <a:srgbClr val="FF0000"/>
                </a:solidFill>
                <a:latin typeface="Microsoft YaHei" panose="020B0503020204020204" pitchFamily="34" charset="-122"/>
                <a:ea typeface="Microsoft YaHei" panose="020B0503020204020204" pitchFamily="34" charset="-122"/>
              </a:rPr>
              <a:t>（</a:t>
            </a:r>
            <a:r>
              <a:rPr lang="en-US" altLang="zh-CN" sz="2800" dirty="0">
                <a:solidFill>
                  <a:srgbClr val="FF0000"/>
                </a:solidFill>
                <a:latin typeface="Microsoft YaHei" panose="020B0503020204020204" pitchFamily="34" charset="-122"/>
                <a:ea typeface="Microsoft YaHei" panose="020B0503020204020204" pitchFamily="34" charset="-122"/>
              </a:rPr>
              <a:t>T</a:t>
            </a:r>
            <a:r>
              <a:rPr lang="zh-CN" altLang="en-US" sz="2800" dirty="0">
                <a:solidFill>
                  <a:srgbClr val="FF0000"/>
                </a:solidFill>
                <a:latin typeface="Microsoft YaHei" panose="020B0503020204020204" pitchFamily="34" charset="-122"/>
                <a:ea typeface="Microsoft YaHei" panose="020B0503020204020204" pitchFamily="34" charset="-122"/>
              </a:rPr>
              <a:t>），</a:t>
            </a:r>
            <a:r>
              <a:rPr lang="zh-CN" altLang="en-US" sz="2800" dirty="0">
                <a:latin typeface="Microsoft YaHei" panose="020B0503020204020204" pitchFamily="34" charset="-122"/>
                <a:ea typeface="Microsoft YaHei" panose="020B0503020204020204" pitchFamily="34" charset="-122"/>
              </a:rPr>
              <a:t>从</a:t>
            </a:r>
            <a:r>
              <a:rPr lang="zh-CN" altLang="en-US" sz="2800" dirty="0">
                <a:solidFill>
                  <a:srgbClr val="FF0000"/>
                </a:solidFill>
                <a:latin typeface="Microsoft YaHei" panose="020B0503020204020204" pitchFamily="34" charset="-122"/>
                <a:ea typeface="Microsoft YaHei" panose="020B0503020204020204" pitchFamily="34" charset="-122"/>
              </a:rPr>
              <a:t>日志删除</a:t>
            </a:r>
            <a:r>
              <a:rPr lang="en-US" altLang="zh-CN" sz="2800" dirty="0">
                <a:solidFill>
                  <a:srgbClr val="FF0000"/>
                </a:solidFill>
                <a:latin typeface="Microsoft YaHei" panose="020B0503020204020204" pitchFamily="34" charset="-122"/>
                <a:ea typeface="Microsoft YaHei" panose="020B0503020204020204" pitchFamily="34" charset="-122"/>
              </a:rPr>
              <a:t>T</a:t>
            </a:r>
            <a:r>
              <a:rPr lang="zh-CN" altLang="en-US" sz="2800" dirty="0">
                <a:solidFill>
                  <a:srgbClr val="FF0000"/>
                </a:solidFill>
                <a:latin typeface="Microsoft YaHei" panose="020B0503020204020204" pitchFamily="34" charset="-122"/>
                <a:ea typeface="Microsoft YaHei" panose="020B0503020204020204" pitchFamily="34" charset="-122"/>
              </a:rPr>
              <a:t>信息</a:t>
            </a:r>
            <a:r>
              <a:rPr lang="zh-CN" altLang="en-US" sz="2800" dirty="0">
                <a:latin typeface="Microsoft YaHei" panose="020B0503020204020204" pitchFamily="34" charset="-122"/>
                <a:ea typeface="Microsoft YaHei" panose="020B0503020204020204" pitchFamily="34" charset="-122"/>
              </a:rPr>
              <a:t>。</a:t>
            </a: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887329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32" fill="hold" nodeType="clickEffect">
                                  <p:stCondLst>
                                    <p:cond delay="0"/>
                                  </p:stCondLst>
                                  <p:childTnLst>
                                    <p:set>
                                      <p:cBhvr>
                                        <p:cTn id="6" dur="1" fill="hold">
                                          <p:stCondLst>
                                            <p:cond delay="0"/>
                                          </p:stCondLst>
                                        </p:cTn>
                                        <p:tgtEl>
                                          <p:spTgt spid="216066">
                                            <p:txEl>
                                              <p:pRg st="0" end="0"/>
                                            </p:txEl>
                                          </p:spTgt>
                                        </p:tgtEl>
                                        <p:attrNameLst>
                                          <p:attrName>style.visibility</p:attrName>
                                        </p:attrNameLst>
                                      </p:cBhvr>
                                      <p:to>
                                        <p:strVal val="visible"/>
                                      </p:to>
                                    </p:set>
                                    <p:animEffect transition="in" filter="diamond(out)">
                                      <p:cBhvr>
                                        <p:cTn id="7" dur="2000"/>
                                        <p:tgtEl>
                                          <p:spTgt spid="216066">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32" fill="hold" nodeType="clickEffect">
                                  <p:stCondLst>
                                    <p:cond delay="0"/>
                                  </p:stCondLst>
                                  <p:childTnLst>
                                    <p:set>
                                      <p:cBhvr>
                                        <p:cTn id="11" dur="1" fill="hold">
                                          <p:stCondLst>
                                            <p:cond delay="0"/>
                                          </p:stCondLst>
                                        </p:cTn>
                                        <p:tgtEl>
                                          <p:spTgt spid="216066">
                                            <p:txEl>
                                              <p:pRg st="1" end="1"/>
                                            </p:txEl>
                                          </p:spTgt>
                                        </p:tgtEl>
                                        <p:attrNameLst>
                                          <p:attrName>style.visibility</p:attrName>
                                        </p:attrNameLst>
                                      </p:cBhvr>
                                      <p:to>
                                        <p:strVal val="visible"/>
                                      </p:to>
                                    </p:set>
                                    <p:animEffect transition="in" filter="diamond(out)">
                                      <p:cBhvr>
                                        <p:cTn id="12" dur="2000"/>
                                        <p:tgtEl>
                                          <p:spTgt spid="216066">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32" fill="hold" nodeType="clickEffect">
                                  <p:stCondLst>
                                    <p:cond delay="0"/>
                                  </p:stCondLst>
                                  <p:childTnLst>
                                    <p:set>
                                      <p:cBhvr>
                                        <p:cTn id="16" dur="1" fill="hold">
                                          <p:stCondLst>
                                            <p:cond delay="0"/>
                                          </p:stCondLst>
                                        </p:cTn>
                                        <p:tgtEl>
                                          <p:spTgt spid="216066">
                                            <p:txEl>
                                              <p:pRg st="2" end="2"/>
                                            </p:txEl>
                                          </p:spTgt>
                                        </p:tgtEl>
                                        <p:attrNameLst>
                                          <p:attrName>style.visibility</p:attrName>
                                        </p:attrNameLst>
                                      </p:cBhvr>
                                      <p:to>
                                        <p:strVal val="visible"/>
                                      </p:to>
                                    </p:set>
                                    <p:animEffect transition="in" filter="diamond(out)">
                                      <p:cBhvr>
                                        <p:cTn id="17" dur="2000"/>
                                        <p:tgtEl>
                                          <p:spTgt spid="216066">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32" fill="hold" nodeType="clickEffect">
                                  <p:stCondLst>
                                    <p:cond delay="0"/>
                                  </p:stCondLst>
                                  <p:childTnLst>
                                    <p:set>
                                      <p:cBhvr>
                                        <p:cTn id="21" dur="1" fill="hold">
                                          <p:stCondLst>
                                            <p:cond delay="0"/>
                                          </p:stCondLst>
                                        </p:cTn>
                                        <p:tgtEl>
                                          <p:spTgt spid="216066">
                                            <p:txEl>
                                              <p:pRg st="3" end="3"/>
                                            </p:txEl>
                                          </p:spTgt>
                                        </p:tgtEl>
                                        <p:attrNameLst>
                                          <p:attrName>style.visibility</p:attrName>
                                        </p:attrNameLst>
                                      </p:cBhvr>
                                      <p:to>
                                        <p:strVal val="visible"/>
                                      </p:to>
                                    </p:set>
                                    <p:animEffect transition="in" filter="diamond(out)">
                                      <p:cBhvr>
                                        <p:cTn id="22" dur="2000"/>
                                        <p:tgtEl>
                                          <p:spTgt spid="216066">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8" presetClass="entr" presetSubtype="32" fill="hold" nodeType="clickEffect">
                                  <p:stCondLst>
                                    <p:cond delay="0"/>
                                  </p:stCondLst>
                                  <p:childTnLst>
                                    <p:set>
                                      <p:cBhvr>
                                        <p:cTn id="26" dur="1" fill="hold">
                                          <p:stCondLst>
                                            <p:cond delay="0"/>
                                          </p:stCondLst>
                                        </p:cTn>
                                        <p:tgtEl>
                                          <p:spTgt spid="216066">
                                            <p:txEl>
                                              <p:pRg st="4" end="4"/>
                                            </p:txEl>
                                          </p:spTgt>
                                        </p:tgtEl>
                                        <p:attrNameLst>
                                          <p:attrName>style.visibility</p:attrName>
                                        </p:attrNameLst>
                                      </p:cBhvr>
                                      <p:to>
                                        <p:strVal val="visible"/>
                                      </p:to>
                                    </p:set>
                                    <p:animEffect transition="in" filter="diamond(out)">
                                      <p:cBhvr>
                                        <p:cTn id="27" dur="2000"/>
                                        <p:tgtEl>
                                          <p:spTgt spid="216066">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8" presetClass="entr" presetSubtype="32" fill="hold" nodeType="clickEffect">
                                  <p:stCondLst>
                                    <p:cond delay="0"/>
                                  </p:stCondLst>
                                  <p:childTnLst>
                                    <p:set>
                                      <p:cBhvr>
                                        <p:cTn id="31" dur="1" fill="hold">
                                          <p:stCondLst>
                                            <p:cond delay="0"/>
                                          </p:stCondLst>
                                        </p:cTn>
                                        <p:tgtEl>
                                          <p:spTgt spid="216066">
                                            <p:txEl>
                                              <p:pRg st="5" end="5"/>
                                            </p:txEl>
                                          </p:spTgt>
                                        </p:tgtEl>
                                        <p:attrNameLst>
                                          <p:attrName>style.visibility</p:attrName>
                                        </p:attrNameLst>
                                      </p:cBhvr>
                                      <p:to>
                                        <p:strVal val="visible"/>
                                      </p:to>
                                    </p:set>
                                    <p:animEffect transition="in" filter="diamond(out)">
                                      <p:cBhvr>
                                        <p:cTn id="32" dur="2000"/>
                                        <p:tgtEl>
                                          <p:spTgt spid="21606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Text Box 2"/>
          <p:cNvSpPr txBox="1">
            <a:spLocks noChangeArrowheads="1"/>
          </p:cNvSpPr>
          <p:nvPr/>
        </p:nvSpPr>
        <p:spPr bwMode="auto">
          <a:xfrm>
            <a:off x="228600" y="513979"/>
            <a:ext cx="8610600" cy="59647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nSpc>
                <a:spcPct val="150000"/>
              </a:lnSpc>
              <a:spcBef>
                <a:spcPct val="30000"/>
              </a:spcBef>
            </a:pPr>
            <a:r>
              <a:rPr lang="zh-CN" altLang="en-US" sz="2400" dirty="0">
                <a:latin typeface="Microsoft YaHei" panose="020B0503020204020204" pitchFamily="34" charset="-122"/>
                <a:ea typeface="Microsoft YaHei" panose="020B0503020204020204" pitchFamily="34" charset="-122"/>
              </a:rPr>
              <a:t>故障实例</a:t>
            </a: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：设故障恰</a:t>
            </a:r>
            <a:r>
              <a:rPr lang="zh-CN" altLang="en-US" sz="2400" dirty="0">
                <a:solidFill>
                  <a:srgbClr val="FF0000"/>
                </a:solidFill>
                <a:latin typeface="Microsoft YaHei" panose="020B0503020204020204" pitchFamily="34" charset="-122"/>
                <a:ea typeface="Microsoft YaHei" panose="020B0503020204020204" pitchFamily="34" charset="-122"/>
              </a:rPr>
              <a:t>好发生在</a:t>
            </a:r>
            <a:r>
              <a:rPr lang="en-US" altLang="zh-CN" sz="2400" dirty="0">
                <a:solidFill>
                  <a:srgbClr val="FF0000"/>
                </a:solidFill>
                <a:latin typeface="Microsoft YaHei" panose="020B0503020204020204" pitchFamily="34" charset="-122"/>
                <a:ea typeface="Microsoft YaHei" panose="020B0503020204020204" pitchFamily="34" charset="-122"/>
              </a:rPr>
              <a:t>T1</a:t>
            </a:r>
            <a:r>
              <a:rPr lang="zh-CN" altLang="en-US" sz="2400" dirty="0">
                <a:solidFill>
                  <a:srgbClr val="FF0000"/>
                </a:solidFill>
                <a:latin typeface="Microsoft YaHei" panose="020B0503020204020204" pitchFamily="34" charset="-122"/>
                <a:ea typeface="Microsoft YaHei" panose="020B0503020204020204" pitchFamily="34" charset="-122"/>
              </a:rPr>
              <a:t>的</a:t>
            </a:r>
            <a:r>
              <a:rPr lang="en-US" altLang="zh-CN" sz="2400" dirty="0">
                <a:solidFill>
                  <a:srgbClr val="FF0000"/>
                </a:solidFill>
                <a:latin typeface="Microsoft YaHei" panose="020B0503020204020204" pitchFamily="34" charset="-122"/>
                <a:ea typeface="Microsoft YaHei" panose="020B0503020204020204" pitchFamily="34" charset="-122"/>
              </a:rPr>
              <a:t>WRITE(B)</a:t>
            </a:r>
            <a:r>
              <a:rPr lang="zh-CN" altLang="en-US" sz="2400" dirty="0">
                <a:solidFill>
                  <a:srgbClr val="FF0000"/>
                </a:solidFill>
                <a:latin typeface="Microsoft YaHei" panose="020B0503020204020204" pitchFamily="34" charset="-122"/>
                <a:ea typeface="Microsoft YaHei" panose="020B0503020204020204" pitchFamily="34" charset="-122"/>
              </a:rPr>
              <a:t>操作信息被写入日志之后</a:t>
            </a:r>
            <a:r>
              <a:rPr lang="zh-CN" altLang="en-US" sz="2400" dirty="0">
                <a:latin typeface="Microsoft YaHei" panose="020B0503020204020204" pitchFamily="34" charset="-122"/>
                <a:ea typeface="Microsoft YaHei" panose="020B0503020204020204" pitchFamily="34" charset="-122"/>
              </a:rPr>
              <a:t>。</a:t>
            </a:r>
          </a:p>
          <a:p>
            <a:pPr>
              <a:lnSpc>
                <a:spcPct val="150000"/>
              </a:lnSpc>
              <a:spcBef>
                <a:spcPct val="30000"/>
              </a:spcBef>
            </a:pPr>
            <a:r>
              <a:rPr lang="zh-CN" altLang="en-US" sz="2400" dirty="0">
                <a:latin typeface="Microsoft YaHei" panose="020B0503020204020204" pitchFamily="34" charset="-122"/>
                <a:ea typeface="Microsoft YaHei" panose="020B0503020204020204" pitchFamily="34" charset="-122"/>
              </a:rPr>
              <a:t>日志内容如下：</a:t>
            </a:r>
          </a:p>
          <a:p>
            <a:pPr>
              <a:lnSpc>
                <a:spcPct val="150000"/>
              </a:lnSpc>
              <a:spcBef>
                <a:spcPct val="30000"/>
              </a:spcBef>
            </a:pPr>
            <a:r>
              <a:rPr lang="zh-CN" altLang="en-US" sz="2400" dirty="0">
                <a:latin typeface="Microsoft YaHei" panose="020B0503020204020204" pitchFamily="34" charset="-122"/>
                <a:ea typeface="Microsoft YaHei" panose="020B0503020204020204" pitchFamily="34" charset="-122"/>
              </a:rPr>
              <a:t>              </a:t>
            </a:r>
            <a:r>
              <a:rPr lang="en-US" altLang="zh-CN" sz="2400" dirty="0">
                <a:latin typeface="Microsoft YaHei" panose="020B0503020204020204" pitchFamily="34" charset="-122"/>
                <a:ea typeface="Microsoft YaHei" panose="020B0503020204020204" pitchFamily="34" charset="-122"/>
              </a:rPr>
              <a:t>T1           </a:t>
            </a:r>
          </a:p>
          <a:p>
            <a:pPr>
              <a:lnSpc>
                <a:spcPct val="150000"/>
              </a:lnSpc>
              <a:spcBef>
                <a:spcPct val="30000"/>
              </a:spcBef>
            </a:pPr>
            <a:r>
              <a:rPr lang="en-US" altLang="zh-CN" sz="2400" dirty="0">
                <a:latin typeface="Microsoft YaHei" panose="020B0503020204020204" pitchFamily="34" charset="-122"/>
                <a:ea typeface="Microsoft YaHei" panose="020B0503020204020204" pitchFamily="34" charset="-122"/>
              </a:rPr>
              <a:t>       &lt;T1,start&gt;</a:t>
            </a:r>
          </a:p>
          <a:p>
            <a:pPr>
              <a:lnSpc>
                <a:spcPct val="150000"/>
              </a:lnSpc>
              <a:spcBef>
                <a:spcPct val="30000"/>
              </a:spcBef>
            </a:pPr>
            <a:r>
              <a:rPr lang="en-US" altLang="zh-CN" sz="2400" dirty="0">
                <a:latin typeface="Microsoft YaHei" panose="020B0503020204020204" pitchFamily="34" charset="-122"/>
                <a:ea typeface="Microsoft YaHei" panose="020B0503020204020204" pitchFamily="34" charset="-122"/>
              </a:rPr>
              <a:t>       &lt;T1,A,1000,950&gt;</a:t>
            </a:r>
          </a:p>
          <a:p>
            <a:pPr>
              <a:lnSpc>
                <a:spcPct val="150000"/>
              </a:lnSpc>
              <a:spcBef>
                <a:spcPct val="30000"/>
              </a:spcBef>
            </a:pPr>
            <a:r>
              <a:rPr lang="en-US" altLang="zh-CN" sz="2400" dirty="0">
                <a:latin typeface="Microsoft YaHei" panose="020B0503020204020204" pitchFamily="34" charset="-122"/>
                <a:ea typeface="Microsoft YaHei" panose="020B0503020204020204" pitchFamily="34" charset="-122"/>
              </a:rPr>
              <a:t>       &lt;T1,B,2000,2050&gt;</a:t>
            </a:r>
          </a:p>
          <a:p>
            <a:pPr>
              <a:spcBef>
                <a:spcPct val="30000"/>
              </a:spcBef>
            </a:pPr>
            <a:r>
              <a:rPr lang="zh-CN" altLang="en-US" sz="2400" dirty="0">
                <a:latin typeface="Microsoft YaHei" panose="020B0503020204020204" pitchFamily="34" charset="-122"/>
                <a:ea typeface="Microsoft YaHei" panose="020B0503020204020204" pitchFamily="34" charset="-122"/>
              </a:rPr>
              <a:t>数据库中</a:t>
            </a:r>
            <a:r>
              <a:rPr lang="en-US" altLang="zh-CN" sz="2400" dirty="0">
                <a:solidFill>
                  <a:srgbClr val="FF0000"/>
                </a:solidFill>
                <a:latin typeface="Microsoft YaHei" panose="020B0503020204020204" pitchFamily="34" charset="-122"/>
                <a:ea typeface="Microsoft YaHei" panose="020B0503020204020204" pitchFamily="34" charset="-122"/>
              </a:rPr>
              <a:t>A</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B</a:t>
            </a:r>
            <a:r>
              <a:rPr lang="zh-CN" altLang="en-US" sz="2400" dirty="0">
                <a:solidFill>
                  <a:srgbClr val="FF0000"/>
                </a:solidFill>
                <a:latin typeface="Microsoft YaHei" panose="020B0503020204020204" pitchFamily="34" charset="-122"/>
                <a:ea typeface="Microsoft YaHei" panose="020B0503020204020204" pitchFamily="34" charset="-122"/>
              </a:rPr>
              <a:t>值已改变</a:t>
            </a:r>
            <a:r>
              <a:rPr lang="zh-CN" altLang="en-US" sz="2400" dirty="0">
                <a:latin typeface="Microsoft YaHei" panose="020B0503020204020204" pitchFamily="34" charset="-122"/>
                <a:ea typeface="Microsoft YaHei" panose="020B0503020204020204" pitchFamily="34" charset="-122"/>
              </a:rPr>
              <a:t>。</a:t>
            </a:r>
          </a:p>
          <a:p>
            <a:pPr>
              <a:spcBef>
                <a:spcPct val="30000"/>
              </a:spcBef>
            </a:pPr>
            <a:r>
              <a:rPr lang="zh-CN" altLang="en-US" sz="2400" dirty="0">
                <a:solidFill>
                  <a:srgbClr val="FF0000"/>
                </a:solidFill>
                <a:latin typeface="Microsoft YaHei" panose="020B0503020204020204" pitchFamily="34" charset="-122"/>
                <a:ea typeface="Microsoft YaHei" panose="020B0503020204020204" pitchFamily="34" charset="-122"/>
              </a:rPr>
              <a:t>数据库恢复机制：因为</a:t>
            </a:r>
            <a:r>
              <a:rPr lang="en-US" altLang="zh-CN" sz="2400" dirty="0">
                <a:solidFill>
                  <a:srgbClr val="FF0000"/>
                </a:solidFill>
                <a:latin typeface="Microsoft YaHei" panose="020B0503020204020204" pitchFamily="34" charset="-122"/>
                <a:ea typeface="Microsoft YaHei" panose="020B0503020204020204" pitchFamily="34" charset="-122"/>
              </a:rPr>
              <a:t>T1</a:t>
            </a:r>
            <a:r>
              <a:rPr lang="zh-CN" altLang="en-US" sz="2400" dirty="0">
                <a:solidFill>
                  <a:srgbClr val="FF0000"/>
                </a:solidFill>
                <a:latin typeface="Microsoft YaHei" panose="020B0503020204020204" pitchFamily="34" charset="-122"/>
                <a:ea typeface="Microsoft YaHei" panose="020B0503020204020204" pitchFamily="34" charset="-122"/>
              </a:rPr>
              <a:t>未真正提交，所以</a:t>
            </a:r>
          </a:p>
          <a:p>
            <a:pPr>
              <a:spcBef>
                <a:spcPct val="30000"/>
              </a:spcBef>
            </a:pPr>
            <a:r>
              <a:rPr lang="en-US" altLang="zh-CN" sz="2400" dirty="0">
                <a:solidFill>
                  <a:srgbClr val="FF0000"/>
                </a:solidFill>
                <a:latin typeface="Microsoft YaHei" panose="020B0503020204020204" pitchFamily="34" charset="-122"/>
                <a:ea typeface="Microsoft YaHei" panose="020B0503020204020204" pitchFamily="34" charset="-122"/>
              </a:rPr>
              <a:t>UNDO</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T1</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A</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B</a:t>
            </a:r>
            <a:r>
              <a:rPr lang="zh-CN" altLang="en-US" sz="2400" dirty="0">
                <a:solidFill>
                  <a:srgbClr val="FF0000"/>
                </a:solidFill>
                <a:latin typeface="Microsoft YaHei" panose="020B0503020204020204" pitchFamily="34" charset="-122"/>
                <a:ea typeface="Microsoft YaHei" panose="020B0503020204020204" pitchFamily="34" charset="-122"/>
              </a:rPr>
              <a:t>被恢复</a:t>
            </a:r>
            <a:r>
              <a:rPr lang="en-US" altLang="zh-CN" sz="2400" dirty="0">
                <a:solidFill>
                  <a:srgbClr val="FF0000"/>
                </a:solidFill>
                <a:latin typeface="Microsoft YaHei" panose="020B0503020204020204" pitchFamily="34" charset="-122"/>
                <a:ea typeface="Microsoft YaHei" panose="020B0503020204020204" pitchFamily="34" charset="-122"/>
              </a:rPr>
              <a:t>A=1000</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B=2000</a:t>
            </a:r>
            <a:r>
              <a:rPr lang="zh-CN" altLang="en-US" sz="2400" dirty="0">
                <a:solidFill>
                  <a:srgbClr val="FF0000"/>
                </a:solidFill>
                <a:latin typeface="Microsoft YaHei" panose="020B0503020204020204" pitchFamily="34" charset="-122"/>
                <a:ea typeface="Microsoft YaHei" panose="020B0503020204020204" pitchFamily="34" charset="-122"/>
              </a:rPr>
              <a:t>。</a:t>
            </a:r>
          </a:p>
        </p:txBody>
      </p:sp>
      <p:grpSp>
        <p:nvGrpSpPr>
          <p:cNvPr id="217091" name="Group 3"/>
          <p:cNvGrpSpPr>
            <a:grpSpLocks/>
          </p:cNvGrpSpPr>
          <p:nvPr/>
        </p:nvGrpSpPr>
        <p:grpSpPr bwMode="auto">
          <a:xfrm>
            <a:off x="228600" y="2426208"/>
            <a:ext cx="533400" cy="2362200"/>
            <a:chOff x="192" y="1056"/>
            <a:chExt cx="240" cy="1536"/>
          </a:xfrm>
        </p:grpSpPr>
        <p:sp>
          <p:nvSpPr>
            <p:cNvPr id="217092" name="Line 4"/>
            <p:cNvSpPr>
              <a:spLocks noChangeShapeType="1"/>
            </p:cNvSpPr>
            <p:nvPr/>
          </p:nvSpPr>
          <p:spPr bwMode="auto">
            <a:xfrm>
              <a:off x="432" y="1056"/>
              <a:ext cx="0" cy="153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17093" name="Text Box 5"/>
            <p:cNvSpPr txBox="1">
              <a:spLocks noChangeArrowheads="1"/>
            </p:cNvSpPr>
            <p:nvPr/>
          </p:nvSpPr>
          <p:spPr bwMode="auto">
            <a:xfrm>
              <a:off x="192" y="1248"/>
              <a:ext cx="240" cy="8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3200" b="1" dirty="0"/>
                <a:t>时</a:t>
              </a:r>
            </a:p>
            <a:p>
              <a:pPr>
                <a:spcBef>
                  <a:spcPct val="50000"/>
                </a:spcBef>
              </a:pPr>
              <a:r>
                <a:rPr lang="zh-CN" altLang="en-US" sz="3200" b="1" dirty="0"/>
                <a:t>间</a:t>
              </a:r>
            </a:p>
          </p:txBody>
        </p:sp>
      </p:grpSp>
      <p:sp>
        <p:nvSpPr>
          <p:cNvPr id="6"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7"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8" name="直接连接符 7"/>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4771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17090">
                                            <p:txEl>
                                              <p:pRg st="0" end="0"/>
                                            </p:txEl>
                                          </p:spTgt>
                                        </p:tgtEl>
                                        <p:attrNameLst>
                                          <p:attrName>style.visibility</p:attrName>
                                        </p:attrNameLst>
                                      </p:cBhvr>
                                      <p:to>
                                        <p:strVal val="visible"/>
                                      </p:to>
                                    </p:set>
                                    <p:animEffect transition="in" filter="box(in)">
                                      <p:cBhvr>
                                        <p:cTn id="7" dur="500"/>
                                        <p:tgtEl>
                                          <p:spTgt spid="21709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17090">
                                            <p:txEl>
                                              <p:pRg st="1" end="1"/>
                                            </p:txEl>
                                          </p:spTgt>
                                        </p:tgtEl>
                                        <p:attrNameLst>
                                          <p:attrName>style.visibility</p:attrName>
                                        </p:attrNameLst>
                                      </p:cBhvr>
                                      <p:to>
                                        <p:strVal val="visible"/>
                                      </p:to>
                                    </p:set>
                                    <p:animEffect transition="in" filter="box(in)">
                                      <p:cBhvr>
                                        <p:cTn id="12" dur="500"/>
                                        <p:tgtEl>
                                          <p:spTgt spid="21709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217090">
                                            <p:txEl>
                                              <p:pRg st="2" end="2"/>
                                            </p:txEl>
                                          </p:spTgt>
                                        </p:tgtEl>
                                        <p:attrNameLst>
                                          <p:attrName>style.visibility</p:attrName>
                                        </p:attrNameLst>
                                      </p:cBhvr>
                                      <p:to>
                                        <p:strVal val="visible"/>
                                      </p:to>
                                    </p:set>
                                    <p:animEffect transition="in" filter="box(in)">
                                      <p:cBhvr>
                                        <p:cTn id="17" dur="500"/>
                                        <p:tgtEl>
                                          <p:spTgt spid="21709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217090">
                                            <p:txEl>
                                              <p:pRg st="3" end="3"/>
                                            </p:txEl>
                                          </p:spTgt>
                                        </p:tgtEl>
                                        <p:attrNameLst>
                                          <p:attrName>style.visibility</p:attrName>
                                        </p:attrNameLst>
                                      </p:cBhvr>
                                      <p:to>
                                        <p:strVal val="visible"/>
                                      </p:to>
                                    </p:set>
                                    <p:animEffect transition="in" filter="box(in)">
                                      <p:cBhvr>
                                        <p:cTn id="22" dur="500"/>
                                        <p:tgtEl>
                                          <p:spTgt spid="21709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217090">
                                            <p:txEl>
                                              <p:pRg st="4" end="4"/>
                                            </p:txEl>
                                          </p:spTgt>
                                        </p:tgtEl>
                                        <p:attrNameLst>
                                          <p:attrName>style.visibility</p:attrName>
                                        </p:attrNameLst>
                                      </p:cBhvr>
                                      <p:to>
                                        <p:strVal val="visible"/>
                                      </p:to>
                                    </p:set>
                                    <p:animEffect transition="in" filter="box(in)">
                                      <p:cBhvr>
                                        <p:cTn id="27" dur="500"/>
                                        <p:tgtEl>
                                          <p:spTgt spid="217090">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217090">
                                            <p:txEl>
                                              <p:pRg st="5" end="5"/>
                                            </p:txEl>
                                          </p:spTgt>
                                        </p:tgtEl>
                                        <p:attrNameLst>
                                          <p:attrName>style.visibility</p:attrName>
                                        </p:attrNameLst>
                                      </p:cBhvr>
                                      <p:to>
                                        <p:strVal val="visible"/>
                                      </p:to>
                                    </p:set>
                                    <p:animEffect transition="in" filter="box(in)">
                                      <p:cBhvr>
                                        <p:cTn id="32" dur="500"/>
                                        <p:tgtEl>
                                          <p:spTgt spid="217090">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nodeType="clickEffect">
                                  <p:stCondLst>
                                    <p:cond delay="0"/>
                                  </p:stCondLst>
                                  <p:childTnLst>
                                    <p:set>
                                      <p:cBhvr>
                                        <p:cTn id="36" dur="1" fill="hold">
                                          <p:stCondLst>
                                            <p:cond delay="0"/>
                                          </p:stCondLst>
                                        </p:cTn>
                                        <p:tgtEl>
                                          <p:spTgt spid="217090">
                                            <p:txEl>
                                              <p:pRg st="6" end="6"/>
                                            </p:txEl>
                                          </p:spTgt>
                                        </p:tgtEl>
                                        <p:attrNameLst>
                                          <p:attrName>style.visibility</p:attrName>
                                        </p:attrNameLst>
                                      </p:cBhvr>
                                      <p:to>
                                        <p:strVal val="visible"/>
                                      </p:to>
                                    </p:set>
                                    <p:animEffect transition="in" filter="box(in)">
                                      <p:cBhvr>
                                        <p:cTn id="37" dur="500"/>
                                        <p:tgtEl>
                                          <p:spTgt spid="217090">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4" presetClass="entr" presetSubtype="16" fill="hold" nodeType="clickEffect">
                                  <p:stCondLst>
                                    <p:cond delay="0"/>
                                  </p:stCondLst>
                                  <p:childTnLst>
                                    <p:set>
                                      <p:cBhvr>
                                        <p:cTn id="41" dur="1" fill="hold">
                                          <p:stCondLst>
                                            <p:cond delay="0"/>
                                          </p:stCondLst>
                                        </p:cTn>
                                        <p:tgtEl>
                                          <p:spTgt spid="217090">
                                            <p:txEl>
                                              <p:pRg st="7" end="7"/>
                                            </p:txEl>
                                          </p:spTgt>
                                        </p:tgtEl>
                                        <p:attrNameLst>
                                          <p:attrName>style.visibility</p:attrName>
                                        </p:attrNameLst>
                                      </p:cBhvr>
                                      <p:to>
                                        <p:strVal val="visible"/>
                                      </p:to>
                                    </p:set>
                                    <p:animEffect transition="in" filter="box(in)">
                                      <p:cBhvr>
                                        <p:cTn id="42" dur="500"/>
                                        <p:tgtEl>
                                          <p:spTgt spid="217090">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4" presetClass="entr" presetSubtype="16" fill="hold" nodeType="clickEffect">
                                  <p:stCondLst>
                                    <p:cond delay="0"/>
                                  </p:stCondLst>
                                  <p:childTnLst>
                                    <p:set>
                                      <p:cBhvr>
                                        <p:cTn id="46" dur="1" fill="hold">
                                          <p:stCondLst>
                                            <p:cond delay="0"/>
                                          </p:stCondLst>
                                        </p:cTn>
                                        <p:tgtEl>
                                          <p:spTgt spid="217090">
                                            <p:txEl>
                                              <p:pRg st="8" end="8"/>
                                            </p:txEl>
                                          </p:spTgt>
                                        </p:tgtEl>
                                        <p:attrNameLst>
                                          <p:attrName>style.visibility</p:attrName>
                                        </p:attrNameLst>
                                      </p:cBhvr>
                                      <p:to>
                                        <p:strVal val="visible"/>
                                      </p:to>
                                    </p:set>
                                    <p:animEffect transition="in" filter="box(in)">
                                      <p:cBhvr>
                                        <p:cTn id="47" dur="500"/>
                                        <p:tgtEl>
                                          <p:spTgt spid="21709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Text Box 2"/>
          <p:cNvSpPr txBox="1">
            <a:spLocks noChangeArrowheads="1"/>
          </p:cNvSpPr>
          <p:nvPr/>
        </p:nvSpPr>
        <p:spPr bwMode="auto">
          <a:xfrm>
            <a:off x="146304" y="1066800"/>
            <a:ext cx="12045695" cy="513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90000"/>
              </a:lnSpc>
            </a:pPr>
            <a:r>
              <a:rPr lang="zh-CN" altLang="en-US" sz="2800" dirty="0">
                <a:latin typeface="Microsoft YaHei" panose="020B0503020204020204" pitchFamily="34" charset="-122"/>
                <a:ea typeface="Microsoft YaHei" panose="020B0503020204020204" pitchFamily="34" charset="-122"/>
              </a:rPr>
              <a:t>故障实例</a:t>
            </a:r>
            <a:r>
              <a:rPr lang="en-US" altLang="zh-CN" sz="2800" dirty="0">
                <a:latin typeface="Microsoft YaHei" panose="020B0503020204020204" pitchFamily="34" charset="-122"/>
                <a:ea typeface="Microsoft YaHei" panose="020B0503020204020204" pitchFamily="34" charset="-122"/>
              </a:rPr>
              <a:t>2</a:t>
            </a:r>
            <a:r>
              <a:rPr lang="zh-CN" altLang="en-US" sz="2800" dirty="0">
                <a:latin typeface="Microsoft YaHei" panose="020B0503020204020204" pitchFamily="34" charset="-122"/>
                <a:ea typeface="Microsoft YaHei" panose="020B0503020204020204" pitchFamily="34" charset="-122"/>
              </a:rPr>
              <a:t>：设故障恰好</a:t>
            </a:r>
            <a:r>
              <a:rPr lang="zh-CN" altLang="en-US" sz="2800" dirty="0">
                <a:solidFill>
                  <a:srgbClr val="FF0000"/>
                </a:solidFill>
                <a:latin typeface="Microsoft YaHei" panose="020B0503020204020204" pitchFamily="34" charset="-122"/>
                <a:ea typeface="Microsoft YaHei" panose="020B0503020204020204" pitchFamily="34" charset="-122"/>
              </a:rPr>
              <a:t>发生在</a:t>
            </a:r>
            <a:r>
              <a:rPr lang="en-US" altLang="zh-CN" sz="2800" dirty="0">
                <a:solidFill>
                  <a:srgbClr val="FF0000"/>
                </a:solidFill>
                <a:latin typeface="Microsoft YaHei" panose="020B0503020204020204" pitchFamily="34" charset="-122"/>
                <a:ea typeface="Microsoft YaHei" panose="020B0503020204020204" pitchFamily="34" charset="-122"/>
              </a:rPr>
              <a:t>T2</a:t>
            </a:r>
            <a:r>
              <a:rPr lang="zh-CN" altLang="en-US" sz="2800" dirty="0">
                <a:solidFill>
                  <a:srgbClr val="FF0000"/>
                </a:solidFill>
                <a:latin typeface="Microsoft YaHei" panose="020B0503020204020204" pitchFamily="34" charset="-122"/>
                <a:ea typeface="Microsoft YaHei" panose="020B0503020204020204" pitchFamily="34" charset="-122"/>
              </a:rPr>
              <a:t>的</a:t>
            </a:r>
            <a:r>
              <a:rPr lang="en-US" altLang="zh-CN" sz="2800" dirty="0">
                <a:solidFill>
                  <a:srgbClr val="FF0000"/>
                </a:solidFill>
                <a:latin typeface="Microsoft YaHei" panose="020B0503020204020204" pitchFamily="34" charset="-122"/>
                <a:ea typeface="Microsoft YaHei" panose="020B0503020204020204" pitchFamily="34" charset="-122"/>
              </a:rPr>
              <a:t>WRITE(C)</a:t>
            </a:r>
            <a:r>
              <a:rPr lang="zh-CN" altLang="en-US" sz="2800" dirty="0">
                <a:solidFill>
                  <a:srgbClr val="FF0000"/>
                </a:solidFill>
                <a:latin typeface="Microsoft YaHei" panose="020B0503020204020204" pitchFamily="34" charset="-122"/>
                <a:ea typeface="Microsoft YaHei" panose="020B0503020204020204" pitchFamily="34" charset="-122"/>
              </a:rPr>
              <a:t>操作写入日志之后。</a:t>
            </a:r>
          </a:p>
          <a:p>
            <a:pPr>
              <a:lnSpc>
                <a:spcPct val="90000"/>
              </a:lnSpc>
            </a:pPr>
            <a:r>
              <a:rPr lang="zh-CN" altLang="en-US" sz="2800" dirty="0">
                <a:latin typeface="Microsoft YaHei" panose="020B0503020204020204" pitchFamily="34" charset="-122"/>
                <a:ea typeface="Microsoft YaHei" panose="020B0503020204020204" pitchFamily="34" charset="-122"/>
              </a:rPr>
              <a:t>日志内容如下：</a:t>
            </a:r>
          </a:p>
          <a:p>
            <a:pPr>
              <a:lnSpc>
                <a:spcPct val="90000"/>
              </a:lnSpc>
            </a:pPr>
            <a:r>
              <a:rPr lang="zh-CN" altLang="en-US" sz="2800" dirty="0">
                <a:latin typeface="Microsoft YaHei" panose="020B0503020204020204" pitchFamily="34" charset="-122"/>
                <a:ea typeface="Microsoft YaHei" panose="020B0503020204020204" pitchFamily="34" charset="-122"/>
              </a:rPr>
              <a:t>              </a:t>
            </a:r>
            <a:r>
              <a:rPr lang="en-US" altLang="zh-CN" sz="2800" dirty="0">
                <a:latin typeface="Microsoft YaHei" panose="020B0503020204020204" pitchFamily="34" charset="-122"/>
                <a:ea typeface="Microsoft YaHei" panose="020B0503020204020204" pitchFamily="34" charset="-122"/>
              </a:rPr>
              <a:t>T1                                  T2           </a:t>
            </a:r>
          </a:p>
          <a:p>
            <a:pPr>
              <a:lnSpc>
                <a:spcPct val="90000"/>
              </a:lnSpc>
            </a:pPr>
            <a:r>
              <a:rPr lang="en-US" altLang="zh-CN" sz="2800" dirty="0">
                <a:latin typeface="Microsoft YaHei" panose="020B0503020204020204" pitchFamily="34" charset="-122"/>
                <a:ea typeface="Microsoft YaHei" panose="020B0503020204020204" pitchFamily="34" charset="-122"/>
              </a:rPr>
              <a:t>       &lt;T1,start&gt;</a:t>
            </a:r>
          </a:p>
          <a:p>
            <a:pPr>
              <a:lnSpc>
                <a:spcPct val="90000"/>
              </a:lnSpc>
            </a:pPr>
            <a:r>
              <a:rPr lang="en-US" altLang="zh-CN" sz="2800" dirty="0">
                <a:latin typeface="Microsoft YaHei" panose="020B0503020204020204" pitchFamily="34" charset="-122"/>
                <a:ea typeface="Microsoft YaHei" panose="020B0503020204020204" pitchFamily="34" charset="-122"/>
              </a:rPr>
              <a:t>       &lt;T1,A,1000,950&gt;</a:t>
            </a:r>
          </a:p>
          <a:p>
            <a:pPr>
              <a:lnSpc>
                <a:spcPct val="90000"/>
              </a:lnSpc>
            </a:pPr>
            <a:r>
              <a:rPr lang="en-US" altLang="zh-CN" sz="2800" dirty="0">
                <a:latin typeface="Microsoft YaHei" panose="020B0503020204020204" pitchFamily="34" charset="-122"/>
                <a:ea typeface="Microsoft YaHei" panose="020B0503020204020204" pitchFamily="34" charset="-122"/>
              </a:rPr>
              <a:t>       &lt;T1,B,2000,2050&gt;</a:t>
            </a:r>
          </a:p>
          <a:p>
            <a:pPr>
              <a:lnSpc>
                <a:spcPct val="90000"/>
              </a:lnSpc>
            </a:pPr>
            <a:r>
              <a:rPr lang="en-US" altLang="zh-CN" sz="2800" dirty="0">
                <a:latin typeface="Microsoft YaHei" panose="020B0503020204020204" pitchFamily="34" charset="-122"/>
                <a:ea typeface="Microsoft YaHei" panose="020B0503020204020204" pitchFamily="34" charset="-122"/>
              </a:rPr>
              <a:t>       </a:t>
            </a:r>
            <a:r>
              <a:rPr lang="en-US" altLang="zh-CN" sz="2800" dirty="0">
                <a:solidFill>
                  <a:srgbClr val="FF0000"/>
                </a:solidFill>
                <a:latin typeface="Microsoft YaHei" panose="020B0503020204020204" pitchFamily="34" charset="-122"/>
                <a:ea typeface="Microsoft YaHei" panose="020B0503020204020204" pitchFamily="34" charset="-122"/>
              </a:rPr>
              <a:t>&lt;T1,commit&gt;</a:t>
            </a:r>
          </a:p>
          <a:p>
            <a:pPr>
              <a:lnSpc>
                <a:spcPct val="90000"/>
              </a:lnSpc>
            </a:pPr>
            <a:r>
              <a:rPr lang="en-US" altLang="zh-CN" sz="2800" dirty="0">
                <a:latin typeface="Microsoft YaHei" panose="020B0503020204020204" pitchFamily="34" charset="-122"/>
                <a:ea typeface="Microsoft YaHei" panose="020B0503020204020204" pitchFamily="34" charset="-122"/>
              </a:rPr>
              <a:t>                                              &lt;T2,start&gt;</a:t>
            </a:r>
          </a:p>
          <a:p>
            <a:pPr>
              <a:lnSpc>
                <a:spcPct val="90000"/>
              </a:lnSpc>
            </a:pPr>
            <a:r>
              <a:rPr lang="en-US" altLang="zh-CN" sz="2800" dirty="0">
                <a:latin typeface="Microsoft YaHei" panose="020B0503020204020204" pitchFamily="34" charset="-122"/>
                <a:ea typeface="Microsoft YaHei" panose="020B0503020204020204" pitchFamily="34" charset="-122"/>
              </a:rPr>
              <a:t>                                              &lt;T2,C,700,600&gt;</a:t>
            </a:r>
          </a:p>
          <a:p>
            <a:pPr>
              <a:lnSpc>
                <a:spcPct val="90000"/>
              </a:lnSpc>
            </a:pPr>
            <a:endParaRPr lang="en-US" altLang="zh-CN" sz="2800" dirty="0">
              <a:latin typeface="Microsoft YaHei" panose="020B0503020204020204" pitchFamily="34" charset="-122"/>
              <a:ea typeface="Microsoft YaHei" panose="020B0503020204020204" pitchFamily="34" charset="-122"/>
            </a:endParaRPr>
          </a:p>
          <a:p>
            <a:pPr>
              <a:lnSpc>
                <a:spcPct val="90000"/>
              </a:lnSpc>
            </a:pPr>
            <a:r>
              <a:rPr lang="zh-CN" altLang="en-US" sz="2800" dirty="0">
                <a:solidFill>
                  <a:srgbClr val="FF0000"/>
                </a:solidFill>
                <a:latin typeface="Microsoft YaHei" panose="020B0503020204020204" pitchFamily="34" charset="-122"/>
                <a:ea typeface="Microsoft YaHei" panose="020B0503020204020204" pitchFamily="34" charset="-122"/>
              </a:rPr>
              <a:t>数据库中</a:t>
            </a:r>
            <a:r>
              <a:rPr lang="en-US" altLang="zh-CN" sz="2800" dirty="0">
                <a:solidFill>
                  <a:srgbClr val="FF0000"/>
                </a:solidFill>
                <a:latin typeface="Microsoft YaHei" panose="020B0503020204020204" pitchFamily="34" charset="-122"/>
                <a:ea typeface="Microsoft YaHei" panose="020B0503020204020204" pitchFamily="34" charset="-122"/>
              </a:rPr>
              <a:t>A</a:t>
            </a:r>
            <a:r>
              <a:rPr lang="zh-CN" altLang="en-US" sz="2800" dirty="0">
                <a:solidFill>
                  <a:srgbClr val="FF0000"/>
                </a:solidFill>
                <a:latin typeface="Microsoft YaHei" panose="020B0503020204020204" pitchFamily="34" charset="-122"/>
                <a:ea typeface="Microsoft YaHei" panose="020B0503020204020204" pitchFamily="34" charset="-122"/>
              </a:rPr>
              <a:t>、</a:t>
            </a:r>
            <a:r>
              <a:rPr lang="en-US" altLang="zh-CN" sz="2800" dirty="0">
                <a:solidFill>
                  <a:srgbClr val="FF0000"/>
                </a:solidFill>
                <a:latin typeface="Microsoft YaHei" panose="020B0503020204020204" pitchFamily="34" charset="-122"/>
                <a:ea typeface="Microsoft YaHei" panose="020B0503020204020204" pitchFamily="34" charset="-122"/>
              </a:rPr>
              <a:t>B </a:t>
            </a:r>
            <a:r>
              <a:rPr lang="zh-CN" altLang="en-US" sz="2800" dirty="0">
                <a:solidFill>
                  <a:srgbClr val="FF0000"/>
                </a:solidFill>
                <a:latin typeface="Microsoft YaHei" panose="020B0503020204020204" pitchFamily="34" charset="-122"/>
                <a:ea typeface="Microsoft YaHei" panose="020B0503020204020204" pitchFamily="34" charset="-122"/>
              </a:rPr>
              <a:t>、</a:t>
            </a:r>
            <a:r>
              <a:rPr lang="en-US" altLang="zh-CN" sz="2800" dirty="0">
                <a:solidFill>
                  <a:srgbClr val="FF0000"/>
                </a:solidFill>
                <a:latin typeface="Microsoft YaHei" panose="020B0503020204020204" pitchFamily="34" charset="-122"/>
                <a:ea typeface="Microsoft YaHei" panose="020B0503020204020204" pitchFamily="34" charset="-122"/>
              </a:rPr>
              <a:t>C</a:t>
            </a:r>
            <a:r>
              <a:rPr lang="zh-CN" altLang="en-US" sz="2800" dirty="0">
                <a:solidFill>
                  <a:srgbClr val="FF0000"/>
                </a:solidFill>
                <a:latin typeface="Microsoft YaHei" panose="020B0503020204020204" pitchFamily="34" charset="-122"/>
                <a:ea typeface="Microsoft YaHei" panose="020B0503020204020204" pitchFamily="34" charset="-122"/>
              </a:rPr>
              <a:t>值已改变。</a:t>
            </a:r>
          </a:p>
          <a:p>
            <a:pPr>
              <a:lnSpc>
                <a:spcPct val="90000"/>
              </a:lnSpc>
            </a:pPr>
            <a:r>
              <a:rPr lang="zh-CN" altLang="en-US" sz="2800" dirty="0">
                <a:solidFill>
                  <a:srgbClr val="FF0000"/>
                </a:solidFill>
                <a:latin typeface="Microsoft YaHei" panose="020B0503020204020204" pitchFamily="34" charset="-122"/>
                <a:ea typeface="Microsoft YaHei" panose="020B0503020204020204" pitchFamily="34" charset="-122"/>
              </a:rPr>
              <a:t>数据库恢复机制：因为</a:t>
            </a:r>
            <a:r>
              <a:rPr lang="en-US" altLang="zh-CN" sz="2800" dirty="0">
                <a:solidFill>
                  <a:srgbClr val="FF0000"/>
                </a:solidFill>
                <a:latin typeface="Microsoft YaHei" panose="020B0503020204020204" pitchFamily="34" charset="-122"/>
                <a:ea typeface="Microsoft YaHei" panose="020B0503020204020204" pitchFamily="34" charset="-122"/>
              </a:rPr>
              <a:t>T1</a:t>
            </a:r>
            <a:r>
              <a:rPr lang="zh-CN" altLang="en-US" sz="2800" dirty="0">
                <a:solidFill>
                  <a:srgbClr val="FF0000"/>
                </a:solidFill>
                <a:latin typeface="Microsoft YaHei" panose="020B0503020204020204" pitchFamily="34" charset="-122"/>
                <a:ea typeface="Microsoft YaHei" panose="020B0503020204020204" pitchFamily="34" charset="-122"/>
              </a:rPr>
              <a:t>已提交、</a:t>
            </a:r>
            <a:r>
              <a:rPr lang="en-US" altLang="zh-CN" sz="2800" dirty="0">
                <a:solidFill>
                  <a:srgbClr val="FF0000"/>
                </a:solidFill>
                <a:latin typeface="Microsoft YaHei" panose="020B0503020204020204" pitchFamily="34" charset="-122"/>
                <a:ea typeface="Microsoft YaHei" panose="020B0503020204020204" pitchFamily="34" charset="-122"/>
              </a:rPr>
              <a:t>T2</a:t>
            </a:r>
            <a:r>
              <a:rPr lang="zh-CN" altLang="en-US" sz="2800" dirty="0">
                <a:solidFill>
                  <a:srgbClr val="FF0000"/>
                </a:solidFill>
                <a:latin typeface="Microsoft YaHei" panose="020B0503020204020204" pitchFamily="34" charset="-122"/>
                <a:ea typeface="Microsoft YaHei" panose="020B0503020204020204" pitchFamily="34" charset="-122"/>
              </a:rPr>
              <a:t>未提交，要执行</a:t>
            </a:r>
            <a:r>
              <a:rPr lang="en-US" altLang="zh-CN" sz="2800" dirty="0">
                <a:solidFill>
                  <a:srgbClr val="FF0000"/>
                </a:solidFill>
                <a:latin typeface="Microsoft YaHei" panose="020B0503020204020204" pitchFamily="34" charset="-122"/>
                <a:ea typeface="Microsoft YaHei" panose="020B0503020204020204" pitchFamily="34" charset="-122"/>
              </a:rPr>
              <a:t>UNDO</a:t>
            </a:r>
            <a:r>
              <a:rPr lang="zh-CN" altLang="en-US" sz="2800" dirty="0">
                <a:solidFill>
                  <a:srgbClr val="FF0000"/>
                </a:solidFill>
                <a:latin typeface="Microsoft YaHei" panose="020B0503020204020204" pitchFamily="34" charset="-122"/>
                <a:ea typeface="Microsoft YaHei" panose="020B0503020204020204" pitchFamily="34" charset="-122"/>
              </a:rPr>
              <a:t>（</a:t>
            </a:r>
            <a:r>
              <a:rPr lang="en-US" altLang="zh-CN" sz="2800" dirty="0">
                <a:solidFill>
                  <a:srgbClr val="FF0000"/>
                </a:solidFill>
                <a:latin typeface="Microsoft YaHei" panose="020B0503020204020204" pitchFamily="34" charset="-122"/>
                <a:ea typeface="Microsoft YaHei" panose="020B0503020204020204" pitchFamily="34" charset="-122"/>
              </a:rPr>
              <a:t>T2</a:t>
            </a:r>
            <a:r>
              <a:rPr lang="zh-CN" altLang="en-US" sz="2800" dirty="0">
                <a:solidFill>
                  <a:srgbClr val="FF0000"/>
                </a:solidFill>
                <a:latin typeface="Microsoft YaHei" panose="020B0503020204020204" pitchFamily="34" charset="-122"/>
                <a:ea typeface="Microsoft YaHei" panose="020B0503020204020204" pitchFamily="34" charset="-122"/>
              </a:rPr>
              <a:t>）、</a:t>
            </a:r>
            <a:r>
              <a:rPr lang="en-US" altLang="zh-CN" sz="2800" dirty="0">
                <a:solidFill>
                  <a:srgbClr val="FF0000"/>
                </a:solidFill>
                <a:latin typeface="Microsoft YaHei" panose="020B0503020204020204" pitchFamily="34" charset="-122"/>
                <a:ea typeface="Microsoft YaHei" panose="020B0503020204020204" pitchFamily="34" charset="-122"/>
              </a:rPr>
              <a:t>REDO(T1)</a:t>
            </a:r>
            <a:r>
              <a:rPr lang="zh-CN" altLang="en-US" sz="2800" dirty="0">
                <a:solidFill>
                  <a:srgbClr val="FF0000"/>
                </a:solidFill>
                <a:latin typeface="Microsoft YaHei" panose="020B0503020204020204" pitchFamily="34" charset="-122"/>
                <a:ea typeface="Microsoft YaHei" panose="020B0503020204020204" pitchFamily="34" charset="-122"/>
              </a:rPr>
              <a:t>。结果：</a:t>
            </a:r>
            <a:r>
              <a:rPr lang="en-US" altLang="zh-CN" sz="2800" dirty="0">
                <a:solidFill>
                  <a:srgbClr val="FF0000"/>
                </a:solidFill>
                <a:latin typeface="Microsoft YaHei" panose="020B0503020204020204" pitchFamily="34" charset="-122"/>
                <a:ea typeface="Microsoft YaHei" panose="020B0503020204020204" pitchFamily="34" charset="-122"/>
              </a:rPr>
              <a:t>A=950</a:t>
            </a:r>
            <a:r>
              <a:rPr lang="zh-CN" altLang="en-US" sz="2800" dirty="0">
                <a:solidFill>
                  <a:srgbClr val="FF0000"/>
                </a:solidFill>
                <a:latin typeface="Microsoft YaHei" panose="020B0503020204020204" pitchFamily="34" charset="-122"/>
                <a:ea typeface="Microsoft YaHei" panose="020B0503020204020204" pitchFamily="34" charset="-122"/>
              </a:rPr>
              <a:t>，</a:t>
            </a:r>
            <a:r>
              <a:rPr lang="en-US" altLang="zh-CN" sz="2800" dirty="0">
                <a:solidFill>
                  <a:srgbClr val="FF0000"/>
                </a:solidFill>
                <a:latin typeface="Microsoft YaHei" panose="020B0503020204020204" pitchFamily="34" charset="-122"/>
                <a:ea typeface="Microsoft YaHei" panose="020B0503020204020204" pitchFamily="34" charset="-122"/>
              </a:rPr>
              <a:t>B=2050</a:t>
            </a:r>
            <a:r>
              <a:rPr lang="zh-CN" altLang="en-US" sz="2800" dirty="0">
                <a:solidFill>
                  <a:srgbClr val="FF0000"/>
                </a:solidFill>
                <a:latin typeface="Microsoft YaHei" panose="020B0503020204020204" pitchFamily="34" charset="-122"/>
                <a:ea typeface="Microsoft YaHei" panose="020B0503020204020204" pitchFamily="34" charset="-122"/>
              </a:rPr>
              <a:t>，</a:t>
            </a:r>
            <a:r>
              <a:rPr lang="en-US" altLang="zh-CN" sz="2800" dirty="0">
                <a:solidFill>
                  <a:srgbClr val="FF0000"/>
                </a:solidFill>
                <a:latin typeface="Microsoft YaHei" panose="020B0503020204020204" pitchFamily="34" charset="-122"/>
                <a:ea typeface="Microsoft YaHei" panose="020B0503020204020204" pitchFamily="34" charset="-122"/>
              </a:rPr>
              <a:t>C=700</a:t>
            </a:r>
            <a:r>
              <a:rPr lang="zh-CN" altLang="en-US" sz="2800" dirty="0">
                <a:solidFill>
                  <a:srgbClr val="FF0000"/>
                </a:solidFill>
                <a:latin typeface="Microsoft YaHei" panose="020B0503020204020204" pitchFamily="34" charset="-122"/>
                <a:ea typeface="Microsoft YaHei" panose="020B0503020204020204" pitchFamily="34" charset="-122"/>
              </a:rPr>
              <a:t>。注：</a:t>
            </a:r>
            <a:r>
              <a:rPr lang="en-US" altLang="zh-CN" sz="2800" dirty="0">
                <a:solidFill>
                  <a:srgbClr val="FF0000"/>
                </a:solidFill>
                <a:latin typeface="Microsoft YaHei" panose="020B0503020204020204" pitchFamily="34" charset="-122"/>
                <a:ea typeface="Microsoft YaHei" panose="020B0503020204020204" pitchFamily="34" charset="-122"/>
              </a:rPr>
              <a:t>UNDO(T2)</a:t>
            </a:r>
            <a:r>
              <a:rPr lang="zh-CN" altLang="en-US" sz="2800" dirty="0">
                <a:solidFill>
                  <a:srgbClr val="FF0000"/>
                </a:solidFill>
                <a:latin typeface="Microsoft YaHei" panose="020B0503020204020204" pitchFamily="34" charset="-122"/>
                <a:ea typeface="Microsoft YaHei" panose="020B0503020204020204" pitchFamily="34" charset="-122"/>
              </a:rPr>
              <a:t>须先执行。</a:t>
            </a:r>
          </a:p>
        </p:txBody>
      </p:sp>
      <p:grpSp>
        <p:nvGrpSpPr>
          <p:cNvPr id="218115" name="Group 3"/>
          <p:cNvGrpSpPr>
            <a:grpSpLocks/>
          </p:cNvGrpSpPr>
          <p:nvPr/>
        </p:nvGrpSpPr>
        <p:grpSpPr bwMode="auto">
          <a:xfrm>
            <a:off x="146304" y="2005584"/>
            <a:ext cx="609600" cy="2438400"/>
            <a:chOff x="192" y="1056"/>
            <a:chExt cx="240" cy="1536"/>
          </a:xfrm>
        </p:grpSpPr>
        <p:sp>
          <p:nvSpPr>
            <p:cNvPr id="218116" name="Line 4"/>
            <p:cNvSpPr>
              <a:spLocks noChangeShapeType="1"/>
            </p:cNvSpPr>
            <p:nvPr/>
          </p:nvSpPr>
          <p:spPr bwMode="auto">
            <a:xfrm>
              <a:off x="432" y="1056"/>
              <a:ext cx="0" cy="153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18117" name="Text Box 5"/>
            <p:cNvSpPr txBox="1">
              <a:spLocks noChangeArrowheads="1"/>
            </p:cNvSpPr>
            <p:nvPr/>
          </p:nvSpPr>
          <p:spPr bwMode="auto">
            <a:xfrm>
              <a:off x="192" y="1248"/>
              <a:ext cx="240" cy="8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3200" b="1"/>
                <a:t>时</a:t>
              </a:r>
            </a:p>
            <a:p>
              <a:pPr>
                <a:spcBef>
                  <a:spcPct val="50000"/>
                </a:spcBef>
              </a:pPr>
              <a:r>
                <a:rPr lang="zh-CN" altLang="en-US" sz="3200" b="1"/>
                <a:t>间</a:t>
              </a:r>
            </a:p>
          </p:txBody>
        </p:sp>
      </p:grpSp>
      <p:sp>
        <p:nvSpPr>
          <p:cNvPr id="6"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7"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8" name="直接连接符 7"/>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415745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18114">
                                            <p:txEl>
                                              <p:pRg st="0" end="0"/>
                                            </p:txEl>
                                          </p:spTgt>
                                        </p:tgtEl>
                                        <p:attrNameLst>
                                          <p:attrName>style.visibility</p:attrName>
                                        </p:attrNameLst>
                                      </p:cBhvr>
                                      <p:to>
                                        <p:strVal val="visible"/>
                                      </p:to>
                                    </p:set>
                                    <p:animEffect transition="in" filter="box(in)">
                                      <p:cBhvr>
                                        <p:cTn id="7" dur="500"/>
                                        <p:tgtEl>
                                          <p:spTgt spid="21811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18114">
                                            <p:txEl>
                                              <p:pRg st="1" end="1"/>
                                            </p:txEl>
                                          </p:spTgt>
                                        </p:tgtEl>
                                        <p:attrNameLst>
                                          <p:attrName>style.visibility</p:attrName>
                                        </p:attrNameLst>
                                      </p:cBhvr>
                                      <p:to>
                                        <p:strVal val="visible"/>
                                      </p:to>
                                    </p:set>
                                    <p:animEffect transition="in" filter="box(in)">
                                      <p:cBhvr>
                                        <p:cTn id="12" dur="500"/>
                                        <p:tgtEl>
                                          <p:spTgt spid="218114">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218114">
                                            <p:txEl>
                                              <p:pRg st="2" end="2"/>
                                            </p:txEl>
                                          </p:spTgt>
                                        </p:tgtEl>
                                        <p:attrNameLst>
                                          <p:attrName>style.visibility</p:attrName>
                                        </p:attrNameLst>
                                      </p:cBhvr>
                                      <p:to>
                                        <p:strVal val="visible"/>
                                      </p:to>
                                    </p:set>
                                    <p:animEffect transition="in" filter="box(in)">
                                      <p:cBhvr>
                                        <p:cTn id="17" dur="500"/>
                                        <p:tgtEl>
                                          <p:spTgt spid="218114">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218114">
                                            <p:txEl>
                                              <p:pRg st="3" end="3"/>
                                            </p:txEl>
                                          </p:spTgt>
                                        </p:tgtEl>
                                        <p:attrNameLst>
                                          <p:attrName>style.visibility</p:attrName>
                                        </p:attrNameLst>
                                      </p:cBhvr>
                                      <p:to>
                                        <p:strVal val="visible"/>
                                      </p:to>
                                    </p:set>
                                    <p:animEffect transition="in" filter="box(in)">
                                      <p:cBhvr>
                                        <p:cTn id="22" dur="500"/>
                                        <p:tgtEl>
                                          <p:spTgt spid="218114">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218114">
                                            <p:txEl>
                                              <p:pRg st="4" end="4"/>
                                            </p:txEl>
                                          </p:spTgt>
                                        </p:tgtEl>
                                        <p:attrNameLst>
                                          <p:attrName>style.visibility</p:attrName>
                                        </p:attrNameLst>
                                      </p:cBhvr>
                                      <p:to>
                                        <p:strVal val="visible"/>
                                      </p:to>
                                    </p:set>
                                    <p:animEffect transition="in" filter="box(in)">
                                      <p:cBhvr>
                                        <p:cTn id="27" dur="500"/>
                                        <p:tgtEl>
                                          <p:spTgt spid="218114">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218114">
                                            <p:txEl>
                                              <p:pRg st="5" end="5"/>
                                            </p:txEl>
                                          </p:spTgt>
                                        </p:tgtEl>
                                        <p:attrNameLst>
                                          <p:attrName>style.visibility</p:attrName>
                                        </p:attrNameLst>
                                      </p:cBhvr>
                                      <p:to>
                                        <p:strVal val="visible"/>
                                      </p:to>
                                    </p:set>
                                    <p:animEffect transition="in" filter="box(in)">
                                      <p:cBhvr>
                                        <p:cTn id="32" dur="500"/>
                                        <p:tgtEl>
                                          <p:spTgt spid="218114">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nodeType="clickEffect">
                                  <p:stCondLst>
                                    <p:cond delay="0"/>
                                  </p:stCondLst>
                                  <p:childTnLst>
                                    <p:set>
                                      <p:cBhvr>
                                        <p:cTn id="36" dur="1" fill="hold">
                                          <p:stCondLst>
                                            <p:cond delay="0"/>
                                          </p:stCondLst>
                                        </p:cTn>
                                        <p:tgtEl>
                                          <p:spTgt spid="218114">
                                            <p:txEl>
                                              <p:pRg st="6" end="6"/>
                                            </p:txEl>
                                          </p:spTgt>
                                        </p:tgtEl>
                                        <p:attrNameLst>
                                          <p:attrName>style.visibility</p:attrName>
                                        </p:attrNameLst>
                                      </p:cBhvr>
                                      <p:to>
                                        <p:strVal val="visible"/>
                                      </p:to>
                                    </p:set>
                                    <p:animEffect transition="in" filter="box(in)">
                                      <p:cBhvr>
                                        <p:cTn id="37" dur="500"/>
                                        <p:tgtEl>
                                          <p:spTgt spid="218114">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4" presetClass="entr" presetSubtype="16" fill="hold" nodeType="clickEffect">
                                  <p:stCondLst>
                                    <p:cond delay="0"/>
                                  </p:stCondLst>
                                  <p:childTnLst>
                                    <p:set>
                                      <p:cBhvr>
                                        <p:cTn id="41" dur="1" fill="hold">
                                          <p:stCondLst>
                                            <p:cond delay="0"/>
                                          </p:stCondLst>
                                        </p:cTn>
                                        <p:tgtEl>
                                          <p:spTgt spid="218114">
                                            <p:txEl>
                                              <p:pRg st="7" end="7"/>
                                            </p:txEl>
                                          </p:spTgt>
                                        </p:tgtEl>
                                        <p:attrNameLst>
                                          <p:attrName>style.visibility</p:attrName>
                                        </p:attrNameLst>
                                      </p:cBhvr>
                                      <p:to>
                                        <p:strVal val="visible"/>
                                      </p:to>
                                    </p:set>
                                    <p:animEffect transition="in" filter="box(in)">
                                      <p:cBhvr>
                                        <p:cTn id="42" dur="500"/>
                                        <p:tgtEl>
                                          <p:spTgt spid="218114">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4" presetClass="entr" presetSubtype="16" fill="hold" nodeType="clickEffect">
                                  <p:stCondLst>
                                    <p:cond delay="0"/>
                                  </p:stCondLst>
                                  <p:childTnLst>
                                    <p:set>
                                      <p:cBhvr>
                                        <p:cTn id="46" dur="1" fill="hold">
                                          <p:stCondLst>
                                            <p:cond delay="0"/>
                                          </p:stCondLst>
                                        </p:cTn>
                                        <p:tgtEl>
                                          <p:spTgt spid="218114">
                                            <p:txEl>
                                              <p:pRg st="8" end="8"/>
                                            </p:txEl>
                                          </p:spTgt>
                                        </p:tgtEl>
                                        <p:attrNameLst>
                                          <p:attrName>style.visibility</p:attrName>
                                        </p:attrNameLst>
                                      </p:cBhvr>
                                      <p:to>
                                        <p:strVal val="visible"/>
                                      </p:to>
                                    </p:set>
                                    <p:animEffect transition="in" filter="box(in)">
                                      <p:cBhvr>
                                        <p:cTn id="47" dur="500"/>
                                        <p:tgtEl>
                                          <p:spTgt spid="218114">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4" presetClass="entr" presetSubtype="16" fill="hold" nodeType="clickEffect">
                                  <p:stCondLst>
                                    <p:cond delay="0"/>
                                  </p:stCondLst>
                                  <p:childTnLst>
                                    <p:set>
                                      <p:cBhvr>
                                        <p:cTn id="51" dur="1" fill="hold">
                                          <p:stCondLst>
                                            <p:cond delay="0"/>
                                          </p:stCondLst>
                                        </p:cTn>
                                        <p:tgtEl>
                                          <p:spTgt spid="218114">
                                            <p:txEl>
                                              <p:pRg st="10" end="10"/>
                                            </p:txEl>
                                          </p:spTgt>
                                        </p:tgtEl>
                                        <p:attrNameLst>
                                          <p:attrName>style.visibility</p:attrName>
                                        </p:attrNameLst>
                                      </p:cBhvr>
                                      <p:to>
                                        <p:strVal val="visible"/>
                                      </p:to>
                                    </p:set>
                                    <p:animEffect transition="in" filter="box(in)">
                                      <p:cBhvr>
                                        <p:cTn id="52" dur="500"/>
                                        <p:tgtEl>
                                          <p:spTgt spid="218114">
                                            <p:txEl>
                                              <p:pRg st="10" end="10"/>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4" presetClass="entr" presetSubtype="16" fill="hold" nodeType="clickEffect">
                                  <p:stCondLst>
                                    <p:cond delay="0"/>
                                  </p:stCondLst>
                                  <p:childTnLst>
                                    <p:set>
                                      <p:cBhvr>
                                        <p:cTn id="56" dur="1" fill="hold">
                                          <p:stCondLst>
                                            <p:cond delay="0"/>
                                          </p:stCondLst>
                                        </p:cTn>
                                        <p:tgtEl>
                                          <p:spTgt spid="218114">
                                            <p:txEl>
                                              <p:pRg st="11" end="11"/>
                                            </p:txEl>
                                          </p:spTgt>
                                        </p:tgtEl>
                                        <p:attrNameLst>
                                          <p:attrName>style.visibility</p:attrName>
                                        </p:attrNameLst>
                                      </p:cBhvr>
                                      <p:to>
                                        <p:strVal val="visible"/>
                                      </p:to>
                                    </p:set>
                                    <p:animEffect transition="in" filter="box(in)">
                                      <p:cBhvr>
                                        <p:cTn id="57" dur="500"/>
                                        <p:tgtEl>
                                          <p:spTgt spid="21811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Text Box 2"/>
          <p:cNvSpPr txBox="1">
            <a:spLocks noChangeArrowheads="1"/>
          </p:cNvSpPr>
          <p:nvPr/>
        </p:nvSpPr>
        <p:spPr bwMode="auto">
          <a:xfrm>
            <a:off x="307848" y="1024449"/>
            <a:ext cx="11177016"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r>
              <a:rPr lang="zh-CN" altLang="en-US" sz="2400" dirty="0">
                <a:latin typeface="Microsoft YaHei" panose="020B0503020204020204" pitchFamily="34" charset="-122"/>
                <a:ea typeface="Microsoft YaHei" panose="020B0503020204020204" pitchFamily="34" charset="-122"/>
              </a:rPr>
              <a:t>故障实例</a:t>
            </a: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：设故障恰好</a:t>
            </a:r>
            <a:r>
              <a:rPr lang="zh-CN" altLang="en-US" sz="2400" dirty="0">
                <a:solidFill>
                  <a:srgbClr val="FF0000"/>
                </a:solidFill>
                <a:latin typeface="Microsoft YaHei" panose="020B0503020204020204" pitchFamily="34" charset="-122"/>
                <a:ea typeface="Microsoft YaHei" panose="020B0503020204020204" pitchFamily="34" charset="-122"/>
              </a:rPr>
              <a:t>发生在</a:t>
            </a:r>
            <a:r>
              <a:rPr lang="en-US" altLang="zh-CN" sz="2400" dirty="0">
                <a:solidFill>
                  <a:srgbClr val="FF0000"/>
                </a:solidFill>
                <a:latin typeface="Microsoft YaHei" panose="020B0503020204020204" pitchFamily="34" charset="-122"/>
                <a:ea typeface="Microsoft YaHei" panose="020B0503020204020204" pitchFamily="34" charset="-122"/>
              </a:rPr>
              <a:t>&lt;T2,commit&gt;</a:t>
            </a:r>
            <a:r>
              <a:rPr lang="zh-CN" altLang="en-US" sz="2400" dirty="0">
                <a:solidFill>
                  <a:srgbClr val="FF0000"/>
                </a:solidFill>
                <a:latin typeface="Microsoft YaHei" panose="020B0503020204020204" pitchFamily="34" charset="-122"/>
                <a:ea typeface="Microsoft YaHei" panose="020B0503020204020204" pitchFamily="34" charset="-122"/>
              </a:rPr>
              <a:t>之后。</a:t>
            </a:r>
          </a:p>
          <a:p>
            <a:r>
              <a:rPr lang="zh-CN" altLang="en-US" sz="2400" dirty="0">
                <a:latin typeface="Microsoft YaHei" panose="020B0503020204020204" pitchFamily="34" charset="-122"/>
                <a:ea typeface="Microsoft YaHei" panose="020B0503020204020204" pitchFamily="34" charset="-122"/>
              </a:rPr>
              <a:t>日志内容如下：</a:t>
            </a:r>
            <a:endParaRPr lang="en-US" altLang="zh-CN" sz="2400" dirty="0">
              <a:latin typeface="Microsoft YaHei" panose="020B0503020204020204" pitchFamily="34" charset="-122"/>
              <a:ea typeface="Microsoft YaHei" panose="020B0503020204020204" pitchFamily="34" charset="-122"/>
            </a:endParaRPr>
          </a:p>
          <a:p>
            <a:endParaRPr lang="zh-CN" altLang="en-US" sz="2400" dirty="0">
              <a:latin typeface="Microsoft YaHei" panose="020B0503020204020204" pitchFamily="34" charset="-122"/>
              <a:ea typeface="Microsoft YaHei" panose="020B0503020204020204" pitchFamily="34" charset="-122"/>
            </a:endParaRPr>
          </a:p>
          <a:p>
            <a:r>
              <a:rPr lang="zh-CN" altLang="en-US" sz="2400" dirty="0">
                <a:latin typeface="Microsoft YaHei" panose="020B0503020204020204" pitchFamily="34" charset="-122"/>
                <a:ea typeface="Microsoft YaHei" panose="020B0503020204020204" pitchFamily="34" charset="-122"/>
              </a:rPr>
              <a:t>              </a:t>
            </a:r>
            <a:r>
              <a:rPr lang="en-US" altLang="zh-CN" sz="2400" dirty="0">
                <a:latin typeface="Microsoft YaHei" panose="020B0503020204020204" pitchFamily="34" charset="-122"/>
                <a:ea typeface="Microsoft YaHei" panose="020B0503020204020204" pitchFamily="34" charset="-122"/>
              </a:rPr>
              <a:t>T1                             T2           </a:t>
            </a:r>
          </a:p>
          <a:p>
            <a:r>
              <a:rPr lang="en-US" altLang="zh-CN" sz="2400" dirty="0">
                <a:latin typeface="Microsoft YaHei" panose="020B0503020204020204" pitchFamily="34" charset="-122"/>
                <a:ea typeface="Microsoft YaHei" panose="020B0503020204020204" pitchFamily="34" charset="-122"/>
              </a:rPr>
              <a:t>       &lt;T1,start&gt;</a:t>
            </a:r>
          </a:p>
          <a:p>
            <a:r>
              <a:rPr lang="en-US" altLang="zh-CN" sz="2400" dirty="0">
                <a:latin typeface="Microsoft YaHei" panose="020B0503020204020204" pitchFamily="34" charset="-122"/>
                <a:ea typeface="Microsoft YaHei" panose="020B0503020204020204" pitchFamily="34" charset="-122"/>
              </a:rPr>
              <a:t>       &lt;T1,A,1000,950&gt;</a:t>
            </a:r>
          </a:p>
          <a:p>
            <a:r>
              <a:rPr lang="en-US" altLang="zh-CN" sz="2400" dirty="0">
                <a:latin typeface="Microsoft YaHei" panose="020B0503020204020204" pitchFamily="34" charset="-122"/>
                <a:ea typeface="Microsoft YaHei" panose="020B0503020204020204" pitchFamily="34" charset="-122"/>
              </a:rPr>
              <a:t>       &lt;T1,B,2000,2050&gt;</a:t>
            </a:r>
          </a:p>
          <a:p>
            <a:r>
              <a:rPr lang="en-US" altLang="zh-CN" sz="2400" dirty="0">
                <a:latin typeface="Microsoft YaHei" panose="020B0503020204020204" pitchFamily="34" charset="-122"/>
                <a:ea typeface="Microsoft YaHei" panose="020B0503020204020204" pitchFamily="34" charset="-122"/>
              </a:rPr>
              <a:t>       </a:t>
            </a:r>
            <a:r>
              <a:rPr lang="en-US" altLang="zh-CN" sz="2400" dirty="0">
                <a:solidFill>
                  <a:srgbClr val="FF0000"/>
                </a:solidFill>
                <a:latin typeface="Microsoft YaHei" panose="020B0503020204020204" pitchFamily="34" charset="-122"/>
                <a:ea typeface="Microsoft YaHei" panose="020B0503020204020204" pitchFamily="34" charset="-122"/>
              </a:rPr>
              <a:t>&lt;T1,commit&gt;</a:t>
            </a:r>
          </a:p>
          <a:p>
            <a:r>
              <a:rPr lang="en-US" altLang="zh-CN" sz="2400" dirty="0">
                <a:latin typeface="Microsoft YaHei" panose="020B0503020204020204" pitchFamily="34" charset="-122"/>
                <a:ea typeface="Microsoft YaHei" panose="020B0503020204020204" pitchFamily="34" charset="-122"/>
              </a:rPr>
              <a:t>                                         &lt;T2,start&gt;</a:t>
            </a:r>
          </a:p>
          <a:p>
            <a:r>
              <a:rPr lang="en-US" altLang="zh-CN" sz="2400" dirty="0">
                <a:latin typeface="Microsoft YaHei" panose="020B0503020204020204" pitchFamily="34" charset="-122"/>
                <a:ea typeface="Microsoft YaHei" panose="020B0503020204020204" pitchFamily="34" charset="-122"/>
              </a:rPr>
              <a:t>                                         &lt;T2,C,700,600&gt;</a:t>
            </a:r>
          </a:p>
          <a:p>
            <a:r>
              <a:rPr lang="en-US" altLang="zh-CN" sz="2400" dirty="0">
                <a:solidFill>
                  <a:srgbClr val="FF0000"/>
                </a:solidFill>
                <a:latin typeface="Microsoft YaHei" panose="020B0503020204020204" pitchFamily="34" charset="-122"/>
                <a:ea typeface="Microsoft YaHei" panose="020B0503020204020204" pitchFamily="34" charset="-122"/>
              </a:rPr>
              <a:t>                                         &lt;T2,commit&gt;</a:t>
            </a:r>
          </a:p>
          <a:p>
            <a:r>
              <a:rPr lang="zh-CN" altLang="en-US" sz="2400" dirty="0">
                <a:solidFill>
                  <a:srgbClr val="FF0000"/>
                </a:solidFill>
                <a:latin typeface="Microsoft YaHei" panose="020B0503020204020204" pitchFamily="34" charset="-122"/>
                <a:ea typeface="Microsoft YaHei" panose="020B0503020204020204" pitchFamily="34" charset="-122"/>
              </a:rPr>
              <a:t>数据库中</a:t>
            </a:r>
            <a:r>
              <a:rPr lang="en-US" altLang="zh-CN" sz="2400" dirty="0">
                <a:solidFill>
                  <a:srgbClr val="FF0000"/>
                </a:solidFill>
                <a:latin typeface="Microsoft YaHei" panose="020B0503020204020204" pitchFamily="34" charset="-122"/>
                <a:ea typeface="Microsoft YaHei" panose="020B0503020204020204" pitchFamily="34" charset="-122"/>
              </a:rPr>
              <a:t>A</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B</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C</a:t>
            </a:r>
            <a:r>
              <a:rPr lang="zh-CN" altLang="en-US" sz="2400" dirty="0">
                <a:solidFill>
                  <a:srgbClr val="FF0000"/>
                </a:solidFill>
                <a:latin typeface="Microsoft YaHei" panose="020B0503020204020204" pitchFamily="34" charset="-122"/>
                <a:ea typeface="Microsoft YaHei" panose="020B0503020204020204" pitchFamily="34" charset="-122"/>
              </a:rPr>
              <a:t>值已改变。</a:t>
            </a:r>
          </a:p>
          <a:p>
            <a:r>
              <a:rPr lang="zh-CN" altLang="en-US" sz="2400" dirty="0">
                <a:solidFill>
                  <a:srgbClr val="FF0000"/>
                </a:solidFill>
                <a:latin typeface="Microsoft YaHei" panose="020B0503020204020204" pitchFamily="34" charset="-122"/>
                <a:ea typeface="Microsoft YaHei" panose="020B0503020204020204" pitchFamily="34" charset="-122"/>
              </a:rPr>
              <a:t>数据库恢复机制</a:t>
            </a:r>
            <a:r>
              <a:rPr lang="en-US" altLang="zh-CN" sz="2400" dirty="0">
                <a:solidFill>
                  <a:srgbClr val="FF0000"/>
                </a:solidFill>
                <a:latin typeface="Microsoft YaHei" panose="020B0503020204020204" pitchFamily="34" charset="-122"/>
                <a:ea typeface="Microsoft YaHei" panose="020B0503020204020204" pitchFamily="34" charset="-122"/>
              </a:rPr>
              <a:t>:</a:t>
            </a:r>
            <a:r>
              <a:rPr lang="zh-CN" altLang="en-US" sz="2400" dirty="0">
                <a:solidFill>
                  <a:srgbClr val="FF0000"/>
                </a:solidFill>
                <a:latin typeface="Microsoft YaHei" panose="020B0503020204020204" pitchFamily="34" charset="-122"/>
                <a:ea typeface="Microsoft YaHei" panose="020B0503020204020204" pitchFamily="34" charset="-122"/>
              </a:rPr>
              <a:t>因为</a:t>
            </a:r>
            <a:r>
              <a:rPr lang="en-US" altLang="zh-CN" sz="2400" dirty="0">
                <a:solidFill>
                  <a:srgbClr val="FF0000"/>
                </a:solidFill>
                <a:latin typeface="Microsoft YaHei" panose="020B0503020204020204" pitchFamily="34" charset="-122"/>
                <a:ea typeface="Microsoft YaHei" panose="020B0503020204020204" pitchFamily="34" charset="-122"/>
              </a:rPr>
              <a:t>T1</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T2</a:t>
            </a:r>
            <a:r>
              <a:rPr lang="zh-CN" altLang="en-US" sz="2400" dirty="0">
                <a:solidFill>
                  <a:srgbClr val="FF0000"/>
                </a:solidFill>
                <a:latin typeface="Microsoft YaHei" panose="020B0503020204020204" pitchFamily="34" charset="-122"/>
                <a:ea typeface="Microsoft YaHei" panose="020B0503020204020204" pitchFamily="34" charset="-122"/>
              </a:rPr>
              <a:t>都已提交，需要执行</a:t>
            </a:r>
            <a:r>
              <a:rPr lang="en-US" altLang="zh-CN" sz="2400" dirty="0">
                <a:solidFill>
                  <a:srgbClr val="FF0000"/>
                </a:solidFill>
                <a:latin typeface="Microsoft YaHei" panose="020B0503020204020204" pitchFamily="34" charset="-122"/>
                <a:ea typeface="Microsoft YaHei" panose="020B0503020204020204" pitchFamily="34" charset="-122"/>
              </a:rPr>
              <a:t>REDO(T1),REDO(T2)</a:t>
            </a:r>
            <a:r>
              <a:rPr lang="zh-CN" altLang="en-US" sz="2400" dirty="0">
                <a:solidFill>
                  <a:srgbClr val="FF0000"/>
                </a:solidFill>
                <a:latin typeface="Microsoft YaHei" panose="020B0503020204020204" pitchFamily="34" charset="-122"/>
                <a:ea typeface="Microsoft YaHei" panose="020B0503020204020204" pitchFamily="34" charset="-122"/>
              </a:rPr>
              <a:t>。</a:t>
            </a:r>
          </a:p>
          <a:p>
            <a:r>
              <a:rPr lang="zh-CN" altLang="en-US" sz="2400" dirty="0">
                <a:solidFill>
                  <a:srgbClr val="FF0000"/>
                </a:solidFill>
                <a:latin typeface="Microsoft YaHei" panose="020B0503020204020204" pitchFamily="34" charset="-122"/>
                <a:ea typeface="Microsoft YaHei" panose="020B0503020204020204" pitchFamily="34" charset="-122"/>
              </a:rPr>
              <a:t>结果：</a:t>
            </a:r>
            <a:r>
              <a:rPr lang="en-US" altLang="zh-CN" sz="2400" dirty="0">
                <a:solidFill>
                  <a:srgbClr val="FF0000"/>
                </a:solidFill>
                <a:latin typeface="Microsoft YaHei" panose="020B0503020204020204" pitchFamily="34" charset="-122"/>
                <a:ea typeface="Microsoft YaHei" panose="020B0503020204020204" pitchFamily="34" charset="-122"/>
              </a:rPr>
              <a:t>A=950</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B=2050</a:t>
            </a:r>
            <a:r>
              <a:rPr lang="zh-CN" altLang="en-US" sz="2400" dirty="0">
                <a:solidFill>
                  <a:srgbClr val="FF0000"/>
                </a:solidFill>
                <a:latin typeface="Microsoft YaHei" panose="020B0503020204020204" pitchFamily="34" charset="-122"/>
                <a:ea typeface="Microsoft YaHei" panose="020B0503020204020204" pitchFamily="34" charset="-122"/>
              </a:rPr>
              <a:t>，</a:t>
            </a:r>
            <a:r>
              <a:rPr lang="en-US" altLang="zh-CN" sz="2400" dirty="0">
                <a:solidFill>
                  <a:srgbClr val="FF0000"/>
                </a:solidFill>
                <a:latin typeface="Microsoft YaHei" panose="020B0503020204020204" pitchFamily="34" charset="-122"/>
                <a:ea typeface="Microsoft YaHei" panose="020B0503020204020204" pitchFamily="34" charset="-122"/>
              </a:rPr>
              <a:t>C=600</a:t>
            </a:r>
            <a:r>
              <a:rPr lang="zh-CN" altLang="en-US" sz="2400" dirty="0">
                <a:solidFill>
                  <a:srgbClr val="FF0000"/>
                </a:solidFill>
                <a:latin typeface="Microsoft YaHei" panose="020B0503020204020204" pitchFamily="34" charset="-122"/>
                <a:ea typeface="Microsoft YaHei" panose="020B0503020204020204" pitchFamily="34" charset="-122"/>
              </a:rPr>
              <a:t>。</a:t>
            </a:r>
          </a:p>
        </p:txBody>
      </p:sp>
      <p:grpSp>
        <p:nvGrpSpPr>
          <p:cNvPr id="219139" name="Group 3"/>
          <p:cNvGrpSpPr>
            <a:grpSpLocks/>
          </p:cNvGrpSpPr>
          <p:nvPr/>
        </p:nvGrpSpPr>
        <p:grpSpPr bwMode="auto">
          <a:xfrm>
            <a:off x="307848" y="1790700"/>
            <a:ext cx="609600" cy="3276600"/>
            <a:chOff x="192" y="1056"/>
            <a:chExt cx="240" cy="1536"/>
          </a:xfrm>
        </p:grpSpPr>
        <p:sp>
          <p:nvSpPr>
            <p:cNvPr id="219140" name="Line 4"/>
            <p:cNvSpPr>
              <a:spLocks noChangeShapeType="1"/>
            </p:cNvSpPr>
            <p:nvPr/>
          </p:nvSpPr>
          <p:spPr bwMode="auto">
            <a:xfrm>
              <a:off x="432" y="1056"/>
              <a:ext cx="0" cy="153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19141" name="Text Box 5"/>
            <p:cNvSpPr txBox="1">
              <a:spLocks noChangeArrowheads="1"/>
            </p:cNvSpPr>
            <p:nvPr/>
          </p:nvSpPr>
          <p:spPr bwMode="auto">
            <a:xfrm>
              <a:off x="192" y="1248"/>
              <a:ext cx="240" cy="6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3200" b="1"/>
                <a:t>时</a:t>
              </a:r>
            </a:p>
            <a:p>
              <a:pPr>
                <a:spcBef>
                  <a:spcPct val="50000"/>
                </a:spcBef>
              </a:pPr>
              <a:r>
                <a:rPr lang="zh-CN" altLang="en-US" sz="3200" b="1"/>
                <a:t>间</a:t>
              </a:r>
            </a:p>
          </p:txBody>
        </p:sp>
      </p:grpSp>
      <p:sp>
        <p:nvSpPr>
          <p:cNvPr id="6"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7"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8" name="直接连接符 7"/>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750444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nodeType="clickEffect">
                                  <p:stCondLst>
                                    <p:cond delay="0"/>
                                  </p:stCondLst>
                                  <p:childTnLst>
                                    <p:set>
                                      <p:cBhvr>
                                        <p:cTn id="6" dur="1" fill="hold">
                                          <p:stCondLst>
                                            <p:cond delay="0"/>
                                          </p:stCondLst>
                                        </p:cTn>
                                        <p:tgtEl>
                                          <p:spTgt spid="219138">
                                            <p:txEl>
                                              <p:pRg st="0" end="0"/>
                                            </p:txEl>
                                          </p:spTgt>
                                        </p:tgtEl>
                                        <p:attrNameLst>
                                          <p:attrName>style.visibility</p:attrName>
                                        </p:attrNameLst>
                                      </p:cBhvr>
                                      <p:to>
                                        <p:strVal val="visible"/>
                                      </p:to>
                                    </p:set>
                                    <p:animEffect transition="in" filter="diamond(in)">
                                      <p:cBhvr>
                                        <p:cTn id="7" dur="2000"/>
                                        <p:tgtEl>
                                          <p:spTgt spid="21913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219138">
                                            <p:txEl>
                                              <p:pRg st="1" end="1"/>
                                            </p:txEl>
                                          </p:spTgt>
                                        </p:tgtEl>
                                        <p:attrNameLst>
                                          <p:attrName>style.visibility</p:attrName>
                                        </p:attrNameLst>
                                      </p:cBhvr>
                                      <p:to>
                                        <p:strVal val="visible"/>
                                      </p:to>
                                    </p:set>
                                    <p:animEffect transition="in" filter="diamond(in)">
                                      <p:cBhvr>
                                        <p:cTn id="12" dur="2000"/>
                                        <p:tgtEl>
                                          <p:spTgt spid="219138">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8" presetClass="entr" presetSubtype="16" fill="hold" nodeType="clickEffect">
                                  <p:stCondLst>
                                    <p:cond delay="0"/>
                                  </p:stCondLst>
                                  <p:childTnLst>
                                    <p:set>
                                      <p:cBhvr>
                                        <p:cTn id="16" dur="1" fill="hold">
                                          <p:stCondLst>
                                            <p:cond delay="0"/>
                                          </p:stCondLst>
                                        </p:cTn>
                                        <p:tgtEl>
                                          <p:spTgt spid="219138">
                                            <p:txEl>
                                              <p:pRg st="3" end="3"/>
                                            </p:txEl>
                                          </p:spTgt>
                                        </p:tgtEl>
                                        <p:attrNameLst>
                                          <p:attrName>style.visibility</p:attrName>
                                        </p:attrNameLst>
                                      </p:cBhvr>
                                      <p:to>
                                        <p:strVal val="visible"/>
                                      </p:to>
                                    </p:set>
                                    <p:animEffect transition="in" filter="diamond(in)">
                                      <p:cBhvr>
                                        <p:cTn id="17" dur="2000"/>
                                        <p:tgtEl>
                                          <p:spTgt spid="219138">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8" presetClass="entr" presetSubtype="16" fill="hold" nodeType="clickEffect">
                                  <p:stCondLst>
                                    <p:cond delay="0"/>
                                  </p:stCondLst>
                                  <p:childTnLst>
                                    <p:set>
                                      <p:cBhvr>
                                        <p:cTn id="21" dur="1" fill="hold">
                                          <p:stCondLst>
                                            <p:cond delay="0"/>
                                          </p:stCondLst>
                                        </p:cTn>
                                        <p:tgtEl>
                                          <p:spTgt spid="219138">
                                            <p:txEl>
                                              <p:pRg st="4" end="4"/>
                                            </p:txEl>
                                          </p:spTgt>
                                        </p:tgtEl>
                                        <p:attrNameLst>
                                          <p:attrName>style.visibility</p:attrName>
                                        </p:attrNameLst>
                                      </p:cBhvr>
                                      <p:to>
                                        <p:strVal val="visible"/>
                                      </p:to>
                                    </p:set>
                                    <p:animEffect transition="in" filter="diamond(in)">
                                      <p:cBhvr>
                                        <p:cTn id="22" dur="2000"/>
                                        <p:tgtEl>
                                          <p:spTgt spid="219138">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8" presetClass="entr" presetSubtype="16" fill="hold" nodeType="clickEffect">
                                  <p:stCondLst>
                                    <p:cond delay="0"/>
                                  </p:stCondLst>
                                  <p:childTnLst>
                                    <p:set>
                                      <p:cBhvr>
                                        <p:cTn id="26" dur="1" fill="hold">
                                          <p:stCondLst>
                                            <p:cond delay="0"/>
                                          </p:stCondLst>
                                        </p:cTn>
                                        <p:tgtEl>
                                          <p:spTgt spid="219138">
                                            <p:txEl>
                                              <p:pRg st="5" end="5"/>
                                            </p:txEl>
                                          </p:spTgt>
                                        </p:tgtEl>
                                        <p:attrNameLst>
                                          <p:attrName>style.visibility</p:attrName>
                                        </p:attrNameLst>
                                      </p:cBhvr>
                                      <p:to>
                                        <p:strVal val="visible"/>
                                      </p:to>
                                    </p:set>
                                    <p:animEffect transition="in" filter="diamond(in)">
                                      <p:cBhvr>
                                        <p:cTn id="27" dur="2000"/>
                                        <p:tgtEl>
                                          <p:spTgt spid="219138">
                                            <p:txEl>
                                              <p:pRg st="5" end="5"/>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8" presetClass="entr" presetSubtype="16" fill="hold" nodeType="clickEffect">
                                  <p:stCondLst>
                                    <p:cond delay="0"/>
                                  </p:stCondLst>
                                  <p:childTnLst>
                                    <p:set>
                                      <p:cBhvr>
                                        <p:cTn id="31" dur="1" fill="hold">
                                          <p:stCondLst>
                                            <p:cond delay="0"/>
                                          </p:stCondLst>
                                        </p:cTn>
                                        <p:tgtEl>
                                          <p:spTgt spid="219138">
                                            <p:txEl>
                                              <p:pRg st="6" end="6"/>
                                            </p:txEl>
                                          </p:spTgt>
                                        </p:tgtEl>
                                        <p:attrNameLst>
                                          <p:attrName>style.visibility</p:attrName>
                                        </p:attrNameLst>
                                      </p:cBhvr>
                                      <p:to>
                                        <p:strVal val="visible"/>
                                      </p:to>
                                    </p:set>
                                    <p:animEffect transition="in" filter="diamond(in)">
                                      <p:cBhvr>
                                        <p:cTn id="32" dur="2000"/>
                                        <p:tgtEl>
                                          <p:spTgt spid="219138">
                                            <p:txEl>
                                              <p:pRg st="6" end="6"/>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8" presetClass="entr" presetSubtype="16" fill="hold" nodeType="clickEffect">
                                  <p:stCondLst>
                                    <p:cond delay="0"/>
                                  </p:stCondLst>
                                  <p:childTnLst>
                                    <p:set>
                                      <p:cBhvr>
                                        <p:cTn id="36" dur="1" fill="hold">
                                          <p:stCondLst>
                                            <p:cond delay="0"/>
                                          </p:stCondLst>
                                        </p:cTn>
                                        <p:tgtEl>
                                          <p:spTgt spid="219138">
                                            <p:txEl>
                                              <p:pRg st="7" end="7"/>
                                            </p:txEl>
                                          </p:spTgt>
                                        </p:tgtEl>
                                        <p:attrNameLst>
                                          <p:attrName>style.visibility</p:attrName>
                                        </p:attrNameLst>
                                      </p:cBhvr>
                                      <p:to>
                                        <p:strVal val="visible"/>
                                      </p:to>
                                    </p:set>
                                    <p:animEffect transition="in" filter="diamond(in)">
                                      <p:cBhvr>
                                        <p:cTn id="37" dur="2000"/>
                                        <p:tgtEl>
                                          <p:spTgt spid="219138">
                                            <p:txEl>
                                              <p:pRg st="7" end="7"/>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8" presetClass="entr" presetSubtype="16" fill="hold" nodeType="clickEffect">
                                  <p:stCondLst>
                                    <p:cond delay="0"/>
                                  </p:stCondLst>
                                  <p:childTnLst>
                                    <p:set>
                                      <p:cBhvr>
                                        <p:cTn id="41" dur="1" fill="hold">
                                          <p:stCondLst>
                                            <p:cond delay="0"/>
                                          </p:stCondLst>
                                        </p:cTn>
                                        <p:tgtEl>
                                          <p:spTgt spid="219138">
                                            <p:txEl>
                                              <p:pRg st="8" end="8"/>
                                            </p:txEl>
                                          </p:spTgt>
                                        </p:tgtEl>
                                        <p:attrNameLst>
                                          <p:attrName>style.visibility</p:attrName>
                                        </p:attrNameLst>
                                      </p:cBhvr>
                                      <p:to>
                                        <p:strVal val="visible"/>
                                      </p:to>
                                    </p:set>
                                    <p:animEffect transition="in" filter="diamond(in)">
                                      <p:cBhvr>
                                        <p:cTn id="42" dur="2000"/>
                                        <p:tgtEl>
                                          <p:spTgt spid="219138">
                                            <p:txEl>
                                              <p:pRg st="8" end="8"/>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8" presetClass="entr" presetSubtype="16" fill="hold" nodeType="clickEffect">
                                  <p:stCondLst>
                                    <p:cond delay="0"/>
                                  </p:stCondLst>
                                  <p:childTnLst>
                                    <p:set>
                                      <p:cBhvr>
                                        <p:cTn id="46" dur="1" fill="hold">
                                          <p:stCondLst>
                                            <p:cond delay="0"/>
                                          </p:stCondLst>
                                        </p:cTn>
                                        <p:tgtEl>
                                          <p:spTgt spid="219138">
                                            <p:txEl>
                                              <p:pRg st="9" end="9"/>
                                            </p:txEl>
                                          </p:spTgt>
                                        </p:tgtEl>
                                        <p:attrNameLst>
                                          <p:attrName>style.visibility</p:attrName>
                                        </p:attrNameLst>
                                      </p:cBhvr>
                                      <p:to>
                                        <p:strVal val="visible"/>
                                      </p:to>
                                    </p:set>
                                    <p:animEffect transition="in" filter="diamond(in)">
                                      <p:cBhvr>
                                        <p:cTn id="47" dur="2000"/>
                                        <p:tgtEl>
                                          <p:spTgt spid="219138">
                                            <p:txEl>
                                              <p:pRg st="9" end="9"/>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8" presetClass="entr" presetSubtype="16" fill="hold" nodeType="clickEffect">
                                  <p:stCondLst>
                                    <p:cond delay="0"/>
                                  </p:stCondLst>
                                  <p:childTnLst>
                                    <p:set>
                                      <p:cBhvr>
                                        <p:cTn id="51" dur="1" fill="hold">
                                          <p:stCondLst>
                                            <p:cond delay="0"/>
                                          </p:stCondLst>
                                        </p:cTn>
                                        <p:tgtEl>
                                          <p:spTgt spid="219138">
                                            <p:txEl>
                                              <p:pRg st="10" end="10"/>
                                            </p:txEl>
                                          </p:spTgt>
                                        </p:tgtEl>
                                        <p:attrNameLst>
                                          <p:attrName>style.visibility</p:attrName>
                                        </p:attrNameLst>
                                      </p:cBhvr>
                                      <p:to>
                                        <p:strVal val="visible"/>
                                      </p:to>
                                    </p:set>
                                    <p:animEffect transition="in" filter="diamond(in)">
                                      <p:cBhvr>
                                        <p:cTn id="52" dur="2000"/>
                                        <p:tgtEl>
                                          <p:spTgt spid="219138">
                                            <p:txEl>
                                              <p:pRg st="10" end="10"/>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8" presetClass="entr" presetSubtype="16" fill="hold" nodeType="clickEffect">
                                  <p:stCondLst>
                                    <p:cond delay="0"/>
                                  </p:stCondLst>
                                  <p:childTnLst>
                                    <p:set>
                                      <p:cBhvr>
                                        <p:cTn id="56" dur="1" fill="hold">
                                          <p:stCondLst>
                                            <p:cond delay="0"/>
                                          </p:stCondLst>
                                        </p:cTn>
                                        <p:tgtEl>
                                          <p:spTgt spid="219138">
                                            <p:txEl>
                                              <p:pRg st="11" end="11"/>
                                            </p:txEl>
                                          </p:spTgt>
                                        </p:tgtEl>
                                        <p:attrNameLst>
                                          <p:attrName>style.visibility</p:attrName>
                                        </p:attrNameLst>
                                      </p:cBhvr>
                                      <p:to>
                                        <p:strVal val="visible"/>
                                      </p:to>
                                    </p:set>
                                    <p:animEffect transition="in" filter="diamond(in)">
                                      <p:cBhvr>
                                        <p:cTn id="57" dur="2000"/>
                                        <p:tgtEl>
                                          <p:spTgt spid="219138">
                                            <p:txEl>
                                              <p:pRg st="11" end="11"/>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8" presetClass="entr" presetSubtype="16" fill="hold" nodeType="clickEffect">
                                  <p:stCondLst>
                                    <p:cond delay="0"/>
                                  </p:stCondLst>
                                  <p:childTnLst>
                                    <p:set>
                                      <p:cBhvr>
                                        <p:cTn id="61" dur="1" fill="hold">
                                          <p:stCondLst>
                                            <p:cond delay="0"/>
                                          </p:stCondLst>
                                        </p:cTn>
                                        <p:tgtEl>
                                          <p:spTgt spid="219138">
                                            <p:txEl>
                                              <p:pRg st="12" end="12"/>
                                            </p:txEl>
                                          </p:spTgt>
                                        </p:tgtEl>
                                        <p:attrNameLst>
                                          <p:attrName>style.visibility</p:attrName>
                                        </p:attrNameLst>
                                      </p:cBhvr>
                                      <p:to>
                                        <p:strVal val="visible"/>
                                      </p:to>
                                    </p:set>
                                    <p:animEffect transition="in" filter="diamond(in)">
                                      <p:cBhvr>
                                        <p:cTn id="62" dur="2000"/>
                                        <p:tgtEl>
                                          <p:spTgt spid="219138">
                                            <p:txEl>
                                              <p:pRg st="12" end="12"/>
                                            </p:txEl>
                                          </p:spTgt>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8" presetClass="entr" presetSubtype="16" fill="hold" nodeType="clickEffect">
                                  <p:stCondLst>
                                    <p:cond delay="0"/>
                                  </p:stCondLst>
                                  <p:childTnLst>
                                    <p:set>
                                      <p:cBhvr>
                                        <p:cTn id="66" dur="1" fill="hold">
                                          <p:stCondLst>
                                            <p:cond delay="0"/>
                                          </p:stCondLst>
                                        </p:cTn>
                                        <p:tgtEl>
                                          <p:spTgt spid="219138">
                                            <p:txEl>
                                              <p:pRg st="13" end="13"/>
                                            </p:txEl>
                                          </p:spTgt>
                                        </p:tgtEl>
                                        <p:attrNameLst>
                                          <p:attrName>style.visibility</p:attrName>
                                        </p:attrNameLst>
                                      </p:cBhvr>
                                      <p:to>
                                        <p:strVal val="visible"/>
                                      </p:to>
                                    </p:set>
                                    <p:animEffect transition="in" filter="diamond(in)">
                                      <p:cBhvr>
                                        <p:cTn id="67" dur="2000"/>
                                        <p:tgtEl>
                                          <p:spTgt spid="219138">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Text Box 2"/>
          <p:cNvSpPr txBox="1">
            <a:spLocks noChangeArrowheads="1"/>
          </p:cNvSpPr>
          <p:nvPr/>
        </p:nvSpPr>
        <p:spPr bwMode="auto">
          <a:xfrm>
            <a:off x="720249" y="1559654"/>
            <a:ext cx="10902696" cy="63057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、其它恢复技术及辅助技术：</a:t>
            </a:r>
          </a:p>
          <a:p>
            <a:pPr marL="342900" indent="-342900">
              <a:lnSpc>
                <a:spcPct val="150000"/>
              </a:lnSpc>
              <a:buFont typeface="Wingdings" pitchFamily="2" charset="2"/>
              <a:buChar char="Ø"/>
            </a:pPr>
            <a:r>
              <a:rPr lang="en-US" altLang="zh-CN" sz="2400" dirty="0">
                <a:latin typeface="Microsoft YaHei" panose="020B0503020204020204" pitchFamily="34" charset="-122"/>
                <a:ea typeface="Microsoft YaHei" panose="020B0503020204020204" pitchFamily="34" charset="-122"/>
              </a:rPr>
              <a:t>1&gt;</a:t>
            </a:r>
            <a:r>
              <a:rPr lang="zh-CN" altLang="en-US" sz="2400" dirty="0">
                <a:latin typeface="Microsoft YaHei" panose="020B0503020204020204" pitchFamily="34" charset="-122"/>
                <a:ea typeface="Microsoft YaHei" panose="020B0503020204020204" pitchFamily="34" charset="-122"/>
              </a:rPr>
              <a:t>缓冲技术（辅助作用）</a:t>
            </a:r>
          </a:p>
          <a:p>
            <a:pPr marL="800100" lvl="1" indent="-342900">
              <a:lnSpc>
                <a:spcPct val="150000"/>
              </a:lnSpc>
              <a:buFont typeface="Wingdings" pitchFamily="2" charset="2"/>
              <a:buChar char="Ø"/>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）日志缓冲技术</a:t>
            </a:r>
          </a:p>
          <a:p>
            <a:pPr marL="1257300" lvl="2" indent="-342900">
              <a:lnSpc>
                <a:spcPct val="150000"/>
              </a:lnSpc>
              <a:buFont typeface="Wingdings" pitchFamily="2" charset="2"/>
              <a:buChar char="Ø"/>
            </a:pPr>
            <a:r>
              <a:rPr lang="zh-CN" altLang="en-US" sz="2400" dirty="0">
                <a:latin typeface="Microsoft YaHei" panose="020B0503020204020204" pitchFamily="34" charset="-122"/>
                <a:ea typeface="Microsoft YaHei" panose="020B0503020204020204" pitchFamily="34" charset="-122"/>
              </a:rPr>
              <a:t>目的：成批地向永恒存储器输出日志记录，减少</a:t>
            </a:r>
            <a:r>
              <a:rPr lang="en-US" altLang="zh-CN" sz="2400" dirty="0">
                <a:latin typeface="Microsoft YaHei" panose="020B0503020204020204" pitchFamily="34" charset="-122"/>
                <a:ea typeface="Microsoft YaHei" panose="020B0503020204020204" pitchFamily="34" charset="-122"/>
              </a:rPr>
              <a:t>I/O</a:t>
            </a:r>
            <a:r>
              <a:rPr lang="zh-CN" altLang="en-US" sz="2400" dirty="0">
                <a:latin typeface="Microsoft YaHei" panose="020B0503020204020204" pitchFamily="34" charset="-122"/>
                <a:ea typeface="Microsoft YaHei" panose="020B0503020204020204" pitchFamily="34" charset="-122"/>
              </a:rPr>
              <a:t>操作，提高效率。</a:t>
            </a:r>
          </a:p>
          <a:p>
            <a:pPr marL="800100" lvl="1" indent="-342900">
              <a:lnSpc>
                <a:spcPct val="150000"/>
              </a:lnSpc>
              <a:buFont typeface="Wingdings" pitchFamily="2" charset="2"/>
              <a:buChar char="Ø"/>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）数据库缓冲技术</a:t>
            </a:r>
          </a:p>
          <a:p>
            <a:pPr marL="342900" indent="-342900">
              <a:lnSpc>
                <a:spcPct val="150000"/>
              </a:lnSpc>
              <a:buFont typeface="Wingdings" pitchFamily="2" charset="2"/>
              <a:buChar char="Ø"/>
            </a:pPr>
            <a:r>
              <a:rPr lang="en-US" altLang="zh-CN" sz="2400" dirty="0">
                <a:latin typeface="Microsoft YaHei" panose="020B0503020204020204" pitchFamily="34" charset="-122"/>
                <a:ea typeface="Microsoft YaHei" panose="020B0503020204020204" pitchFamily="34" charset="-122"/>
              </a:rPr>
              <a:t>2&gt;</a:t>
            </a:r>
            <a:r>
              <a:rPr lang="zh-CN" altLang="en-US" sz="2400" dirty="0">
                <a:solidFill>
                  <a:srgbClr val="FF0000"/>
                </a:solidFill>
                <a:latin typeface="Microsoft YaHei" panose="020B0503020204020204" pitchFamily="34" charset="-122"/>
                <a:ea typeface="Microsoft YaHei" panose="020B0503020204020204" pitchFamily="34" charset="-122"/>
              </a:rPr>
              <a:t>检测点技术</a:t>
            </a:r>
            <a:r>
              <a:rPr lang="zh-CN" altLang="en-US" sz="2400" dirty="0">
                <a:latin typeface="Microsoft YaHei" panose="020B0503020204020204" pitchFamily="34" charset="-122"/>
                <a:ea typeface="Microsoft YaHei" panose="020B0503020204020204" pitchFamily="34" charset="-122"/>
              </a:rPr>
              <a:t>（辅助作用）</a:t>
            </a:r>
            <a:r>
              <a:rPr lang="zh-CN" altLang="en-US" sz="2400" dirty="0">
                <a:solidFill>
                  <a:srgbClr val="FF0000"/>
                </a:solidFill>
                <a:latin typeface="Microsoft YaHei" panose="020B0503020204020204" pitchFamily="34" charset="-122"/>
                <a:ea typeface="Microsoft YaHei" panose="020B0503020204020204" pitchFamily="34" charset="-122"/>
              </a:rPr>
              <a:t>（重点）</a:t>
            </a:r>
          </a:p>
          <a:p>
            <a:pPr lvl="1">
              <a:lnSpc>
                <a:spcPct val="150000"/>
              </a:lnSpc>
            </a:pPr>
            <a:r>
              <a:rPr lang="zh-CN" altLang="en-US" sz="2400" dirty="0">
                <a:latin typeface="Microsoft YaHei" panose="020B0503020204020204" pitchFamily="34" charset="-122"/>
                <a:ea typeface="Microsoft YaHei" panose="020B0503020204020204" pitchFamily="34" charset="-122"/>
              </a:rPr>
              <a:t>原数据库恢复技术存在问题：</a:t>
            </a:r>
          </a:p>
          <a:p>
            <a:pPr marL="1257300" lvl="2" indent="-342900">
              <a:lnSpc>
                <a:spcPct val="150000"/>
              </a:lnSpc>
              <a:buFont typeface="Wingdings" pitchFamily="2" charset="2"/>
              <a:buChar char="Ø"/>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）搜索日志耗时长。</a:t>
            </a:r>
          </a:p>
          <a:p>
            <a:pPr marL="1257300" lvl="2" indent="-342900">
              <a:lnSpc>
                <a:spcPct val="150000"/>
              </a:lnSpc>
              <a:buFont typeface="Wingdings" pitchFamily="2" charset="2"/>
              <a:buChar char="Ø"/>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）重复执行了已成功的</a:t>
            </a:r>
            <a:r>
              <a:rPr lang="en-US" altLang="zh-CN" sz="2400" dirty="0">
                <a:latin typeface="Microsoft YaHei" panose="020B0503020204020204" pitchFamily="34" charset="-122"/>
                <a:ea typeface="Microsoft YaHei" panose="020B0503020204020204" pitchFamily="34" charset="-122"/>
              </a:rPr>
              <a:t>REDO</a:t>
            </a:r>
            <a:r>
              <a:rPr lang="zh-CN" altLang="en-US" sz="2400" dirty="0">
                <a:latin typeface="Microsoft YaHei" panose="020B0503020204020204" pitchFamily="34" charset="-122"/>
                <a:ea typeface="Microsoft YaHei" panose="020B0503020204020204" pitchFamily="34" charset="-122"/>
              </a:rPr>
              <a:t>操作。</a:t>
            </a:r>
          </a:p>
          <a:p>
            <a:pPr>
              <a:lnSpc>
                <a:spcPct val="150000"/>
              </a:lnSpc>
              <a:spcBef>
                <a:spcPct val="50000"/>
              </a:spcBef>
            </a:pPr>
            <a:endParaRPr lang="zh-CN" altLang="en-US" sz="2400" dirty="0">
              <a:latin typeface="Microsoft YaHei" panose="020B0503020204020204" pitchFamily="34" charset="-122"/>
              <a:ea typeface="Microsoft YaHei" panose="020B0503020204020204" pitchFamily="34" charset="-122"/>
            </a:endParaRPr>
          </a:p>
          <a:p>
            <a:pPr>
              <a:lnSpc>
                <a:spcPct val="150000"/>
              </a:lnSpc>
            </a:pPr>
            <a:r>
              <a:rPr lang="zh-CN" altLang="en-US" sz="2400" dirty="0">
                <a:latin typeface="Microsoft YaHei" panose="020B0503020204020204" pitchFamily="34" charset="-122"/>
                <a:ea typeface="Microsoft YaHei" panose="020B0503020204020204" pitchFamily="34" charset="-122"/>
              </a:rPr>
              <a:t>      </a:t>
            </a:r>
          </a:p>
        </p:txBody>
      </p:sp>
      <p:sp>
        <p:nvSpPr>
          <p:cNvPr id="3"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4"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5" name="直接连接符 4"/>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Rectangle 1"/>
          <p:cNvSpPr/>
          <p:nvPr/>
        </p:nvSpPr>
        <p:spPr>
          <a:xfrm>
            <a:off x="280871" y="1063540"/>
            <a:ext cx="2122697" cy="461665"/>
          </a:xfrm>
          <a:prstGeom prst="rect">
            <a:avLst/>
          </a:prstGeom>
        </p:spPr>
        <p:txBody>
          <a:bodyPr wrap="none">
            <a:spAutoFit/>
          </a:bodyPr>
          <a:lstStyle/>
          <a:p>
            <a:r>
              <a:rPr lang="zh-CN" altLang="en-US" sz="2400" b="1" dirty="0">
                <a:solidFill>
                  <a:srgbClr val="FF0000"/>
                </a:solidFill>
                <a:latin typeface="Microsoft YaHei" panose="020B0503020204020204" pitchFamily="34" charset="-122"/>
                <a:ea typeface="Microsoft YaHei" panose="020B0503020204020204" pitchFamily="34" charset="-122"/>
              </a:rPr>
              <a:t>二、恢复技术 </a:t>
            </a:r>
          </a:p>
        </p:txBody>
      </p:sp>
    </p:spTree>
    <p:extLst>
      <p:ext uri="{BB962C8B-B14F-4D97-AF65-F5344CB8AC3E}">
        <p14:creationId xmlns:p14="http://schemas.microsoft.com/office/powerpoint/2010/main" val="14945508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20162">
                                            <p:txEl>
                                              <p:pRg st="0" end="0"/>
                                            </p:txEl>
                                          </p:spTgt>
                                        </p:tgtEl>
                                        <p:attrNameLst>
                                          <p:attrName>style.visibility</p:attrName>
                                        </p:attrNameLst>
                                      </p:cBhvr>
                                      <p:to>
                                        <p:strVal val="visible"/>
                                      </p:to>
                                    </p:set>
                                    <p:animEffect transition="in" filter="box(in)">
                                      <p:cBhvr>
                                        <p:cTn id="7" dur="500"/>
                                        <p:tgtEl>
                                          <p:spTgt spid="22016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20162">
                                            <p:txEl>
                                              <p:pRg st="1" end="1"/>
                                            </p:txEl>
                                          </p:spTgt>
                                        </p:tgtEl>
                                        <p:attrNameLst>
                                          <p:attrName>style.visibility</p:attrName>
                                        </p:attrNameLst>
                                      </p:cBhvr>
                                      <p:to>
                                        <p:strVal val="visible"/>
                                      </p:to>
                                    </p:set>
                                    <p:animEffect transition="in" filter="box(in)">
                                      <p:cBhvr>
                                        <p:cTn id="12" dur="500"/>
                                        <p:tgtEl>
                                          <p:spTgt spid="22016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220162">
                                            <p:txEl>
                                              <p:pRg st="2" end="2"/>
                                            </p:txEl>
                                          </p:spTgt>
                                        </p:tgtEl>
                                        <p:attrNameLst>
                                          <p:attrName>style.visibility</p:attrName>
                                        </p:attrNameLst>
                                      </p:cBhvr>
                                      <p:to>
                                        <p:strVal val="visible"/>
                                      </p:to>
                                    </p:set>
                                    <p:animEffect transition="in" filter="box(in)">
                                      <p:cBhvr>
                                        <p:cTn id="17" dur="500"/>
                                        <p:tgtEl>
                                          <p:spTgt spid="220162">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220162">
                                            <p:txEl>
                                              <p:pRg st="3" end="3"/>
                                            </p:txEl>
                                          </p:spTgt>
                                        </p:tgtEl>
                                        <p:attrNameLst>
                                          <p:attrName>style.visibility</p:attrName>
                                        </p:attrNameLst>
                                      </p:cBhvr>
                                      <p:to>
                                        <p:strVal val="visible"/>
                                      </p:to>
                                    </p:set>
                                    <p:animEffect transition="in" filter="box(in)">
                                      <p:cBhvr>
                                        <p:cTn id="22" dur="500"/>
                                        <p:tgtEl>
                                          <p:spTgt spid="220162">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220162">
                                            <p:txEl>
                                              <p:pRg st="4" end="4"/>
                                            </p:txEl>
                                          </p:spTgt>
                                        </p:tgtEl>
                                        <p:attrNameLst>
                                          <p:attrName>style.visibility</p:attrName>
                                        </p:attrNameLst>
                                      </p:cBhvr>
                                      <p:to>
                                        <p:strVal val="visible"/>
                                      </p:to>
                                    </p:set>
                                    <p:animEffect transition="in" filter="box(in)">
                                      <p:cBhvr>
                                        <p:cTn id="27" dur="500"/>
                                        <p:tgtEl>
                                          <p:spTgt spid="220162">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220162">
                                            <p:txEl>
                                              <p:pRg st="5" end="5"/>
                                            </p:txEl>
                                          </p:spTgt>
                                        </p:tgtEl>
                                        <p:attrNameLst>
                                          <p:attrName>style.visibility</p:attrName>
                                        </p:attrNameLst>
                                      </p:cBhvr>
                                      <p:to>
                                        <p:strVal val="visible"/>
                                      </p:to>
                                    </p:set>
                                    <p:animEffect transition="in" filter="box(in)">
                                      <p:cBhvr>
                                        <p:cTn id="32" dur="500"/>
                                        <p:tgtEl>
                                          <p:spTgt spid="220162">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nodeType="clickEffect">
                                  <p:stCondLst>
                                    <p:cond delay="0"/>
                                  </p:stCondLst>
                                  <p:childTnLst>
                                    <p:set>
                                      <p:cBhvr>
                                        <p:cTn id="36" dur="1" fill="hold">
                                          <p:stCondLst>
                                            <p:cond delay="0"/>
                                          </p:stCondLst>
                                        </p:cTn>
                                        <p:tgtEl>
                                          <p:spTgt spid="220162">
                                            <p:txEl>
                                              <p:pRg st="6" end="6"/>
                                            </p:txEl>
                                          </p:spTgt>
                                        </p:tgtEl>
                                        <p:attrNameLst>
                                          <p:attrName>style.visibility</p:attrName>
                                        </p:attrNameLst>
                                      </p:cBhvr>
                                      <p:to>
                                        <p:strVal val="visible"/>
                                      </p:to>
                                    </p:set>
                                    <p:animEffect transition="in" filter="box(in)">
                                      <p:cBhvr>
                                        <p:cTn id="37" dur="500"/>
                                        <p:tgtEl>
                                          <p:spTgt spid="220162">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4" presetClass="entr" presetSubtype="16" fill="hold" nodeType="clickEffect">
                                  <p:stCondLst>
                                    <p:cond delay="0"/>
                                  </p:stCondLst>
                                  <p:childTnLst>
                                    <p:set>
                                      <p:cBhvr>
                                        <p:cTn id="41" dur="1" fill="hold">
                                          <p:stCondLst>
                                            <p:cond delay="0"/>
                                          </p:stCondLst>
                                        </p:cTn>
                                        <p:tgtEl>
                                          <p:spTgt spid="220162">
                                            <p:txEl>
                                              <p:pRg st="7" end="7"/>
                                            </p:txEl>
                                          </p:spTgt>
                                        </p:tgtEl>
                                        <p:attrNameLst>
                                          <p:attrName>style.visibility</p:attrName>
                                        </p:attrNameLst>
                                      </p:cBhvr>
                                      <p:to>
                                        <p:strVal val="visible"/>
                                      </p:to>
                                    </p:set>
                                    <p:animEffect transition="in" filter="box(in)">
                                      <p:cBhvr>
                                        <p:cTn id="42" dur="500"/>
                                        <p:tgtEl>
                                          <p:spTgt spid="220162">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4" presetClass="entr" presetSubtype="16" fill="hold" nodeType="clickEffect">
                                  <p:stCondLst>
                                    <p:cond delay="0"/>
                                  </p:stCondLst>
                                  <p:childTnLst>
                                    <p:set>
                                      <p:cBhvr>
                                        <p:cTn id="46" dur="1" fill="hold">
                                          <p:stCondLst>
                                            <p:cond delay="0"/>
                                          </p:stCondLst>
                                        </p:cTn>
                                        <p:tgtEl>
                                          <p:spTgt spid="220162">
                                            <p:txEl>
                                              <p:pRg st="8" end="8"/>
                                            </p:txEl>
                                          </p:spTgt>
                                        </p:tgtEl>
                                        <p:attrNameLst>
                                          <p:attrName>style.visibility</p:attrName>
                                        </p:attrNameLst>
                                      </p:cBhvr>
                                      <p:to>
                                        <p:strVal val="visible"/>
                                      </p:to>
                                    </p:set>
                                    <p:animEffect transition="in" filter="box(in)">
                                      <p:cBhvr>
                                        <p:cTn id="47" dur="500"/>
                                        <p:tgtEl>
                                          <p:spTgt spid="22016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Text Box 2"/>
          <p:cNvSpPr txBox="1">
            <a:spLocks noChangeArrowheads="1"/>
          </p:cNvSpPr>
          <p:nvPr/>
        </p:nvSpPr>
        <p:spPr bwMode="auto">
          <a:xfrm>
            <a:off x="256033" y="652046"/>
            <a:ext cx="11606775"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zh-CN" altLang="en-US" sz="3200" dirty="0">
                <a:solidFill>
                  <a:srgbClr val="FF0000"/>
                </a:solidFill>
                <a:latin typeface="Microsoft YaHei" panose="020B0503020204020204" pitchFamily="34" charset="-122"/>
                <a:ea typeface="Microsoft YaHei" panose="020B0503020204020204" pitchFamily="34" charset="-122"/>
              </a:rPr>
              <a:t>解决办法：增加检测点法</a:t>
            </a:r>
          </a:p>
          <a:p>
            <a:pPr>
              <a:spcBef>
                <a:spcPct val="50000"/>
              </a:spcBef>
            </a:pPr>
            <a:r>
              <a:rPr lang="zh-CN" altLang="en-US" sz="2400" dirty="0">
                <a:latin typeface="Microsoft YaHei" panose="020B0503020204020204" pitchFamily="34" charset="-122"/>
                <a:ea typeface="Microsoft YaHei" panose="020B0503020204020204" pitchFamily="34" charset="-122"/>
              </a:rPr>
              <a:t>在日志中增加一类新记录： </a:t>
            </a:r>
            <a:r>
              <a:rPr lang="en-US" altLang="zh-CN" sz="2400" dirty="0">
                <a:latin typeface="Microsoft YaHei" panose="020B0503020204020204" pitchFamily="34" charset="-122"/>
                <a:ea typeface="Microsoft YaHei" panose="020B0503020204020204" pitchFamily="34" charset="-122"/>
              </a:rPr>
              <a:t>&lt;checkpoint&gt;</a:t>
            </a:r>
            <a:r>
              <a:rPr lang="zh-CN" altLang="en-US" sz="2400" dirty="0">
                <a:latin typeface="Microsoft YaHei" panose="020B0503020204020204" pitchFamily="34" charset="-122"/>
                <a:ea typeface="Microsoft YaHei" panose="020B0503020204020204" pitchFamily="34" charset="-122"/>
              </a:rPr>
              <a:t>，数据库恢复机制定期执行如下操作，建立检测点：</a:t>
            </a:r>
          </a:p>
          <a:p>
            <a:pPr>
              <a:spcBef>
                <a:spcPct val="50000"/>
              </a:spcBef>
            </a:pP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）将当前缓存中所有日志记录输出到永恒存储器</a:t>
            </a:r>
          </a:p>
          <a:p>
            <a:pPr>
              <a:spcBef>
                <a:spcPct val="50000"/>
              </a:spcBef>
            </a:pP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）将所有缓冲区中被修改的数据块写入磁盘</a:t>
            </a:r>
          </a:p>
          <a:p>
            <a:pPr>
              <a:spcBef>
                <a:spcPct val="50000"/>
              </a:spcBef>
            </a:pP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）将日志记录</a:t>
            </a:r>
            <a:r>
              <a:rPr lang="en-US" altLang="zh-CN" dirty="0">
                <a:latin typeface="Microsoft YaHei" panose="020B0503020204020204" pitchFamily="34" charset="-122"/>
                <a:ea typeface="Microsoft YaHei" panose="020B0503020204020204" pitchFamily="34" charset="-122"/>
              </a:rPr>
              <a:t>&lt;checkpoint&gt;</a:t>
            </a:r>
            <a:r>
              <a:rPr lang="zh-CN" altLang="en-US" sz="2400" dirty="0">
                <a:latin typeface="Microsoft YaHei" panose="020B0503020204020204" pitchFamily="34" charset="-122"/>
                <a:ea typeface="Microsoft YaHei" panose="020B0503020204020204" pitchFamily="34" charset="-122"/>
              </a:rPr>
              <a:t>写入永恒存储器</a:t>
            </a:r>
            <a:endParaRPr lang="zh-CN" altLang="en-US" sz="3200" dirty="0">
              <a:latin typeface="Microsoft YaHei" panose="020B0503020204020204" pitchFamily="34" charset="-122"/>
              <a:ea typeface="Microsoft YaHei" panose="020B0503020204020204" pitchFamily="34" charset="-122"/>
            </a:endParaRPr>
          </a:p>
          <a:p>
            <a:pPr>
              <a:spcBef>
                <a:spcPct val="50000"/>
              </a:spcBef>
            </a:pPr>
            <a:r>
              <a:rPr lang="zh-CN" altLang="en-US" sz="3200" dirty="0">
                <a:latin typeface="Microsoft YaHei" panose="020B0503020204020204" pitchFamily="34" charset="-122"/>
                <a:ea typeface="Microsoft YaHei" panose="020B0503020204020204" pitchFamily="34" charset="-122"/>
              </a:rPr>
              <a:t>✾</a:t>
            </a:r>
            <a:r>
              <a:rPr lang="zh-CN" altLang="en-US" sz="3200" dirty="0">
                <a:solidFill>
                  <a:srgbClr val="FF0000"/>
                </a:solidFill>
                <a:latin typeface="Microsoft YaHei" panose="020B0503020204020204" pitchFamily="34" charset="-122"/>
                <a:ea typeface="Microsoft YaHei" panose="020B0503020204020204" pitchFamily="34" charset="-122"/>
              </a:rPr>
              <a:t>使用检测点法对数据库恢复技术的改进：</a:t>
            </a:r>
            <a:r>
              <a:rPr lang="zh-CN" altLang="en-US" sz="3200" dirty="0">
                <a:latin typeface="Microsoft YaHei" panose="020B0503020204020204" pitchFamily="34" charset="-122"/>
                <a:ea typeface="Microsoft YaHei" panose="020B0503020204020204" pitchFamily="34" charset="-122"/>
              </a:rPr>
              <a:t> </a:t>
            </a:r>
          </a:p>
          <a:p>
            <a:pPr>
              <a:spcBef>
                <a:spcPct val="50000"/>
              </a:spcBef>
            </a:pPr>
            <a:r>
              <a:rPr lang="zh-CN" altLang="en-US" sz="2400" dirty="0">
                <a:latin typeface="Microsoft YaHei" panose="020B0503020204020204" pitchFamily="34" charset="-122"/>
                <a:ea typeface="Microsoft YaHei" panose="020B0503020204020204" pitchFamily="34" charset="-122"/>
              </a:rPr>
              <a:t>   在</a:t>
            </a:r>
            <a:r>
              <a:rPr lang="en-US" altLang="zh-CN" sz="2400" dirty="0">
                <a:latin typeface="Microsoft YaHei" panose="020B0503020204020204" pitchFamily="34" charset="-122"/>
                <a:ea typeface="Microsoft YaHei" panose="020B0503020204020204" pitchFamily="34" charset="-122"/>
              </a:rPr>
              <a:t>&lt;checkpoint&gt;</a:t>
            </a:r>
            <a:r>
              <a:rPr lang="zh-CN" altLang="en-US" sz="2400" dirty="0">
                <a:latin typeface="Microsoft YaHei" panose="020B0503020204020204" pitchFamily="34" charset="-122"/>
                <a:ea typeface="Microsoft YaHei" panose="020B0503020204020204" pitchFamily="34" charset="-122"/>
              </a:rPr>
              <a:t>之前的事务都已经提交，仅需对</a:t>
            </a:r>
            <a:r>
              <a:rPr lang="zh-CN" altLang="en-US" sz="2400" dirty="0">
                <a:solidFill>
                  <a:srgbClr val="FF0000"/>
                </a:solidFill>
                <a:latin typeface="Microsoft YaHei" panose="020B0503020204020204" pitchFamily="34" charset="-122"/>
                <a:ea typeface="Microsoft YaHei" panose="020B0503020204020204" pitchFamily="34" charset="-122"/>
              </a:rPr>
              <a:t>最近建立的检测点之后</a:t>
            </a:r>
            <a:r>
              <a:rPr lang="zh-CN" altLang="en-US" sz="2400" dirty="0">
                <a:latin typeface="Microsoft YaHei" panose="020B0503020204020204" pitchFamily="34" charset="-122"/>
                <a:ea typeface="Microsoft YaHei" panose="020B0503020204020204" pitchFamily="34" charset="-122"/>
              </a:rPr>
              <a:t>开始执行或处于活动状态的事务</a:t>
            </a:r>
            <a:r>
              <a:rPr lang="zh-CN" altLang="en-US" sz="2400" dirty="0">
                <a:solidFill>
                  <a:srgbClr val="FF0000"/>
                </a:solidFill>
                <a:latin typeface="Microsoft YaHei" panose="020B0503020204020204" pitchFamily="34" charset="-122"/>
                <a:ea typeface="Microsoft YaHei" panose="020B0503020204020204" pitchFamily="34" charset="-122"/>
              </a:rPr>
              <a:t>进</a:t>
            </a:r>
            <a:r>
              <a:rPr lang="en-US" altLang="zh-CN" sz="2400" dirty="0">
                <a:solidFill>
                  <a:srgbClr val="FF0000"/>
                </a:solidFill>
                <a:latin typeface="Microsoft YaHei" panose="020B0503020204020204" pitchFamily="34" charset="-122"/>
                <a:ea typeface="Microsoft YaHei" panose="020B0503020204020204" pitchFamily="34" charset="-122"/>
              </a:rPr>
              <a:t>REDO</a:t>
            </a:r>
            <a:r>
              <a:rPr lang="zh-CN" altLang="en-US" sz="2400" dirty="0">
                <a:solidFill>
                  <a:srgbClr val="FF0000"/>
                </a:solidFill>
                <a:latin typeface="Microsoft YaHei" panose="020B0503020204020204" pitchFamily="34" charset="-122"/>
                <a:ea typeface="Microsoft YaHei" panose="020B0503020204020204" pitchFamily="34" charset="-122"/>
              </a:rPr>
              <a:t>或</a:t>
            </a:r>
            <a:r>
              <a:rPr lang="en-US" altLang="zh-CN" sz="2400" dirty="0">
                <a:solidFill>
                  <a:srgbClr val="FF0000"/>
                </a:solidFill>
                <a:latin typeface="Microsoft YaHei" panose="020B0503020204020204" pitchFamily="34" charset="-122"/>
                <a:ea typeface="Microsoft YaHei" panose="020B0503020204020204" pitchFamily="34" charset="-122"/>
              </a:rPr>
              <a:t>UNDO</a:t>
            </a:r>
            <a:r>
              <a:rPr lang="zh-CN" altLang="en-US" sz="2400" dirty="0">
                <a:solidFill>
                  <a:srgbClr val="FF0000"/>
                </a:solidFill>
                <a:latin typeface="Microsoft YaHei" panose="020B0503020204020204" pitchFamily="34" charset="-122"/>
                <a:ea typeface="Microsoft YaHei" panose="020B0503020204020204" pitchFamily="34" charset="-122"/>
              </a:rPr>
              <a:t>操作</a:t>
            </a:r>
            <a:r>
              <a:rPr lang="zh-CN" altLang="en-US" sz="2800" dirty="0">
                <a:latin typeface="Microsoft YaHei" panose="020B0503020204020204" pitchFamily="34" charset="-122"/>
                <a:ea typeface="Microsoft YaHei" panose="020B0503020204020204" pitchFamily="34" charset="-122"/>
              </a:rPr>
              <a:t>。</a:t>
            </a:r>
          </a:p>
        </p:txBody>
      </p:sp>
      <p:sp>
        <p:nvSpPr>
          <p:cNvPr id="221187" name="Line 3"/>
          <p:cNvSpPr>
            <a:spLocks noChangeShapeType="1"/>
          </p:cNvSpPr>
          <p:nvPr/>
        </p:nvSpPr>
        <p:spPr bwMode="auto">
          <a:xfrm>
            <a:off x="2876550" y="6172200"/>
            <a:ext cx="2209800"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21188" name="Line 4"/>
          <p:cNvSpPr>
            <a:spLocks noChangeShapeType="1"/>
          </p:cNvSpPr>
          <p:nvPr/>
        </p:nvSpPr>
        <p:spPr bwMode="auto">
          <a:xfrm>
            <a:off x="5105400" y="6172200"/>
            <a:ext cx="2514600" cy="0"/>
          </a:xfrm>
          <a:prstGeom prst="line">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21189" name="Line 5"/>
          <p:cNvSpPr>
            <a:spLocks noChangeShapeType="1"/>
          </p:cNvSpPr>
          <p:nvPr/>
        </p:nvSpPr>
        <p:spPr bwMode="auto">
          <a:xfrm>
            <a:off x="5105400" y="5943600"/>
            <a:ext cx="0" cy="609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21190" name="Line 6"/>
          <p:cNvSpPr>
            <a:spLocks noChangeShapeType="1"/>
          </p:cNvSpPr>
          <p:nvPr/>
        </p:nvSpPr>
        <p:spPr bwMode="auto">
          <a:xfrm>
            <a:off x="2876550" y="5962650"/>
            <a:ext cx="0" cy="4572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21191" name="Line 7"/>
          <p:cNvSpPr>
            <a:spLocks noChangeShapeType="1"/>
          </p:cNvSpPr>
          <p:nvPr/>
        </p:nvSpPr>
        <p:spPr bwMode="auto">
          <a:xfrm>
            <a:off x="7600950" y="6019800"/>
            <a:ext cx="0" cy="381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21192" name="Line 8"/>
          <p:cNvSpPr>
            <a:spLocks noChangeShapeType="1"/>
          </p:cNvSpPr>
          <p:nvPr/>
        </p:nvSpPr>
        <p:spPr bwMode="auto">
          <a:xfrm>
            <a:off x="2895600" y="5638800"/>
            <a:ext cx="46482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21193" name="Line 9"/>
          <p:cNvSpPr>
            <a:spLocks noChangeShapeType="1"/>
          </p:cNvSpPr>
          <p:nvPr/>
        </p:nvSpPr>
        <p:spPr bwMode="auto">
          <a:xfrm>
            <a:off x="5105400" y="5486400"/>
            <a:ext cx="0" cy="4572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21194" name="Line 10"/>
          <p:cNvSpPr>
            <a:spLocks noChangeShapeType="1"/>
          </p:cNvSpPr>
          <p:nvPr/>
        </p:nvSpPr>
        <p:spPr bwMode="auto">
          <a:xfrm>
            <a:off x="6324600" y="5486400"/>
            <a:ext cx="0" cy="381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21195" name="Line 11"/>
          <p:cNvSpPr>
            <a:spLocks noChangeShapeType="1"/>
          </p:cNvSpPr>
          <p:nvPr/>
        </p:nvSpPr>
        <p:spPr bwMode="auto">
          <a:xfrm>
            <a:off x="7543800" y="5486400"/>
            <a:ext cx="0" cy="381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21196" name="Text Box 12"/>
          <p:cNvSpPr txBox="1">
            <a:spLocks noChangeArrowheads="1"/>
          </p:cNvSpPr>
          <p:nvPr/>
        </p:nvSpPr>
        <p:spPr bwMode="auto">
          <a:xfrm>
            <a:off x="2995613" y="6343650"/>
            <a:ext cx="2209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1600"/>
              <a:t>利用数据库备份恢复</a:t>
            </a:r>
          </a:p>
        </p:txBody>
      </p:sp>
      <p:sp>
        <p:nvSpPr>
          <p:cNvPr id="221197" name="Text Box 13"/>
          <p:cNvSpPr txBox="1">
            <a:spLocks noChangeArrowheads="1"/>
          </p:cNvSpPr>
          <p:nvPr/>
        </p:nvSpPr>
        <p:spPr bwMode="auto">
          <a:xfrm>
            <a:off x="5181600" y="6324600"/>
            <a:ext cx="23622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1600"/>
              <a:t>利用日志备份恢复</a:t>
            </a:r>
          </a:p>
        </p:txBody>
      </p:sp>
      <p:sp>
        <p:nvSpPr>
          <p:cNvPr id="221198" name="Text Box 14"/>
          <p:cNvSpPr txBox="1">
            <a:spLocks noChangeArrowheads="1"/>
          </p:cNvSpPr>
          <p:nvPr/>
        </p:nvSpPr>
        <p:spPr bwMode="auto">
          <a:xfrm>
            <a:off x="4505325" y="5662613"/>
            <a:ext cx="13716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1600"/>
              <a:t>备份即时点</a:t>
            </a:r>
          </a:p>
        </p:txBody>
      </p:sp>
      <p:sp>
        <p:nvSpPr>
          <p:cNvPr id="221199" name="Text Box 15"/>
          <p:cNvSpPr txBox="1">
            <a:spLocks noChangeArrowheads="1"/>
          </p:cNvSpPr>
          <p:nvPr/>
        </p:nvSpPr>
        <p:spPr bwMode="auto">
          <a:xfrm>
            <a:off x="5705476" y="5648325"/>
            <a:ext cx="282892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1600"/>
              <a:t>某事务即时点       故障即时点</a:t>
            </a:r>
          </a:p>
        </p:txBody>
      </p:sp>
      <p:sp>
        <p:nvSpPr>
          <p:cNvPr id="221200" name="Text Box 16"/>
          <p:cNvSpPr txBox="1">
            <a:spLocks noChangeArrowheads="1"/>
          </p:cNvSpPr>
          <p:nvPr/>
        </p:nvSpPr>
        <p:spPr bwMode="auto">
          <a:xfrm>
            <a:off x="1552576" y="5492751"/>
            <a:ext cx="114300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2400" dirty="0">
                <a:solidFill>
                  <a:srgbClr val="0000CC"/>
                </a:solidFill>
                <a:latin typeface="Microsoft YaHei" panose="020B0503020204020204" pitchFamily="34" charset="-122"/>
                <a:ea typeface="Microsoft YaHei" panose="020B0503020204020204" pitchFamily="34" charset="-122"/>
              </a:rPr>
              <a:t>备份恢复示意图：</a:t>
            </a:r>
          </a:p>
        </p:txBody>
      </p:sp>
      <p:sp>
        <p:nvSpPr>
          <p:cNvPr id="17" name="Rectangle 2">
            <a:extLst>
              <a:ext uri="{FF2B5EF4-FFF2-40B4-BE49-F238E27FC236}">
                <a16:creationId xmlns:a16="http://schemas.microsoft.com/office/drawing/2014/main" id="{AF94F01F-4310-2D4E-AB08-70CFA696B4D8}"/>
              </a:ext>
            </a:extLst>
          </p:cNvPr>
          <p:cNvSpPr/>
          <p:nvPr/>
        </p:nvSpPr>
        <p:spPr>
          <a:xfrm>
            <a:off x="0" y="123182"/>
            <a:ext cx="3464410"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a:t>
            </a:r>
            <a:r>
              <a:rPr lang="zh-CN" altLang="en-US" sz="2800" b="1" dirty="0">
                <a:solidFill>
                  <a:schemeClr val="bg1"/>
                </a:solidFill>
                <a:latin typeface="微软雅黑" panose="020B0503020204020204" pitchFamily="34" charset="-122"/>
                <a:ea typeface="微软雅黑" panose="020B0503020204020204" pitchFamily="34" charset="-122"/>
              </a:rPr>
              <a:t>数据库恢复技术</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18" name="文本框 94"/>
          <p:cNvSpPr txBox="1">
            <a:spLocks noChangeArrowheads="1"/>
          </p:cNvSpPr>
          <p:nvPr/>
        </p:nvSpPr>
        <p:spPr bwMode="auto">
          <a:xfrm>
            <a:off x="4503782" y="58689"/>
            <a:ext cx="6787996"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10.3.2 </a:t>
            </a:r>
            <a:r>
              <a:rPr lang="zh-CN" altLang="en-US" sz="2800" b="1" dirty="0">
                <a:solidFill>
                  <a:schemeClr val="bg1"/>
                </a:solidFill>
                <a:latin typeface="微软雅黑" panose="020B0503020204020204" pitchFamily="34" charset="-122"/>
                <a:ea typeface="微软雅黑" panose="020B0503020204020204" pitchFamily="34" charset="-122"/>
              </a:rPr>
              <a:t>数据库恢复实现技术</a:t>
            </a:r>
          </a:p>
        </p:txBody>
      </p:sp>
      <p:cxnSp>
        <p:nvCxnSpPr>
          <p:cNvPr id="19" name="直接连接符 18"/>
          <p:cNvCxnSpPr/>
          <p:nvPr/>
        </p:nvCxnSpPr>
        <p:spPr>
          <a:xfrm flipH="1">
            <a:off x="4020817" y="54706"/>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96397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nodeType="clickEffect">
                                  <p:stCondLst>
                                    <p:cond delay="0"/>
                                  </p:stCondLst>
                                  <p:childTnLst>
                                    <p:set>
                                      <p:cBhvr>
                                        <p:cTn id="6" dur="1" fill="hold">
                                          <p:stCondLst>
                                            <p:cond delay="0"/>
                                          </p:stCondLst>
                                        </p:cTn>
                                        <p:tgtEl>
                                          <p:spTgt spid="221186">
                                            <p:txEl>
                                              <p:pRg st="0" end="0"/>
                                            </p:txEl>
                                          </p:spTgt>
                                        </p:tgtEl>
                                        <p:attrNameLst>
                                          <p:attrName>style.visibility</p:attrName>
                                        </p:attrNameLst>
                                      </p:cBhvr>
                                      <p:to>
                                        <p:strVal val="visible"/>
                                      </p:to>
                                    </p:set>
                                    <p:animEffect transition="in" filter="box(in)">
                                      <p:cBhvr>
                                        <p:cTn id="7" dur="500"/>
                                        <p:tgtEl>
                                          <p:spTgt spid="221186">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nodeType="clickEffect">
                                  <p:stCondLst>
                                    <p:cond delay="0"/>
                                  </p:stCondLst>
                                  <p:childTnLst>
                                    <p:set>
                                      <p:cBhvr>
                                        <p:cTn id="11" dur="1" fill="hold">
                                          <p:stCondLst>
                                            <p:cond delay="0"/>
                                          </p:stCondLst>
                                        </p:cTn>
                                        <p:tgtEl>
                                          <p:spTgt spid="221186">
                                            <p:txEl>
                                              <p:pRg st="1" end="1"/>
                                            </p:txEl>
                                          </p:spTgt>
                                        </p:tgtEl>
                                        <p:attrNameLst>
                                          <p:attrName>style.visibility</p:attrName>
                                        </p:attrNameLst>
                                      </p:cBhvr>
                                      <p:to>
                                        <p:strVal val="visible"/>
                                      </p:to>
                                    </p:set>
                                    <p:animEffect transition="in" filter="box(in)">
                                      <p:cBhvr>
                                        <p:cTn id="12" dur="500"/>
                                        <p:tgtEl>
                                          <p:spTgt spid="221186">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16" fill="hold" nodeType="clickEffect">
                                  <p:stCondLst>
                                    <p:cond delay="0"/>
                                  </p:stCondLst>
                                  <p:childTnLst>
                                    <p:set>
                                      <p:cBhvr>
                                        <p:cTn id="16" dur="1" fill="hold">
                                          <p:stCondLst>
                                            <p:cond delay="0"/>
                                          </p:stCondLst>
                                        </p:cTn>
                                        <p:tgtEl>
                                          <p:spTgt spid="221186">
                                            <p:txEl>
                                              <p:pRg st="2" end="2"/>
                                            </p:txEl>
                                          </p:spTgt>
                                        </p:tgtEl>
                                        <p:attrNameLst>
                                          <p:attrName>style.visibility</p:attrName>
                                        </p:attrNameLst>
                                      </p:cBhvr>
                                      <p:to>
                                        <p:strVal val="visible"/>
                                      </p:to>
                                    </p:set>
                                    <p:animEffect transition="in" filter="box(in)">
                                      <p:cBhvr>
                                        <p:cTn id="17" dur="500"/>
                                        <p:tgtEl>
                                          <p:spTgt spid="221186">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4" presetClass="entr" presetSubtype="16" fill="hold" nodeType="clickEffect">
                                  <p:stCondLst>
                                    <p:cond delay="0"/>
                                  </p:stCondLst>
                                  <p:childTnLst>
                                    <p:set>
                                      <p:cBhvr>
                                        <p:cTn id="21" dur="1" fill="hold">
                                          <p:stCondLst>
                                            <p:cond delay="0"/>
                                          </p:stCondLst>
                                        </p:cTn>
                                        <p:tgtEl>
                                          <p:spTgt spid="221186">
                                            <p:txEl>
                                              <p:pRg st="3" end="3"/>
                                            </p:txEl>
                                          </p:spTgt>
                                        </p:tgtEl>
                                        <p:attrNameLst>
                                          <p:attrName>style.visibility</p:attrName>
                                        </p:attrNameLst>
                                      </p:cBhvr>
                                      <p:to>
                                        <p:strVal val="visible"/>
                                      </p:to>
                                    </p:set>
                                    <p:animEffect transition="in" filter="box(in)">
                                      <p:cBhvr>
                                        <p:cTn id="22" dur="500"/>
                                        <p:tgtEl>
                                          <p:spTgt spid="221186">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4" presetClass="entr" presetSubtype="16" fill="hold" nodeType="clickEffect">
                                  <p:stCondLst>
                                    <p:cond delay="0"/>
                                  </p:stCondLst>
                                  <p:childTnLst>
                                    <p:set>
                                      <p:cBhvr>
                                        <p:cTn id="26" dur="1" fill="hold">
                                          <p:stCondLst>
                                            <p:cond delay="0"/>
                                          </p:stCondLst>
                                        </p:cTn>
                                        <p:tgtEl>
                                          <p:spTgt spid="221186">
                                            <p:txEl>
                                              <p:pRg st="4" end="4"/>
                                            </p:txEl>
                                          </p:spTgt>
                                        </p:tgtEl>
                                        <p:attrNameLst>
                                          <p:attrName>style.visibility</p:attrName>
                                        </p:attrNameLst>
                                      </p:cBhvr>
                                      <p:to>
                                        <p:strVal val="visible"/>
                                      </p:to>
                                    </p:set>
                                    <p:animEffect transition="in" filter="box(in)">
                                      <p:cBhvr>
                                        <p:cTn id="27" dur="500"/>
                                        <p:tgtEl>
                                          <p:spTgt spid="221186">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4" presetClass="entr" presetSubtype="16" fill="hold" nodeType="clickEffect">
                                  <p:stCondLst>
                                    <p:cond delay="0"/>
                                  </p:stCondLst>
                                  <p:childTnLst>
                                    <p:set>
                                      <p:cBhvr>
                                        <p:cTn id="31" dur="1" fill="hold">
                                          <p:stCondLst>
                                            <p:cond delay="0"/>
                                          </p:stCondLst>
                                        </p:cTn>
                                        <p:tgtEl>
                                          <p:spTgt spid="221186">
                                            <p:txEl>
                                              <p:pRg st="5" end="5"/>
                                            </p:txEl>
                                          </p:spTgt>
                                        </p:tgtEl>
                                        <p:attrNameLst>
                                          <p:attrName>style.visibility</p:attrName>
                                        </p:attrNameLst>
                                      </p:cBhvr>
                                      <p:to>
                                        <p:strVal val="visible"/>
                                      </p:to>
                                    </p:set>
                                    <p:animEffect transition="in" filter="box(in)">
                                      <p:cBhvr>
                                        <p:cTn id="32" dur="500"/>
                                        <p:tgtEl>
                                          <p:spTgt spid="221186">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4" presetClass="entr" presetSubtype="16" fill="hold" nodeType="clickEffect">
                                  <p:stCondLst>
                                    <p:cond delay="0"/>
                                  </p:stCondLst>
                                  <p:childTnLst>
                                    <p:set>
                                      <p:cBhvr>
                                        <p:cTn id="36" dur="1" fill="hold">
                                          <p:stCondLst>
                                            <p:cond delay="0"/>
                                          </p:stCondLst>
                                        </p:cTn>
                                        <p:tgtEl>
                                          <p:spTgt spid="221186">
                                            <p:txEl>
                                              <p:pRg st="6" end="6"/>
                                            </p:txEl>
                                          </p:spTgt>
                                        </p:tgtEl>
                                        <p:attrNameLst>
                                          <p:attrName>style.visibility</p:attrName>
                                        </p:attrNameLst>
                                      </p:cBhvr>
                                      <p:to>
                                        <p:strVal val="visible"/>
                                      </p:to>
                                    </p:set>
                                    <p:animEffect transition="in" filter="box(in)">
                                      <p:cBhvr>
                                        <p:cTn id="37" dur="500"/>
                                        <p:tgtEl>
                                          <p:spTgt spid="22118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26FB3D7-293D-4C40-91C7-F7F227A8A1D9}"/>
              </a:ext>
            </a:extLst>
          </p:cNvPr>
          <p:cNvSpPr>
            <a:spLocks noGrp="1"/>
          </p:cNvSpPr>
          <p:nvPr>
            <p:ph type="sldNum" sz="quarter" idx="12"/>
          </p:nvPr>
        </p:nvSpPr>
        <p:spPr/>
        <p:txBody>
          <a:bodyPr/>
          <a:lstStyle/>
          <a:p>
            <a:fld id="{99FE38DD-D074-4D0B-A898-33F2288C0FC4}" type="slidenum">
              <a:rPr lang="zh-CN" altLang="en-US" smtClean="0"/>
              <a:t>78</a:t>
            </a:fld>
            <a:endParaRPr lang="zh-CN" altLang="en-US" dirty="0"/>
          </a:p>
        </p:txBody>
      </p:sp>
      <p:sp>
        <p:nvSpPr>
          <p:cNvPr id="4" name="Rectangle 3">
            <a:extLst>
              <a:ext uri="{FF2B5EF4-FFF2-40B4-BE49-F238E27FC236}">
                <a16:creationId xmlns:a16="http://schemas.microsoft.com/office/drawing/2014/main" id="{F4B49BE4-4714-6249-87E8-0DDED265CADE}"/>
              </a:ext>
            </a:extLst>
          </p:cNvPr>
          <p:cNvSpPr/>
          <p:nvPr/>
        </p:nvSpPr>
        <p:spPr>
          <a:xfrm>
            <a:off x="585214" y="777334"/>
            <a:ext cx="4614107" cy="2431435"/>
          </a:xfrm>
          <a:prstGeom prst="rect">
            <a:avLst/>
          </a:prstGeom>
        </p:spPr>
        <p:txBody>
          <a:bodyPr wrap="square">
            <a:spAutoFit/>
          </a:bodyPr>
          <a:lstStyle/>
          <a:p>
            <a:pPr marL="342900" indent="-342900">
              <a:lnSpc>
                <a:spcPct val="200000"/>
              </a:lnSpc>
              <a:buFont typeface="Wingdings" panose="05000000000000000000" pitchFamily="2" charset="2"/>
              <a:buChar char="u"/>
            </a:pPr>
            <a:r>
              <a:rPr lang="zh-CN" altLang="zh-CN" sz="2800" dirty="0">
                <a:solidFill>
                  <a:srgbClr val="FF0000"/>
                </a:solidFill>
                <a:latin typeface="微软雅黑" panose="020B0503020204020204" pitchFamily="34" charset="-122"/>
                <a:ea typeface="微软雅黑" panose="020B0503020204020204" pitchFamily="34" charset="-122"/>
              </a:rPr>
              <a:t>根据备份的方法</a:t>
            </a:r>
            <a:r>
              <a:rPr lang="zh-CN" altLang="en-US" sz="2800" dirty="0">
                <a:solidFill>
                  <a:srgbClr val="FF0000"/>
                </a:solidFill>
                <a:latin typeface="微软雅黑" panose="020B0503020204020204" pitchFamily="34" charset="-122"/>
                <a:ea typeface="微软雅黑" panose="020B0503020204020204" pitchFamily="34" charset="-122"/>
              </a:rPr>
              <a:t>：</a:t>
            </a:r>
            <a:endParaRPr lang="en-US" altLang="zh-CN" sz="2800" dirty="0">
              <a:solidFill>
                <a:srgbClr val="FF0000"/>
              </a:solidFill>
              <a:latin typeface="微软雅黑" panose="020B0503020204020204" pitchFamily="34" charset="-122"/>
              <a:ea typeface="微软雅黑" panose="020B0503020204020204" pitchFamily="34" charset="-122"/>
            </a:endParaRPr>
          </a:p>
          <a:p>
            <a:pPr marL="800100" lvl="1" indent="-342900">
              <a:buFont typeface="Wingdings" panose="05000000000000000000" pitchFamily="2" charset="2"/>
              <a:buChar char="p"/>
            </a:pPr>
            <a:r>
              <a:rPr lang="zh-CN" altLang="zh-CN" sz="2400" dirty="0"/>
              <a:t>热备</a:t>
            </a:r>
            <a:endParaRPr lang="en-US" altLang="zh-CN" sz="2400" dirty="0"/>
          </a:p>
          <a:p>
            <a:pPr marL="1714500" lvl="3" indent="-342900">
              <a:buFont typeface="Wingdings" panose="05000000000000000000" pitchFamily="2" charset="2"/>
              <a:buChar char="ü"/>
            </a:pPr>
            <a:r>
              <a:rPr lang="zh-CN" altLang="zh-CN" sz="2400" dirty="0"/>
              <a:t>逻辑备份</a:t>
            </a:r>
            <a:endParaRPr lang="en-US" altLang="zh-CN" sz="2400" dirty="0"/>
          </a:p>
          <a:p>
            <a:pPr marL="1714500" lvl="3" indent="-342900">
              <a:buFont typeface="Wingdings" panose="05000000000000000000" pitchFamily="2" charset="2"/>
              <a:buChar char="ü"/>
            </a:pPr>
            <a:r>
              <a:rPr lang="zh-CN" altLang="zh-CN" sz="2400" dirty="0"/>
              <a:t>裸文件备份</a:t>
            </a:r>
            <a:endParaRPr lang="en-US" altLang="zh-CN" sz="2400" dirty="0"/>
          </a:p>
          <a:p>
            <a:pPr marL="800100" lvl="1" indent="-342900">
              <a:buFont typeface="Wingdings" panose="05000000000000000000" pitchFamily="2" charset="2"/>
              <a:buChar char="p"/>
            </a:pPr>
            <a:r>
              <a:rPr lang="zh-CN" altLang="zh-CN" sz="2400" dirty="0"/>
              <a:t>冷备</a:t>
            </a:r>
            <a:endParaRPr lang="en-US" altLang="zh-CN" sz="2400" dirty="0">
              <a:latin typeface="Microsoft YaHei" panose="020B0503020204020204" pitchFamily="34" charset="-122"/>
              <a:ea typeface="Microsoft YaHei" panose="020B0503020204020204" pitchFamily="34" charset="-122"/>
            </a:endParaRPr>
          </a:p>
        </p:txBody>
      </p:sp>
      <p:sp>
        <p:nvSpPr>
          <p:cNvPr id="5" name="Rectangle 2">
            <a:extLst>
              <a:ext uri="{FF2B5EF4-FFF2-40B4-BE49-F238E27FC236}">
                <a16:creationId xmlns:a16="http://schemas.microsoft.com/office/drawing/2014/main" id="{AF94F01F-4310-2D4E-AB08-70CFA696B4D8}"/>
              </a:ext>
            </a:extLst>
          </p:cNvPr>
          <p:cNvSpPr/>
          <p:nvPr/>
        </p:nvSpPr>
        <p:spPr>
          <a:xfrm>
            <a:off x="0" y="123182"/>
            <a:ext cx="5320687"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10.4 MySQL</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 </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9" name="Rectangle 3">
            <a:extLst>
              <a:ext uri="{FF2B5EF4-FFF2-40B4-BE49-F238E27FC236}">
                <a16:creationId xmlns:a16="http://schemas.microsoft.com/office/drawing/2014/main" id="{F4B49BE4-4714-6249-87E8-0DDED265CADE}"/>
              </a:ext>
            </a:extLst>
          </p:cNvPr>
          <p:cNvSpPr/>
          <p:nvPr/>
        </p:nvSpPr>
        <p:spPr>
          <a:xfrm>
            <a:off x="6177938" y="777334"/>
            <a:ext cx="4614107" cy="2431435"/>
          </a:xfrm>
          <a:prstGeom prst="rect">
            <a:avLst/>
          </a:prstGeom>
        </p:spPr>
        <p:txBody>
          <a:bodyPr wrap="square">
            <a:spAutoFit/>
          </a:bodyPr>
          <a:lstStyle/>
          <a:p>
            <a:pPr marL="342900" indent="-342900">
              <a:lnSpc>
                <a:spcPct val="200000"/>
              </a:lnSpc>
              <a:buFont typeface="Wingdings" panose="05000000000000000000" pitchFamily="2" charset="2"/>
              <a:buChar char="u"/>
            </a:pPr>
            <a:r>
              <a:rPr lang="zh-CN" altLang="zh-CN" sz="2800" dirty="0">
                <a:solidFill>
                  <a:srgbClr val="FF0000"/>
                </a:solidFill>
                <a:latin typeface="微软雅黑" panose="020B0503020204020204" pitchFamily="34" charset="-122"/>
                <a:ea typeface="微软雅黑" panose="020B0503020204020204" pitchFamily="34" charset="-122"/>
              </a:rPr>
              <a:t>按照备份数据库的内容</a:t>
            </a:r>
            <a:r>
              <a:rPr lang="zh-CN" altLang="en-US" sz="2800" dirty="0">
                <a:solidFill>
                  <a:srgbClr val="FF0000"/>
                </a:solidFill>
                <a:latin typeface="微软雅黑" panose="020B0503020204020204" pitchFamily="34" charset="-122"/>
                <a:ea typeface="微软雅黑" panose="020B0503020204020204" pitchFamily="34" charset="-122"/>
              </a:rPr>
              <a:t>：</a:t>
            </a:r>
          </a:p>
          <a:p>
            <a:pPr marL="800100" lvl="1" indent="-342900">
              <a:buFont typeface="Wingdings" panose="05000000000000000000" pitchFamily="2" charset="2"/>
              <a:buChar char="p"/>
            </a:pPr>
            <a:r>
              <a:rPr lang="zh-CN" altLang="zh-CN" sz="2400" dirty="0"/>
              <a:t>完全备份</a:t>
            </a:r>
            <a:r>
              <a:rPr lang="zh-CN" altLang="en-US" sz="2400" dirty="0">
                <a:latin typeface="Microsoft YaHei" panose="020B0503020204020204" pitchFamily="34" charset="-122"/>
                <a:ea typeface="Microsoft YaHei" panose="020B0503020204020204" pitchFamily="34" charset="-122"/>
              </a:rPr>
              <a:t> </a:t>
            </a:r>
          </a:p>
          <a:p>
            <a:pPr marL="800100" lvl="1" indent="-342900">
              <a:buFont typeface="Wingdings" panose="05000000000000000000" pitchFamily="2" charset="2"/>
              <a:buChar char="p"/>
            </a:pPr>
            <a:r>
              <a:rPr lang="zh-CN" altLang="zh-CN" sz="2400" dirty="0"/>
              <a:t>部分备份</a:t>
            </a:r>
            <a:r>
              <a:rPr lang="zh-CN" altLang="en-US" sz="2400" dirty="0">
                <a:latin typeface="Microsoft YaHei" panose="020B0503020204020204" pitchFamily="34" charset="-122"/>
                <a:ea typeface="Microsoft YaHei" panose="020B0503020204020204" pitchFamily="34" charset="-122"/>
              </a:rPr>
              <a:t> </a:t>
            </a:r>
            <a:endParaRPr lang="en-US" altLang="zh-CN" sz="2400" dirty="0">
              <a:latin typeface="Microsoft YaHei" panose="020B0503020204020204" pitchFamily="34" charset="-122"/>
              <a:ea typeface="Microsoft YaHei" panose="020B0503020204020204" pitchFamily="34" charset="-122"/>
            </a:endParaRPr>
          </a:p>
          <a:p>
            <a:pPr marL="1714500" lvl="3" indent="-342900">
              <a:buFont typeface="Wingdings" panose="05000000000000000000" pitchFamily="2" charset="2"/>
              <a:buChar char="ü"/>
            </a:pPr>
            <a:r>
              <a:rPr lang="zh-CN" altLang="zh-CN" sz="2400" dirty="0"/>
              <a:t>增量备份</a:t>
            </a:r>
            <a:endParaRPr lang="en-US" altLang="zh-CN" sz="2400" dirty="0"/>
          </a:p>
          <a:p>
            <a:pPr marL="1714500" lvl="3" indent="-342900">
              <a:buFont typeface="Wingdings" panose="05000000000000000000" pitchFamily="2" charset="2"/>
              <a:buChar char="ü"/>
            </a:pPr>
            <a:r>
              <a:rPr lang="zh-CN" altLang="zh-CN" sz="2400" dirty="0"/>
              <a:t>差异备份</a:t>
            </a:r>
            <a:endParaRPr lang="en-US" sz="2400" dirty="0">
              <a:latin typeface="Microsoft YaHei" panose="020B0503020204020204" pitchFamily="34" charset="-122"/>
              <a:ea typeface="Microsoft YaHei" panose="020B0503020204020204" pitchFamily="34" charset="-122"/>
            </a:endParaRPr>
          </a:p>
        </p:txBody>
      </p:sp>
      <p:sp>
        <p:nvSpPr>
          <p:cNvPr id="10" name="TextBox 9"/>
          <p:cNvSpPr txBox="1"/>
          <p:nvPr/>
        </p:nvSpPr>
        <p:spPr>
          <a:xfrm>
            <a:off x="779819" y="3700131"/>
            <a:ext cx="8071440" cy="2708434"/>
          </a:xfrm>
          <a:prstGeom prst="rect">
            <a:avLst/>
          </a:prstGeom>
          <a:noFill/>
        </p:spPr>
        <p:txBody>
          <a:bodyPr wrap="none" rtlCol="0">
            <a:spAutoFit/>
          </a:bodyPr>
          <a:lstStyle/>
          <a:p>
            <a:pPr marL="342900" indent="-342900">
              <a:lnSpc>
                <a:spcPct val="200000"/>
              </a:lnSpc>
              <a:buFont typeface="Wingdings" panose="05000000000000000000" pitchFamily="2" charset="2"/>
              <a:buChar char="u"/>
            </a:pPr>
            <a:r>
              <a:rPr lang="zh-CN" altLang="zh-CN" sz="2800" dirty="0">
                <a:solidFill>
                  <a:srgbClr val="FF0000"/>
                </a:solidFill>
                <a:latin typeface="微软雅黑" panose="020B0503020204020204" pitchFamily="34" charset="-122"/>
                <a:ea typeface="微软雅黑" panose="020B0503020204020204" pitchFamily="34" charset="-122"/>
              </a:rPr>
              <a:t>需要备份的数据：</a:t>
            </a:r>
          </a:p>
          <a:p>
            <a:pPr marL="800100" lvl="1" indent="-342900">
              <a:buFont typeface="Wingdings" panose="05000000000000000000" pitchFamily="2" charset="2"/>
              <a:buChar char="p"/>
            </a:pPr>
            <a:r>
              <a:rPr lang="zh-CN" altLang="zh-CN" sz="2400" dirty="0"/>
              <a:t>表数据</a:t>
            </a:r>
          </a:p>
          <a:p>
            <a:pPr marL="800100" lvl="1" indent="-342900">
              <a:buFont typeface="Wingdings" panose="05000000000000000000" pitchFamily="2" charset="2"/>
              <a:buChar char="p"/>
            </a:pPr>
            <a:r>
              <a:rPr lang="zh-CN" altLang="zh-CN" sz="2400" dirty="0"/>
              <a:t>二进制日志、</a:t>
            </a:r>
            <a:r>
              <a:rPr lang="en-US" altLang="zh-CN" sz="2400" dirty="0" err="1"/>
              <a:t>InnoDB</a:t>
            </a:r>
            <a:r>
              <a:rPr lang="en-US" altLang="zh-CN" sz="2400" dirty="0"/>
              <a:t> </a:t>
            </a:r>
            <a:r>
              <a:rPr lang="zh-CN" altLang="zh-CN" sz="2400" dirty="0"/>
              <a:t>事务日志</a:t>
            </a:r>
          </a:p>
          <a:p>
            <a:pPr marL="800100" lvl="1" indent="-342900">
              <a:buFont typeface="Wingdings" panose="05000000000000000000" pitchFamily="2" charset="2"/>
              <a:buChar char="p"/>
            </a:pPr>
            <a:r>
              <a:rPr lang="zh-CN" altLang="zh-CN" sz="2400" dirty="0"/>
              <a:t>代码（存储过程、存储函数、触发器、事件调度器）</a:t>
            </a:r>
          </a:p>
          <a:p>
            <a:pPr marL="800100" lvl="1" indent="-342900">
              <a:buFont typeface="Wingdings" panose="05000000000000000000" pitchFamily="2" charset="2"/>
              <a:buChar char="p"/>
            </a:pPr>
            <a:r>
              <a:rPr lang="zh-CN" altLang="zh-CN" sz="2400" dirty="0"/>
              <a:t>服务器配置文件</a:t>
            </a:r>
          </a:p>
          <a:p>
            <a:endParaRPr lang="zh-CN" altLang="en-US" dirty="0"/>
          </a:p>
        </p:txBody>
      </p:sp>
    </p:spTree>
    <p:extLst>
      <p:ext uri="{BB962C8B-B14F-4D97-AF65-F5344CB8AC3E}">
        <p14:creationId xmlns:p14="http://schemas.microsoft.com/office/powerpoint/2010/main" val="236035278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9429908-BA5F-1D42-9F88-F27380E3E8D9}"/>
              </a:ext>
            </a:extLst>
          </p:cNvPr>
          <p:cNvSpPr>
            <a:spLocks noGrp="1"/>
          </p:cNvSpPr>
          <p:nvPr>
            <p:ph type="sldNum" sz="quarter" idx="12"/>
          </p:nvPr>
        </p:nvSpPr>
        <p:spPr/>
        <p:txBody>
          <a:bodyPr/>
          <a:lstStyle/>
          <a:p>
            <a:fld id="{99FE38DD-D074-4D0B-A898-33F2288C0FC4}" type="slidenum">
              <a:rPr lang="zh-CN" altLang="en-US" smtClean="0"/>
              <a:t>79</a:t>
            </a:fld>
            <a:endParaRPr lang="zh-CN" altLang="en-US" dirty="0"/>
          </a:p>
        </p:txBody>
      </p:sp>
      <p:sp>
        <p:nvSpPr>
          <p:cNvPr id="3" name="Rectangle 2">
            <a:extLst>
              <a:ext uri="{FF2B5EF4-FFF2-40B4-BE49-F238E27FC236}">
                <a16:creationId xmlns:a16="http://schemas.microsoft.com/office/drawing/2014/main" id="{A1EC732F-3797-E34B-B690-8E6910E8D5BF}"/>
              </a:ext>
            </a:extLst>
          </p:cNvPr>
          <p:cNvSpPr txBox="1">
            <a:spLocks noChangeArrowheads="1"/>
          </p:cNvSpPr>
          <p:nvPr/>
        </p:nvSpPr>
        <p:spPr>
          <a:xfrm>
            <a:off x="164592" y="796733"/>
            <a:ext cx="8229600" cy="609600"/>
          </a:xfrm>
        </p:spPr>
        <p:txBody>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a:lstStyle>
          <a:p>
            <a:r>
              <a:rPr lang="zh-CN" altLang="en-US" sz="2400" dirty="0">
                <a:solidFill>
                  <a:srgbClr val="FF0000"/>
                </a:solidFill>
                <a:latin typeface="Microsoft YaHei" panose="020B0503020204020204" pitchFamily="34" charset="-122"/>
                <a:ea typeface="Microsoft YaHei" panose="020B0503020204020204" pitchFamily="34" charset="-122"/>
              </a:rPr>
              <a:t>一、备份全部数据库</a:t>
            </a:r>
          </a:p>
        </p:txBody>
      </p:sp>
      <p:sp>
        <p:nvSpPr>
          <p:cNvPr id="4" name="Rectangle 3">
            <a:extLst>
              <a:ext uri="{FF2B5EF4-FFF2-40B4-BE49-F238E27FC236}">
                <a16:creationId xmlns:a16="http://schemas.microsoft.com/office/drawing/2014/main" id="{8C6B324B-52AD-2A43-99BC-B69737C5F164}"/>
              </a:ext>
            </a:extLst>
          </p:cNvPr>
          <p:cNvSpPr txBox="1">
            <a:spLocks noChangeArrowheads="1"/>
          </p:cNvSpPr>
          <p:nvPr/>
        </p:nvSpPr>
        <p:spPr>
          <a:xfrm>
            <a:off x="304800" y="1412004"/>
            <a:ext cx="11887200" cy="54864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itchFamily="2" charset="2"/>
              <a:buChar char="Ø"/>
            </a:pPr>
            <a:r>
              <a:rPr lang="zh-CN" altLang="en-US" dirty="0"/>
              <a:t>备份数据库中所有数据 </a:t>
            </a:r>
            <a:endParaRPr lang="en-US" altLang="zh-CN" dirty="0"/>
          </a:p>
          <a:p>
            <a:pPr marL="457200" lvl="1" indent="0">
              <a:buNone/>
            </a:pPr>
            <a:r>
              <a:rPr lang="en-US" dirty="0" err="1"/>
              <a:t>mysqldump</a:t>
            </a:r>
            <a:r>
              <a:rPr lang="en-US" dirty="0"/>
              <a:t> -A -B --single-transaction ｜</a:t>
            </a:r>
            <a:r>
              <a:rPr lang="en-US" dirty="0" err="1"/>
              <a:t>gzip</a:t>
            </a:r>
            <a:r>
              <a:rPr lang="en-US" dirty="0"/>
              <a:t>&gt;/server/backup/</a:t>
            </a:r>
            <a:r>
              <a:rPr lang="en-US" dirty="0" err="1"/>
              <a:t>All_data</a:t>
            </a:r>
            <a:r>
              <a:rPr lang="en-US" dirty="0"/>
              <a:t>_$(date +%F).</a:t>
            </a:r>
            <a:r>
              <a:rPr lang="en-US" dirty="0" err="1"/>
              <a:t>sql.gz</a:t>
            </a:r>
            <a:endParaRPr lang="en-US" dirty="0"/>
          </a:p>
          <a:p>
            <a:pPr>
              <a:buFont typeface="Wingdings" pitchFamily="2" charset="2"/>
              <a:buChar char="Ø"/>
            </a:pPr>
            <a:endParaRPr lang="en-US" dirty="0"/>
          </a:p>
          <a:p>
            <a:pPr>
              <a:buFont typeface="Wingdings" pitchFamily="2" charset="2"/>
              <a:buChar char="Ø"/>
            </a:pPr>
            <a:r>
              <a:rPr lang="zh-CN" altLang="en-US" dirty="0"/>
              <a:t>备份某个库的数据</a:t>
            </a:r>
            <a:endParaRPr lang="en-US" altLang="zh-CN" dirty="0"/>
          </a:p>
          <a:p>
            <a:pPr lvl="1">
              <a:buNone/>
            </a:pPr>
            <a:r>
              <a:rPr lang="en-US" dirty="0" err="1"/>
              <a:t>mysqldump</a:t>
            </a:r>
            <a:r>
              <a:rPr lang="en-US" dirty="0"/>
              <a:t> -A -B --single-transaction testDB1｜gzip&gt;/server/backup/testDB1_$(date +%F).</a:t>
            </a:r>
            <a:r>
              <a:rPr lang="en-US" dirty="0" err="1"/>
              <a:t>sq</a:t>
            </a:r>
            <a:endParaRPr lang="en-US" dirty="0"/>
          </a:p>
          <a:p>
            <a:pPr>
              <a:buFont typeface="Wingdings" charset="2"/>
              <a:buNone/>
            </a:pPr>
            <a:endParaRPr lang="en-US" altLang="zh-CN" dirty="0">
              <a:latin typeface="Times New Roman" panose="02020603050405020304" pitchFamily="18" charset="0"/>
              <a:cs typeface="Times New Roman" panose="02020603050405020304" pitchFamily="18" charset="0"/>
            </a:endParaRPr>
          </a:p>
          <a:p>
            <a:pPr>
              <a:buFont typeface="Wingdings" charset="2"/>
              <a:buNone/>
            </a:pPr>
            <a:endParaRPr lang="en-US" altLang="zh-C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BC88AF1-CDAF-A743-A4AB-AA518CB672BE}"/>
              </a:ext>
            </a:extLst>
          </p:cNvPr>
          <p:cNvPicPr>
            <a:picLocks noChangeAspect="1"/>
          </p:cNvPicPr>
          <p:nvPr/>
        </p:nvPicPr>
        <p:blipFill>
          <a:blip r:embed="rId2"/>
          <a:stretch>
            <a:fillRect/>
          </a:stretch>
        </p:blipFill>
        <p:spPr>
          <a:xfrm>
            <a:off x="2585807" y="3183508"/>
            <a:ext cx="7020385" cy="3644012"/>
          </a:xfrm>
          <a:prstGeom prst="rect">
            <a:avLst/>
          </a:prstGeom>
        </p:spPr>
      </p:pic>
      <p:sp>
        <p:nvSpPr>
          <p:cNvPr id="6" name="Rectangle 2">
            <a:extLst>
              <a:ext uri="{FF2B5EF4-FFF2-40B4-BE49-F238E27FC236}">
                <a16:creationId xmlns:a16="http://schemas.microsoft.com/office/drawing/2014/main" id="{AF94F01F-4310-2D4E-AB08-70CFA696B4D8}"/>
              </a:ext>
            </a:extLst>
          </p:cNvPr>
          <p:cNvSpPr/>
          <p:nvPr/>
        </p:nvSpPr>
        <p:spPr>
          <a:xfrm>
            <a:off x="0" y="123182"/>
            <a:ext cx="5320687"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10.4 MySQL</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 </a:t>
            </a:r>
            <a:endParaRPr 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088127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42540B9-0922-9943-AF18-F279FD4070AB}"/>
              </a:ext>
            </a:extLst>
          </p:cNvPr>
          <p:cNvSpPr>
            <a:spLocks noGrp="1"/>
          </p:cNvSpPr>
          <p:nvPr>
            <p:ph type="sldNum" sz="quarter" idx="12"/>
          </p:nvPr>
        </p:nvSpPr>
        <p:spPr/>
        <p:txBody>
          <a:bodyPr/>
          <a:lstStyle/>
          <a:p>
            <a:fld id="{99FE38DD-D074-4D0B-A898-33F2288C0FC4}" type="slidenum">
              <a:rPr lang="zh-CN" altLang="en-US" smtClean="0"/>
              <a:t>8</a:t>
            </a:fld>
            <a:endParaRPr lang="zh-CN" altLang="en-US" dirty="0"/>
          </a:p>
        </p:txBody>
      </p:sp>
      <p:sp>
        <p:nvSpPr>
          <p:cNvPr id="4" name="Rectangle 3">
            <a:extLst>
              <a:ext uri="{FF2B5EF4-FFF2-40B4-BE49-F238E27FC236}">
                <a16:creationId xmlns:a16="http://schemas.microsoft.com/office/drawing/2014/main" id="{CB6A002E-5833-6641-84AB-418365880144}"/>
              </a:ext>
            </a:extLst>
          </p:cNvPr>
          <p:cNvSpPr txBox="1">
            <a:spLocks noChangeArrowheads="1"/>
          </p:cNvSpPr>
          <p:nvPr/>
        </p:nvSpPr>
        <p:spPr>
          <a:xfrm>
            <a:off x="109728" y="737616"/>
            <a:ext cx="10521696" cy="49530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ct val="0"/>
              </a:spcBef>
              <a:buFont typeface="Wingdings" pitchFamily="2" charset="2"/>
              <a:buChar char="Ø"/>
            </a:pPr>
            <a:r>
              <a:rPr lang="zh-CN" altLang="en-US" dirty="0">
                <a:solidFill>
                  <a:srgbClr val="FF0000"/>
                </a:solidFill>
                <a:latin typeface="Microsoft YaHei" panose="020B0503020204020204" pitchFamily="34" charset="-122"/>
                <a:ea typeface="Microsoft YaHei" panose="020B0503020204020204" pitchFamily="34" charset="-122"/>
              </a:rPr>
              <a:t>串行事务</a:t>
            </a:r>
          </a:p>
          <a:p>
            <a:pPr lvl="1">
              <a:lnSpc>
                <a:spcPct val="150000"/>
              </a:lnSpc>
              <a:spcBef>
                <a:spcPct val="0"/>
              </a:spcBef>
              <a:buFont typeface="Wingdings" pitchFamily="2" charset="2"/>
              <a:buChar char="Ø"/>
            </a:pPr>
            <a:r>
              <a:rPr lang="zh-CN" altLang="en-US" sz="3200" dirty="0">
                <a:latin typeface="Microsoft YaHei" panose="020B0503020204020204" pitchFamily="34" charset="-122"/>
                <a:ea typeface="Microsoft YaHei" panose="020B0503020204020204" pitchFamily="34" charset="-122"/>
              </a:rPr>
              <a:t>一个事务结束，另一个事务才开始。</a:t>
            </a:r>
          </a:p>
          <a:p>
            <a:pPr>
              <a:lnSpc>
                <a:spcPct val="150000"/>
              </a:lnSpc>
              <a:spcBef>
                <a:spcPct val="0"/>
              </a:spcBef>
              <a:buFont typeface="Wingdings" pitchFamily="2" charset="2"/>
              <a:buChar char="Ø"/>
            </a:pPr>
            <a:r>
              <a:rPr lang="zh-CN" altLang="en-US" dirty="0">
                <a:latin typeface="Microsoft YaHei" panose="020B0503020204020204" pitchFamily="34" charset="-122"/>
                <a:ea typeface="Microsoft YaHei" panose="020B0503020204020204" pitchFamily="34" charset="-122"/>
              </a:rPr>
              <a:t>并行事务</a:t>
            </a:r>
          </a:p>
          <a:p>
            <a:pPr lvl="1">
              <a:lnSpc>
                <a:spcPct val="150000"/>
              </a:lnSpc>
              <a:spcBef>
                <a:spcPct val="0"/>
              </a:spcBef>
              <a:buFont typeface="Wingdings" pitchFamily="2" charset="2"/>
              <a:buChar char="Ø"/>
            </a:pPr>
            <a:r>
              <a:rPr lang="zh-CN" altLang="en-US" sz="3200" dirty="0">
                <a:latin typeface="Microsoft YaHei" panose="020B0503020204020204" pitchFamily="34" charset="-122"/>
                <a:ea typeface="Microsoft YaHei" panose="020B0503020204020204" pitchFamily="34" charset="-122"/>
              </a:rPr>
              <a:t>多个事务同时执行：</a:t>
            </a:r>
          </a:p>
          <a:p>
            <a:pPr lvl="1">
              <a:lnSpc>
                <a:spcPct val="150000"/>
              </a:lnSpc>
              <a:spcBef>
                <a:spcPct val="0"/>
              </a:spcBef>
              <a:buFont typeface="Wingdings" pitchFamily="2" charset="2"/>
              <a:buChar char="Ø"/>
            </a:pPr>
            <a:r>
              <a:rPr lang="zh-CN" altLang="en-US" sz="3200" dirty="0">
                <a:latin typeface="Microsoft YaHei" panose="020B0503020204020204" pitchFamily="34" charset="-122"/>
                <a:ea typeface="Microsoft YaHei" panose="020B0503020204020204" pitchFamily="34" charset="-122"/>
              </a:rPr>
              <a:t>单处理器：</a:t>
            </a:r>
            <a:r>
              <a:rPr lang="zh-CN" altLang="en-US" sz="3200" dirty="0">
                <a:solidFill>
                  <a:srgbClr val="FF0000"/>
                </a:solidFill>
                <a:latin typeface="Microsoft YaHei" panose="020B0503020204020204" pitchFamily="34" charset="-122"/>
                <a:ea typeface="Microsoft YaHei" panose="020B0503020204020204" pitchFamily="34" charset="-122"/>
              </a:rPr>
              <a:t>分时并发</a:t>
            </a:r>
            <a:r>
              <a:rPr lang="zh-CN" altLang="en-US" sz="3200" dirty="0">
                <a:latin typeface="Microsoft YaHei" panose="020B0503020204020204" pitchFamily="34" charset="-122"/>
                <a:ea typeface="Microsoft YaHei" panose="020B0503020204020204" pitchFamily="34" charset="-122"/>
              </a:rPr>
              <a:t>（交叉并发）。</a:t>
            </a:r>
          </a:p>
          <a:p>
            <a:pPr lvl="2">
              <a:lnSpc>
                <a:spcPct val="150000"/>
              </a:lnSpc>
              <a:spcBef>
                <a:spcPct val="0"/>
              </a:spcBef>
              <a:buFont typeface="Wingdings" pitchFamily="2" charset="2"/>
              <a:buChar char="Ø"/>
            </a:pPr>
            <a:r>
              <a:rPr lang="zh-CN" altLang="en-US" sz="2800" dirty="0">
                <a:latin typeface="Microsoft YaHei" panose="020B0503020204020204" pitchFamily="34" charset="-122"/>
                <a:ea typeface="Microsoft YaHei" panose="020B0503020204020204" pitchFamily="34" charset="-122"/>
              </a:rPr>
              <a:t> 能够减少处理机的空闲时间，提高系统的效率。</a:t>
            </a:r>
          </a:p>
          <a:p>
            <a:pPr lvl="1">
              <a:lnSpc>
                <a:spcPct val="150000"/>
              </a:lnSpc>
              <a:spcBef>
                <a:spcPct val="0"/>
              </a:spcBef>
              <a:buFont typeface="Wingdings" pitchFamily="2" charset="2"/>
              <a:buChar char="Ø"/>
            </a:pPr>
            <a:r>
              <a:rPr lang="zh-CN" altLang="en-US" sz="3200" dirty="0">
                <a:latin typeface="Microsoft YaHei" panose="020B0503020204020204" pitchFamily="34" charset="-122"/>
                <a:ea typeface="Microsoft YaHei" panose="020B0503020204020204" pitchFamily="34" charset="-122"/>
              </a:rPr>
              <a:t>多处理器：</a:t>
            </a:r>
            <a:r>
              <a:rPr lang="zh-CN" altLang="en-US" sz="3200" dirty="0">
                <a:solidFill>
                  <a:srgbClr val="FF0000"/>
                </a:solidFill>
                <a:latin typeface="Microsoft YaHei" panose="020B0503020204020204" pitchFamily="34" charset="-122"/>
                <a:ea typeface="Microsoft YaHei" panose="020B0503020204020204" pitchFamily="34" charset="-122"/>
              </a:rPr>
              <a:t>每个处理器</a:t>
            </a:r>
            <a:r>
              <a:rPr lang="zh-CN" altLang="en-US" sz="3200" dirty="0">
                <a:latin typeface="Microsoft YaHei" panose="020B0503020204020204" pitchFamily="34" charset="-122"/>
                <a:ea typeface="Microsoft YaHei" panose="020B0503020204020204" pitchFamily="34" charset="-122"/>
              </a:rPr>
              <a:t>处理</a:t>
            </a:r>
            <a:r>
              <a:rPr lang="zh-CN" altLang="en-US" sz="3200" dirty="0">
                <a:solidFill>
                  <a:srgbClr val="FF0000"/>
                </a:solidFill>
                <a:latin typeface="Microsoft YaHei" panose="020B0503020204020204" pitchFamily="34" charset="-122"/>
                <a:ea typeface="Microsoft YaHei" panose="020B0503020204020204" pitchFamily="34" charset="-122"/>
              </a:rPr>
              <a:t>一个事务</a:t>
            </a:r>
            <a:r>
              <a:rPr lang="zh-CN" altLang="en-US" sz="3200" dirty="0">
                <a:latin typeface="Microsoft YaHei" panose="020B0503020204020204" pitchFamily="34" charset="-122"/>
                <a:ea typeface="Microsoft YaHei" panose="020B0503020204020204" pitchFamily="34" charset="-122"/>
              </a:rPr>
              <a:t>，同时并行。</a:t>
            </a:r>
          </a:p>
          <a:p>
            <a:pPr>
              <a:buFont typeface="Wingdings" charset="2"/>
              <a:buNone/>
            </a:pPr>
            <a:endParaRPr lang="zh-CN" altLang="en-US" dirty="0"/>
          </a:p>
        </p:txBody>
      </p:sp>
      <p:sp>
        <p:nvSpPr>
          <p:cNvPr id="5" name="文本框 94"/>
          <p:cNvSpPr txBox="1">
            <a:spLocks noChangeArrowheads="1"/>
          </p:cNvSpPr>
          <p:nvPr/>
        </p:nvSpPr>
        <p:spPr bwMode="auto">
          <a:xfrm>
            <a:off x="12192" y="69904"/>
            <a:ext cx="5053997"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1" y="79955"/>
            <a:ext cx="7908779"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10.2.1 </a:t>
            </a:r>
            <a:r>
              <a:rPr lang="zh-CN" altLang="en-US" sz="2800" b="1" dirty="0">
                <a:solidFill>
                  <a:schemeClr val="bg1"/>
                </a:solidFill>
                <a:latin typeface="微软雅黑" panose="020B0503020204020204" pitchFamily="34" charset="-122"/>
                <a:ea typeface="微软雅黑" panose="020B0503020204020204" pitchFamily="34" charset="-122"/>
              </a:rPr>
              <a:t>并发控制的概念</a:t>
            </a:r>
          </a:p>
        </p:txBody>
      </p:sp>
      <p:cxnSp>
        <p:nvCxnSpPr>
          <p:cNvPr id="7" name="直接连接符 6"/>
          <p:cNvCxnSpPr/>
          <p:nvPr/>
        </p:nvCxnSpPr>
        <p:spPr>
          <a:xfrm rot="5400000">
            <a:off x="3844152" y="367365"/>
            <a:ext cx="351464" cy="260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3979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linds(horizontal)">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blinds(horizontal)">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blinds(horizontal)">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blinds(horizontal)">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blinds(horizontal)">
                                      <p:cBhvr>
                                        <p:cTn id="3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0D00494-FD28-F44F-9619-AEC4931F8D86}"/>
              </a:ext>
            </a:extLst>
          </p:cNvPr>
          <p:cNvSpPr>
            <a:spLocks noGrp="1"/>
          </p:cNvSpPr>
          <p:nvPr>
            <p:ph type="sldNum" sz="quarter" idx="12"/>
          </p:nvPr>
        </p:nvSpPr>
        <p:spPr/>
        <p:txBody>
          <a:bodyPr/>
          <a:lstStyle/>
          <a:p>
            <a:fld id="{99FE38DD-D074-4D0B-A898-33F2288C0FC4}" type="slidenum">
              <a:rPr lang="zh-CN" altLang="en-US" smtClean="0"/>
              <a:t>80</a:t>
            </a:fld>
            <a:endParaRPr lang="zh-CN" altLang="en-US" dirty="0"/>
          </a:p>
        </p:txBody>
      </p:sp>
      <p:sp>
        <p:nvSpPr>
          <p:cNvPr id="3" name="Rectangle 2">
            <a:extLst>
              <a:ext uri="{FF2B5EF4-FFF2-40B4-BE49-F238E27FC236}">
                <a16:creationId xmlns:a16="http://schemas.microsoft.com/office/drawing/2014/main" id="{5365D6DB-9885-7C4D-AEAB-6F11EF4E4183}"/>
              </a:ext>
            </a:extLst>
          </p:cNvPr>
          <p:cNvSpPr txBox="1">
            <a:spLocks noChangeArrowheads="1"/>
          </p:cNvSpPr>
          <p:nvPr/>
        </p:nvSpPr>
        <p:spPr>
          <a:xfrm>
            <a:off x="170121" y="732641"/>
            <a:ext cx="8229600" cy="685800"/>
          </a:xfrm>
        </p:spPr>
        <p:txBody>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a:lstStyle>
          <a:p>
            <a:r>
              <a:rPr lang="zh-CN" altLang="en-US" sz="2400" dirty="0">
                <a:solidFill>
                  <a:srgbClr val="FF0000"/>
                </a:solidFill>
                <a:latin typeface="Microsoft YaHei" panose="020B0503020204020204" pitchFamily="34" charset="-122"/>
                <a:ea typeface="Microsoft YaHei" panose="020B0503020204020204" pitchFamily="34" charset="-122"/>
              </a:rPr>
              <a:t>二、增量备份数据库</a:t>
            </a:r>
          </a:p>
        </p:txBody>
      </p:sp>
      <p:sp>
        <p:nvSpPr>
          <p:cNvPr id="4" name="Rectangle 3">
            <a:extLst>
              <a:ext uri="{FF2B5EF4-FFF2-40B4-BE49-F238E27FC236}">
                <a16:creationId xmlns:a16="http://schemas.microsoft.com/office/drawing/2014/main" id="{1DF2EA5A-0B04-7A4C-B928-8D3046168695}"/>
              </a:ext>
            </a:extLst>
          </p:cNvPr>
          <p:cNvSpPr txBox="1">
            <a:spLocks noChangeArrowheads="1"/>
          </p:cNvSpPr>
          <p:nvPr/>
        </p:nvSpPr>
        <p:spPr>
          <a:xfrm>
            <a:off x="0" y="1255550"/>
            <a:ext cx="12004964" cy="54102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zh-CN" altLang="en-US" sz="2400" dirty="0">
                <a:latin typeface="Microsoft YaHei" panose="020B0503020204020204" pitchFamily="34" charset="-122"/>
                <a:ea typeface="Microsoft YaHei" panose="020B0503020204020204" pitchFamily="34" charset="-122"/>
              </a:rPr>
              <a:t>增量数据库备份指的是上一次全量备份之后到下一次全量备份这前这段时间内数据库所更新或者是增加的数据，将其备份下来。只记录自上次数据库备份后发生更改的数据。</a:t>
            </a:r>
            <a:endParaRPr lang="en-US" altLang="zh-CN" sz="2400" dirty="0">
              <a:latin typeface="Microsoft YaHei" panose="020B0503020204020204" pitchFamily="34" charset="-122"/>
              <a:ea typeface="Microsoft YaHei" panose="020B0503020204020204" pitchFamily="34" charset="-122"/>
            </a:endParaRPr>
          </a:p>
          <a:p>
            <a:pPr>
              <a:lnSpc>
                <a:spcPct val="100000"/>
              </a:lnSpc>
            </a:pPr>
            <a:r>
              <a:rPr lang="zh-CN" altLang="en-US" sz="2400" dirty="0">
                <a:latin typeface="Microsoft YaHei" panose="020B0503020204020204" pitchFamily="34" charset="-122"/>
                <a:ea typeface="Microsoft YaHei" panose="020B0503020204020204" pitchFamily="34" charset="-122"/>
              </a:rPr>
              <a:t>增量数据库备份比数据库备份小而且备份速度快，因此可以更经常地备份，经常备份将减少丢失数据的危险。</a:t>
            </a:r>
          </a:p>
          <a:p>
            <a:pPr>
              <a:lnSpc>
                <a:spcPct val="100000"/>
              </a:lnSpc>
            </a:pPr>
            <a:r>
              <a:rPr lang="zh-CN" altLang="en-US" sz="2400" dirty="0">
                <a:latin typeface="Microsoft YaHei" panose="020B0503020204020204" pitchFamily="34" charset="-122"/>
                <a:ea typeface="Microsoft YaHei" panose="020B0503020204020204" pitchFamily="34" charset="-122"/>
              </a:rPr>
              <a:t>使用增量数据库备份将数据库还原到增量数据库备份完成时的那一点。若要恢复到精确的故障点，必须使用事务日志备份。 </a:t>
            </a:r>
          </a:p>
          <a:p>
            <a:pPr>
              <a:lnSpc>
                <a:spcPct val="150000"/>
              </a:lnSpc>
            </a:pPr>
            <a:r>
              <a:rPr lang="zh-CN" altLang="en-US" sz="2400" dirty="0">
                <a:latin typeface="Microsoft YaHei" panose="020B0503020204020204" pitchFamily="34" charset="-122"/>
                <a:ea typeface="Microsoft YaHei" panose="020B0503020204020204" pitchFamily="34" charset="-122"/>
              </a:rPr>
              <a:t>在下列情况下，可考虑使用增量数据库备份： </a:t>
            </a:r>
          </a:p>
          <a:p>
            <a:pPr lvl="1">
              <a:lnSpc>
                <a:spcPct val="150000"/>
              </a:lnSpc>
              <a:buFont typeface="Wingdings" charset="2"/>
              <a:buChar char="Ø"/>
            </a:pPr>
            <a:r>
              <a:rPr lang="zh-CN" altLang="en-US" sz="2000" dirty="0">
                <a:solidFill>
                  <a:srgbClr val="0000CC"/>
                </a:solidFill>
                <a:latin typeface="Microsoft YaHei" panose="020B0503020204020204" pitchFamily="34" charset="-122"/>
                <a:ea typeface="Microsoft YaHei" panose="020B0503020204020204" pitchFamily="34" charset="-122"/>
              </a:rPr>
              <a:t>自上次数据库备份后数据库中只有相对较少的数据发生了更改。如果多次修改相同的数据，则增量数据库备份尤其有效。</a:t>
            </a:r>
          </a:p>
          <a:p>
            <a:pPr lvl="1">
              <a:lnSpc>
                <a:spcPct val="150000"/>
              </a:lnSpc>
              <a:buFont typeface="Wingdings" charset="2"/>
              <a:buChar char="Ø"/>
            </a:pPr>
            <a:r>
              <a:rPr lang="zh-CN" altLang="en-US" sz="2000" dirty="0">
                <a:solidFill>
                  <a:srgbClr val="0000CC"/>
                </a:solidFill>
                <a:latin typeface="Microsoft YaHei" panose="020B0503020204020204" pitchFamily="34" charset="-122"/>
                <a:ea typeface="Microsoft YaHei" panose="020B0503020204020204" pitchFamily="34" charset="-122"/>
              </a:rPr>
              <a:t>使用的是简单恢复模型，希望进行更频繁的备份，但不希望进行频繁的完整数据库备份。</a:t>
            </a:r>
          </a:p>
          <a:p>
            <a:pPr lvl="1">
              <a:lnSpc>
                <a:spcPct val="150000"/>
              </a:lnSpc>
              <a:buFont typeface="Wingdings" charset="2"/>
              <a:buChar char="Ø"/>
            </a:pPr>
            <a:r>
              <a:rPr lang="zh-CN" altLang="en-US" sz="2000" dirty="0">
                <a:solidFill>
                  <a:srgbClr val="0000CC"/>
                </a:solidFill>
                <a:latin typeface="Microsoft YaHei" panose="020B0503020204020204" pitchFamily="34" charset="-122"/>
                <a:ea typeface="Microsoft YaHei" panose="020B0503020204020204" pitchFamily="34" charset="-122"/>
              </a:rPr>
              <a:t>使用的是完全恢复模型或大容量日志记录恢复模型，希望需要最少的时间在还原数据库时前滚事务日志备份。</a:t>
            </a:r>
            <a:r>
              <a:rPr lang="zh-CN" altLang="en-US" sz="2000" dirty="0">
                <a:latin typeface="Microsoft YaHei" panose="020B0503020204020204" pitchFamily="34" charset="-122"/>
                <a:ea typeface="Microsoft YaHei" panose="020B0503020204020204" pitchFamily="34" charset="-122"/>
              </a:rPr>
              <a:t> </a:t>
            </a:r>
          </a:p>
        </p:txBody>
      </p:sp>
      <p:sp>
        <p:nvSpPr>
          <p:cNvPr id="5" name="Rectangle 2">
            <a:extLst>
              <a:ext uri="{FF2B5EF4-FFF2-40B4-BE49-F238E27FC236}">
                <a16:creationId xmlns:a16="http://schemas.microsoft.com/office/drawing/2014/main" id="{AF94F01F-4310-2D4E-AB08-70CFA696B4D8}"/>
              </a:ext>
            </a:extLst>
          </p:cNvPr>
          <p:cNvSpPr/>
          <p:nvPr/>
        </p:nvSpPr>
        <p:spPr>
          <a:xfrm>
            <a:off x="0" y="123182"/>
            <a:ext cx="5320687"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10.4 MySQL</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 </a:t>
            </a:r>
            <a:endParaRPr 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0947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linds(horizontal)">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blinds(horizontal)">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blinds(horizontal)">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blinds(horizontal)">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blinds(horizontal)">
                                      <p:cBhvr>
                                        <p:cTn id="3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76A644C-4F2C-5A42-BF9B-08D84AA71905}"/>
              </a:ext>
            </a:extLst>
          </p:cNvPr>
          <p:cNvSpPr>
            <a:spLocks noGrp="1"/>
          </p:cNvSpPr>
          <p:nvPr>
            <p:ph type="sldNum" sz="quarter" idx="12"/>
          </p:nvPr>
        </p:nvSpPr>
        <p:spPr/>
        <p:txBody>
          <a:bodyPr/>
          <a:lstStyle/>
          <a:p>
            <a:fld id="{99FE38DD-D074-4D0B-A898-33F2288C0FC4}" type="slidenum">
              <a:rPr lang="zh-CN" altLang="en-US" smtClean="0"/>
              <a:t>81</a:t>
            </a:fld>
            <a:endParaRPr lang="zh-CN" altLang="en-US" dirty="0"/>
          </a:p>
        </p:txBody>
      </p:sp>
      <p:sp>
        <p:nvSpPr>
          <p:cNvPr id="3" name="Rectangle 2">
            <a:extLst>
              <a:ext uri="{FF2B5EF4-FFF2-40B4-BE49-F238E27FC236}">
                <a16:creationId xmlns:a16="http://schemas.microsoft.com/office/drawing/2014/main" id="{EB4CD081-D28F-1445-9CAE-3E0205A709C5}"/>
              </a:ext>
            </a:extLst>
          </p:cNvPr>
          <p:cNvSpPr txBox="1">
            <a:spLocks noChangeArrowheads="1"/>
          </p:cNvSpPr>
          <p:nvPr/>
        </p:nvSpPr>
        <p:spPr>
          <a:xfrm>
            <a:off x="560832" y="914400"/>
            <a:ext cx="11265408" cy="59436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09600" indent="-609600">
              <a:lnSpc>
                <a:spcPct val="150000"/>
              </a:lnSpc>
              <a:buFont typeface="Arial" panose="020B0604020202020204" pitchFamily="34" charset="0"/>
              <a:buNone/>
            </a:pPr>
            <a:r>
              <a:rPr lang="zh-CN" altLang="en-US" sz="2400" dirty="0">
                <a:latin typeface="Microsoft YaHei" panose="020B0503020204020204" pitchFamily="34" charset="-122"/>
                <a:ea typeface="Microsoft YaHei" panose="020B0503020204020204" pitchFamily="34" charset="-122"/>
              </a:rPr>
              <a:t>建议在执行增量数据库备份时使用如下过程： </a:t>
            </a:r>
          </a:p>
          <a:p>
            <a:pPr marL="609600" indent="-609600">
              <a:lnSpc>
                <a:spcPct val="150000"/>
              </a:lnSpc>
            </a:pPr>
            <a:r>
              <a:rPr lang="zh-CN" altLang="en-US" sz="2400" dirty="0">
                <a:solidFill>
                  <a:srgbClr val="0000CC"/>
                </a:solidFill>
                <a:latin typeface="Microsoft YaHei" panose="020B0503020204020204" pitchFamily="34" charset="-122"/>
                <a:ea typeface="Microsoft YaHei" panose="020B0503020204020204" pitchFamily="34" charset="-122"/>
              </a:rPr>
              <a:t>创建定期的数据库备份。</a:t>
            </a:r>
          </a:p>
          <a:p>
            <a:pPr marL="609600" indent="-609600">
              <a:lnSpc>
                <a:spcPct val="150000"/>
              </a:lnSpc>
            </a:pPr>
            <a:r>
              <a:rPr lang="zh-CN" altLang="en-US" sz="2400" dirty="0">
                <a:solidFill>
                  <a:srgbClr val="0000CC"/>
                </a:solidFill>
                <a:latin typeface="Microsoft YaHei" panose="020B0503020204020204" pitchFamily="34" charset="-122"/>
                <a:ea typeface="Microsoft YaHei" panose="020B0503020204020204" pitchFamily="34" charset="-122"/>
              </a:rPr>
              <a:t>在每个数据库备份之间定期创建增量数据库备份（例如，对于高度活动的系统，每隔四小时或四小时以上备份一次）。</a:t>
            </a:r>
          </a:p>
          <a:p>
            <a:pPr marL="609600" indent="-609600">
              <a:lnSpc>
                <a:spcPct val="150000"/>
              </a:lnSpc>
            </a:pPr>
            <a:r>
              <a:rPr lang="zh-CN" altLang="en-US" sz="2400" dirty="0">
                <a:solidFill>
                  <a:srgbClr val="0000CC"/>
                </a:solidFill>
                <a:latin typeface="Microsoft YaHei" panose="020B0503020204020204" pitchFamily="34" charset="-122"/>
                <a:ea typeface="Microsoft YaHei" panose="020B0503020204020204" pitchFamily="34" charset="-122"/>
              </a:rPr>
              <a:t>如果使用完全恢复模型或大容量日志记录恢复模型，则创建事务日志备份的频率比增量数据库备份大，如每隔 </a:t>
            </a:r>
            <a:r>
              <a:rPr lang="en-US" altLang="zh-CN" sz="2400" dirty="0">
                <a:solidFill>
                  <a:srgbClr val="0000CC"/>
                </a:solidFill>
                <a:latin typeface="Microsoft YaHei" panose="020B0503020204020204" pitchFamily="34" charset="-122"/>
                <a:ea typeface="Microsoft YaHei" panose="020B0503020204020204" pitchFamily="34" charset="-122"/>
              </a:rPr>
              <a:t>30 </a:t>
            </a:r>
            <a:r>
              <a:rPr lang="zh-CN" altLang="en-US" sz="2400" dirty="0">
                <a:solidFill>
                  <a:srgbClr val="0000CC"/>
                </a:solidFill>
                <a:latin typeface="Microsoft YaHei" panose="020B0503020204020204" pitchFamily="34" charset="-122"/>
                <a:ea typeface="Microsoft YaHei" panose="020B0503020204020204" pitchFamily="34" charset="-122"/>
              </a:rPr>
              <a:t>分钟。</a:t>
            </a:r>
            <a:r>
              <a:rPr lang="zh-CN" altLang="en-US" sz="2400" dirty="0">
                <a:latin typeface="Microsoft YaHei" panose="020B0503020204020204" pitchFamily="34" charset="-122"/>
                <a:ea typeface="Microsoft YaHei" panose="020B0503020204020204" pitchFamily="34" charset="-122"/>
              </a:rPr>
              <a:t> </a:t>
            </a:r>
          </a:p>
        </p:txBody>
      </p:sp>
      <p:pic>
        <p:nvPicPr>
          <p:cNvPr id="4" name="Picture 3">
            <a:extLst>
              <a:ext uri="{FF2B5EF4-FFF2-40B4-BE49-F238E27FC236}">
                <a16:creationId xmlns:a16="http://schemas.microsoft.com/office/drawing/2014/main" id="{25961550-48D1-A84C-A2F6-1E82B78CA486}"/>
              </a:ext>
            </a:extLst>
          </p:cNvPr>
          <p:cNvPicPr>
            <a:picLocks noChangeAspect="1"/>
          </p:cNvPicPr>
          <p:nvPr/>
        </p:nvPicPr>
        <p:blipFill>
          <a:blip r:embed="rId2"/>
          <a:stretch>
            <a:fillRect/>
          </a:stretch>
        </p:blipFill>
        <p:spPr>
          <a:xfrm>
            <a:off x="3004886" y="4784223"/>
            <a:ext cx="6764755" cy="1416199"/>
          </a:xfrm>
          <a:prstGeom prst="rect">
            <a:avLst/>
          </a:prstGeom>
        </p:spPr>
      </p:pic>
      <p:sp>
        <p:nvSpPr>
          <p:cNvPr id="5" name="Rectangle 2">
            <a:extLst>
              <a:ext uri="{FF2B5EF4-FFF2-40B4-BE49-F238E27FC236}">
                <a16:creationId xmlns:a16="http://schemas.microsoft.com/office/drawing/2014/main" id="{AF94F01F-4310-2D4E-AB08-70CFA696B4D8}"/>
              </a:ext>
            </a:extLst>
          </p:cNvPr>
          <p:cNvSpPr/>
          <p:nvPr/>
        </p:nvSpPr>
        <p:spPr>
          <a:xfrm>
            <a:off x="0" y="123182"/>
            <a:ext cx="5320687"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10.4 MySQL</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 </a:t>
            </a:r>
            <a:endParaRPr 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71301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94B0FB4-6335-B64C-8F96-5F23904C1E73}"/>
              </a:ext>
            </a:extLst>
          </p:cNvPr>
          <p:cNvSpPr>
            <a:spLocks noGrp="1"/>
          </p:cNvSpPr>
          <p:nvPr>
            <p:ph type="sldNum" sz="quarter" idx="12"/>
          </p:nvPr>
        </p:nvSpPr>
        <p:spPr/>
        <p:txBody>
          <a:bodyPr/>
          <a:lstStyle/>
          <a:p>
            <a:fld id="{99FE38DD-D074-4D0B-A898-33F2288C0FC4}" type="slidenum">
              <a:rPr lang="zh-CN" altLang="en-US" smtClean="0"/>
              <a:t>82</a:t>
            </a:fld>
            <a:endParaRPr lang="zh-CN" altLang="en-US" dirty="0"/>
          </a:p>
        </p:txBody>
      </p:sp>
      <p:sp>
        <p:nvSpPr>
          <p:cNvPr id="3" name="Rectangle 2">
            <a:extLst>
              <a:ext uri="{FF2B5EF4-FFF2-40B4-BE49-F238E27FC236}">
                <a16:creationId xmlns:a16="http://schemas.microsoft.com/office/drawing/2014/main" id="{BDA9FED8-1B24-404F-A0B3-545524FF47B4}"/>
              </a:ext>
            </a:extLst>
          </p:cNvPr>
          <p:cNvSpPr txBox="1">
            <a:spLocks noChangeArrowheads="1"/>
          </p:cNvSpPr>
          <p:nvPr/>
        </p:nvSpPr>
        <p:spPr>
          <a:xfrm>
            <a:off x="1109472" y="1022352"/>
            <a:ext cx="10338816" cy="53340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09600" indent="-609600">
              <a:lnSpc>
                <a:spcPct val="150000"/>
              </a:lnSpc>
              <a:buFont typeface="Arial" panose="020B0604020202020204" pitchFamily="34" charset="0"/>
              <a:buNone/>
            </a:pPr>
            <a:r>
              <a:rPr lang="zh-CN" altLang="en-US" dirty="0">
                <a:latin typeface="Microsoft YaHei" panose="020B0503020204020204" pitchFamily="34" charset="-122"/>
                <a:ea typeface="Microsoft YaHei" panose="020B0503020204020204" pitchFamily="34" charset="-122"/>
              </a:rPr>
              <a:t>还原增量数据库备份的顺序为： </a:t>
            </a:r>
          </a:p>
          <a:p>
            <a:pPr marL="609600" indent="-609600">
              <a:lnSpc>
                <a:spcPct val="150000"/>
              </a:lnSpc>
            </a:pPr>
            <a:r>
              <a:rPr lang="zh-CN" altLang="en-US" dirty="0">
                <a:solidFill>
                  <a:srgbClr val="0000CC"/>
                </a:solidFill>
                <a:latin typeface="Microsoft YaHei" panose="020B0503020204020204" pitchFamily="34" charset="-122"/>
                <a:ea typeface="Microsoft YaHei" panose="020B0503020204020204" pitchFamily="34" charset="-122"/>
              </a:rPr>
              <a:t>还原最新的数据库备份。</a:t>
            </a:r>
          </a:p>
          <a:p>
            <a:pPr marL="609600" indent="-609600">
              <a:lnSpc>
                <a:spcPct val="150000"/>
              </a:lnSpc>
            </a:pPr>
            <a:r>
              <a:rPr lang="zh-CN" altLang="en-US" dirty="0">
                <a:solidFill>
                  <a:srgbClr val="0000CC"/>
                </a:solidFill>
                <a:latin typeface="Microsoft YaHei" panose="020B0503020204020204" pitchFamily="34" charset="-122"/>
                <a:ea typeface="Microsoft YaHei" panose="020B0503020204020204" pitchFamily="34" charset="-122"/>
              </a:rPr>
              <a:t>还原最后一次的增量数据库备份。</a:t>
            </a:r>
          </a:p>
          <a:p>
            <a:pPr marL="609600" indent="-609600">
              <a:lnSpc>
                <a:spcPct val="150000"/>
              </a:lnSpc>
            </a:pPr>
            <a:r>
              <a:rPr lang="zh-CN" altLang="en-US" dirty="0">
                <a:solidFill>
                  <a:srgbClr val="0000CC"/>
                </a:solidFill>
                <a:latin typeface="Microsoft YaHei" panose="020B0503020204020204" pitchFamily="34" charset="-122"/>
                <a:ea typeface="Microsoft YaHei" panose="020B0503020204020204" pitchFamily="34" charset="-122"/>
              </a:rPr>
              <a:t>如果使用完全恢复或大容量日志记录恢复，则应用自上次创建增量数据库备份后创建的所有事务日志备份。</a:t>
            </a:r>
            <a:r>
              <a:rPr lang="zh-CN" altLang="en-US" dirty="0">
                <a:latin typeface="Microsoft YaHei" panose="020B0503020204020204" pitchFamily="34" charset="-122"/>
                <a:ea typeface="Microsoft YaHei" panose="020B0503020204020204" pitchFamily="34" charset="-122"/>
              </a:rPr>
              <a:t> </a:t>
            </a:r>
          </a:p>
        </p:txBody>
      </p:sp>
      <p:sp>
        <p:nvSpPr>
          <p:cNvPr id="4" name="Rectangle 2">
            <a:extLst>
              <a:ext uri="{FF2B5EF4-FFF2-40B4-BE49-F238E27FC236}">
                <a16:creationId xmlns:a16="http://schemas.microsoft.com/office/drawing/2014/main" id="{AF94F01F-4310-2D4E-AB08-70CFA696B4D8}"/>
              </a:ext>
            </a:extLst>
          </p:cNvPr>
          <p:cNvSpPr/>
          <p:nvPr/>
        </p:nvSpPr>
        <p:spPr>
          <a:xfrm>
            <a:off x="0" y="123182"/>
            <a:ext cx="5320687"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10.4 MySQL</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 </a:t>
            </a:r>
            <a:endParaRPr 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12487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4C43A08-FEED-6244-9935-13B93A1968EF}"/>
              </a:ext>
            </a:extLst>
          </p:cNvPr>
          <p:cNvSpPr>
            <a:spLocks noGrp="1"/>
          </p:cNvSpPr>
          <p:nvPr>
            <p:ph type="sldNum" sz="quarter" idx="12"/>
          </p:nvPr>
        </p:nvSpPr>
        <p:spPr/>
        <p:txBody>
          <a:bodyPr/>
          <a:lstStyle/>
          <a:p>
            <a:fld id="{99FE38DD-D074-4D0B-A898-33F2288C0FC4}" type="slidenum">
              <a:rPr lang="zh-CN" altLang="en-US" smtClean="0"/>
              <a:t>83</a:t>
            </a:fld>
            <a:endParaRPr lang="zh-CN" altLang="en-US" dirty="0"/>
          </a:p>
        </p:txBody>
      </p:sp>
      <p:sp>
        <p:nvSpPr>
          <p:cNvPr id="3" name="Rectangle 2">
            <a:extLst>
              <a:ext uri="{FF2B5EF4-FFF2-40B4-BE49-F238E27FC236}">
                <a16:creationId xmlns:a16="http://schemas.microsoft.com/office/drawing/2014/main" id="{414946C2-405B-6B4D-ADCC-C72616E7B1C9}"/>
              </a:ext>
            </a:extLst>
          </p:cNvPr>
          <p:cNvSpPr txBox="1">
            <a:spLocks noChangeArrowheads="1"/>
          </p:cNvSpPr>
          <p:nvPr/>
        </p:nvSpPr>
        <p:spPr>
          <a:xfrm>
            <a:off x="232782" y="799569"/>
            <a:ext cx="8229600" cy="609600"/>
          </a:xfrm>
        </p:spPr>
        <p:txBody>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a:lstStyle>
          <a:p>
            <a:r>
              <a:rPr lang="zh-CN" altLang="en-US" sz="2400" dirty="0">
                <a:solidFill>
                  <a:srgbClr val="FF0000"/>
                </a:solidFill>
                <a:latin typeface="Microsoft YaHei" panose="020B0503020204020204" pitchFamily="34" charset="-122"/>
                <a:ea typeface="Microsoft YaHei" panose="020B0503020204020204" pitchFamily="34" charset="-122"/>
              </a:rPr>
              <a:t>三、事务日志备份 </a:t>
            </a:r>
          </a:p>
        </p:txBody>
      </p:sp>
      <p:sp>
        <p:nvSpPr>
          <p:cNvPr id="4" name="Rectangle 3">
            <a:extLst>
              <a:ext uri="{FF2B5EF4-FFF2-40B4-BE49-F238E27FC236}">
                <a16:creationId xmlns:a16="http://schemas.microsoft.com/office/drawing/2014/main" id="{D8464132-3DF4-D344-90A0-13DA900B2BFF}"/>
              </a:ext>
            </a:extLst>
          </p:cNvPr>
          <p:cNvSpPr txBox="1">
            <a:spLocks noChangeArrowheads="1"/>
          </p:cNvSpPr>
          <p:nvPr/>
        </p:nvSpPr>
        <p:spPr>
          <a:xfrm>
            <a:off x="0" y="1383296"/>
            <a:ext cx="12004964" cy="54864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2400" dirty="0">
                <a:latin typeface="Microsoft YaHei" panose="020B0503020204020204" pitchFamily="34" charset="-122"/>
                <a:ea typeface="Microsoft YaHei" panose="020B0503020204020204" pitchFamily="34" charset="-122"/>
              </a:rPr>
              <a:t>事务日志是自上次备份事务日志后对数据库执行的所有事务的一系列记录。可以使用事务日志备份将数据库恢复到特定的即时点（如输入多余数据前的那一点）或恢复到故障点。</a:t>
            </a:r>
          </a:p>
          <a:p>
            <a:pPr>
              <a:lnSpc>
                <a:spcPct val="150000"/>
              </a:lnSpc>
            </a:pPr>
            <a:r>
              <a:rPr lang="zh-CN" altLang="en-US" sz="2400" dirty="0">
                <a:latin typeface="Microsoft YaHei" panose="020B0503020204020204" pitchFamily="34" charset="-122"/>
                <a:ea typeface="Microsoft YaHei" panose="020B0503020204020204" pitchFamily="34" charset="-122"/>
              </a:rPr>
              <a:t>还原事务日志备份时，前滚事务日志中记录的所有更改。当数据库到达事务日志的最后时，已重新创建了与开始执行备份操作的那一刻完全相同的数据库状态。如果数据库已经恢复，则将回滚备份操作开始时尚未完成的所有事务。</a:t>
            </a:r>
          </a:p>
          <a:p>
            <a:pPr>
              <a:lnSpc>
                <a:spcPct val="150000"/>
              </a:lnSpc>
            </a:pPr>
            <a:r>
              <a:rPr lang="zh-CN" altLang="en-US" sz="2400" dirty="0">
                <a:latin typeface="Microsoft YaHei" panose="020B0503020204020204" pitchFamily="34" charset="-122"/>
                <a:ea typeface="Microsoft YaHei" panose="020B0503020204020204" pitchFamily="34" charset="-122"/>
              </a:rPr>
              <a:t>一般情况下，事务日志备份比数据库备份使用的资源少。因此可以比数据库备份更经常地创建事务日志备份。经常备份将减少丢失数据的危险。</a:t>
            </a:r>
            <a:r>
              <a:rPr lang="zh-CN" altLang="en-US" dirty="0">
                <a:latin typeface="Microsoft YaHei" panose="020B0503020204020204" pitchFamily="34" charset="-122"/>
                <a:ea typeface="Microsoft YaHei" panose="020B0503020204020204" pitchFamily="34" charset="-122"/>
              </a:rPr>
              <a:t> </a:t>
            </a:r>
          </a:p>
        </p:txBody>
      </p:sp>
      <p:sp>
        <p:nvSpPr>
          <p:cNvPr id="5" name="Rectangle 2">
            <a:extLst>
              <a:ext uri="{FF2B5EF4-FFF2-40B4-BE49-F238E27FC236}">
                <a16:creationId xmlns:a16="http://schemas.microsoft.com/office/drawing/2014/main" id="{AF94F01F-4310-2D4E-AB08-70CFA696B4D8}"/>
              </a:ext>
            </a:extLst>
          </p:cNvPr>
          <p:cNvSpPr/>
          <p:nvPr/>
        </p:nvSpPr>
        <p:spPr>
          <a:xfrm>
            <a:off x="0" y="123182"/>
            <a:ext cx="5320687"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10.4 MySQL</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 </a:t>
            </a:r>
            <a:endParaRPr 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45782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linds(horizontal)">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C7EFAAD-F822-624A-B4C2-37F823396492}"/>
              </a:ext>
            </a:extLst>
          </p:cNvPr>
          <p:cNvSpPr>
            <a:spLocks noGrp="1"/>
          </p:cNvSpPr>
          <p:nvPr>
            <p:ph type="sldNum" sz="quarter" idx="12"/>
          </p:nvPr>
        </p:nvSpPr>
        <p:spPr/>
        <p:txBody>
          <a:bodyPr/>
          <a:lstStyle/>
          <a:p>
            <a:fld id="{99FE38DD-D074-4D0B-A898-33F2288C0FC4}" type="slidenum">
              <a:rPr lang="zh-CN" altLang="en-US" smtClean="0"/>
              <a:t>84</a:t>
            </a:fld>
            <a:endParaRPr lang="zh-CN" altLang="en-US" dirty="0"/>
          </a:p>
        </p:txBody>
      </p:sp>
      <p:sp>
        <p:nvSpPr>
          <p:cNvPr id="3" name="Rectangle 2">
            <a:extLst>
              <a:ext uri="{FF2B5EF4-FFF2-40B4-BE49-F238E27FC236}">
                <a16:creationId xmlns:a16="http://schemas.microsoft.com/office/drawing/2014/main" id="{F3D223E6-7A9A-EA41-B63A-A673481B3777}"/>
              </a:ext>
            </a:extLst>
          </p:cNvPr>
          <p:cNvSpPr txBox="1">
            <a:spLocks noChangeArrowheads="1"/>
          </p:cNvSpPr>
          <p:nvPr/>
        </p:nvSpPr>
        <p:spPr>
          <a:xfrm>
            <a:off x="707136" y="1295400"/>
            <a:ext cx="10948416" cy="54102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2400" dirty="0">
                <a:latin typeface="Microsoft YaHei" panose="020B0503020204020204" pitchFamily="34" charset="-122"/>
                <a:ea typeface="Microsoft YaHei" panose="020B0503020204020204" pitchFamily="34" charset="-122"/>
              </a:rPr>
              <a:t>为创建备份集，通常应定期生成数据库备份（如每天），并以更短的间隔生成事务日志备份（如每隔 </a:t>
            </a:r>
            <a:r>
              <a:rPr lang="en-US" altLang="zh-CN" sz="2400" dirty="0">
                <a:latin typeface="Microsoft YaHei" panose="020B0503020204020204" pitchFamily="34" charset="-122"/>
                <a:ea typeface="Microsoft YaHei" panose="020B0503020204020204" pitchFamily="34" charset="-122"/>
              </a:rPr>
              <a:t>10 </a:t>
            </a:r>
            <a:r>
              <a:rPr lang="zh-CN" altLang="en-US" sz="2400" dirty="0">
                <a:latin typeface="Microsoft YaHei" panose="020B0503020204020204" pitchFamily="34" charset="-122"/>
                <a:ea typeface="Microsoft YaHei" panose="020B0503020204020204" pitchFamily="34" charset="-122"/>
              </a:rPr>
              <a:t>分钟）。必须至少有一个数据库备份或覆盖的文件备份集，才能有效地进行日志备份。</a:t>
            </a:r>
          </a:p>
          <a:p>
            <a:pPr>
              <a:lnSpc>
                <a:spcPct val="150000"/>
              </a:lnSpc>
            </a:pPr>
            <a:endParaRPr lang="zh-CN" altLang="en-US" sz="2400" dirty="0">
              <a:latin typeface="Microsoft YaHei" panose="020B0503020204020204" pitchFamily="34" charset="-122"/>
              <a:ea typeface="Microsoft YaHei" panose="020B0503020204020204" pitchFamily="34" charset="-122"/>
            </a:endParaRPr>
          </a:p>
          <a:p>
            <a:pPr>
              <a:lnSpc>
                <a:spcPct val="150000"/>
              </a:lnSpc>
            </a:pPr>
            <a:r>
              <a:rPr lang="zh-CN" altLang="en-US" sz="2400" dirty="0">
                <a:latin typeface="Microsoft YaHei" panose="020B0503020204020204" pitchFamily="34" charset="-122"/>
                <a:ea typeface="Microsoft YaHei" panose="020B0503020204020204" pitchFamily="34" charset="-122"/>
              </a:rPr>
              <a:t>事务日志备份序列独立于数据库备份。可以生成一个事务日志备份序列，然后定期生成用于开始还原操作的数据库备份。 </a:t>
            </a:r>
          </a:p>
        </p:txBody>
      </p:sp>
      <p:sp>
        <p:nvSpPr>
          <p:cNvPr id="4" name="Rectangle 2">
            <a:extLst>
              <a:ext uri="{FF2B5EF4-FFF2-40B4-BE49-F238E27FC236}">
                <a16:creationId xmlns:a16="http://schemas.microsoft.com/office/drawing/2014/main" id="{AF94F01F-4310-2D4E-AB08-70CFA696B4D8}"/>
              </a:ext>
            </a:extLst>
          </p:cNvPr>
          <p:cNvSpPr/>
          <p:nvPr/>
        </p:nvSpPr>
        <p:spPr>
          <a:xfrm>
            <a:off x="0" y="123182"/>
            <a:ext cx="5320687"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10.4 MySQL</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 </a:t>
            </a:r>
            <a:endParaRPr 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00202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4E42147-4EE1-9647-9046-0A33A18CDAB2}"/>
              </a:ext>
            </a:extLst>
          </p:cNvPr>
          <p:cNvSpPr>
            <a:spLocks noGrp="1"/>
          </p:cNvSpPr>
          <p:nvPr>
            <p:ph type="sldNum" sz="quarter" idx="12"/>
          </p:nvPr>
        </p:nvSpPr>
        <p:spPr/>
        <p:txBody>
          <a:bodyPr/>
          <a:lstStyle/>
          <a:p>
            <a:fld id="{99FE38DD-D074-4D0B-A898-33F2288C0FC4}" type="slidenum">
              <a:rPr lang="zh-CN" altLang="en-US" smtClean="0"/>
              <a:t>85</a:t>
            </a:fld>
            <a:endParaRPr lang="zh-CN" altLang="en-US" dirty="0"/>
          </a:p>
        </p:txBody>
      </p:sp>
      <p:sp>
        <p:nvSpPr>
          <p:cNvPr id="3" name="Rectangle 2">
            <a:extLst>
              <a:ext uri="{FF2B5EF4-FFF2-40B4-BE49-F238E27FC236}">
                <a16:creationId xmlns:a16="http://schemas.microsoft.com/office/drawing/2014/main" id="{7A3DCD54-1D03-CB47-B02C-7DECB8E84F9B}"/>
              </a:ext>
            </a:extLst>
          </p:cNvPr>
          <p:cNvSpPr txBox="1">
            <a:spLocks noChangeArrowheads="1"/>
          </p:cNvSpPr>
          <p:nvPr/>
        </p:nvSpPr>
        <p:spPr>
          <a:xfrm>
            <a:off x="297323" y="872835"/>
            <a:ext cx="5983162" cy="529824"/>
          </a:xfrm>
        </p:spPr>
        <p:txBody>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a:lstStyle>
          <a:p>
            <a:r>
              <a:rPr lang="zh-CN" altLang="en-US" sz="2800" dirty="0">
                <a:solidFill>
                  <a:srgbClr val="FF0000"/>
                </a:solidFill>
                <a:latin typeface="Microsoft YaHei" panose="020B0503020204020204" pitchFamily="34" charset="-122"/>
                <a:ea typeface="Microsoft YaHei" panose="020B0503020204020204" pitchFamily="34" charset="-122"/>
              </a:rPr>
              <a:t>四、用</a:t>
            </a:r>
            <a:r>
              <a:rPr lang="en-US" altLang="zh-CN" sz="2800" dirty="0" err="1">
                <a:solidFill>
                  <a:srgbClr val="FF0000"/>
                </a:solidFill>
                <a:latin typeface="Microsoft YaHei" panose="020B0503020204020204" pitchFamily="34" charset="-122"/>
                <a:ea typeface="Microsoft YaHei" panose="020B0503020204020204" pitchFamily="34" charset="-122"/>
              </a:rPr>
              <a:t>Navicat</a:t>
            </a:r>
            <a:r>
              <a:rPr lang="zh-CN" altLang="en-US" sz="2800" dirty="0">
                <a:solidFill>
                  <a:srgbClr val="FF0000"/>
                </a:solidFill>
                <a:latin typeface="Microsoft YaHei" panose="020B0503020204020204" pitchFamily="34" charset="-122"/>
                <a:ea typeface="Microsoft YaHei" panose="020B0503020204020204" pitchFamily="34" charset="-122"/>
              </a:rPr>
              <a:t>备份数据库</a:t>
            </a:r>
          </a:p>
        </p:txBody>
      </p:sp>
      <p:pic>
        <p:nvPicPr>
          <p:cNvPr id="5" name="Picture 4">
            <a:extLst>
              <a:ext uri="{FF2B5EF4-FFF2-40B4-BE49-F238E27FC236}">
                <a16:creationId xmlns:a16="http://schemas.microsoft.com/office/drawing/2014/main" id="{91B738E2-778C-1443-853C-8424358E6594}"/>
              </a:ext>
            </a:extLst>
          </p:cNvPr>
          <p:cNvPicPr>
            <a:picLocks noChangeAspect="1"/>
          </p:cNvPicPr>
          <p:nvPr/>
        </p:nvPicPr>
        <p:blipFill>
          <a:blip r:embed="rId2"/>
          <a:stretch>
            <a:fillRect/>
          </a:stretch>
        </p:blipFill>
        <p:spPr>
          <a:xfrm>
            <a:off x="112839" y="1827353"/>
            <a:ext cx="6167646" cy="4575728"/>
          </a:xfrm>
          <a:prstGeom prst="rect">
            <a:avLst/>
          </a:prstGeom>
        </p:spPr>
      </p:pic>
      <p:pic>
        <p:nvPicPr>
          <p:cNvPr id="6" name="Picture 5">
            <a:extLst>
              <a:ext uri="{FF2B5EF4-FFF2-40B4-BE49-F238E27FC236}">
                <a16:creationId xmlns:a16="http://schemas.microsoft.com/office/drawing/2014/main" id="{59A2ECAA-9C63-A44C-9F20-4FF81EA6A0A4}"/>
              </a:ext>
            </a:extLst>
          </p:cNvPr>
          <p:cNvPicPr>
            <a:picLocks noChangeAspect="1"/>
          </p:cNvPicPr>
          <p:nvPr/>
        </p:nvPicPr>
        <p:blipFill>
          <a:blip r:embed="rId3"/>
          <a:stretch>
            <a:fillRect/>
          </a:stretch>
        </p:blipFill>
        <p:spPr>
          <a:xfrm>
            <a:off x="6540625" y="1827353"/>
            <a:ext cx="5538536" cy="4575727"/>
          </a:xfrm>
          <a:prstGeom prst="rect">
            <a:avLst/>
          </a:prstGeom>
        </p:spPr>
      </p:pic>
      <p:sp>
        <p:nvSpPr>
          <p:cNvPr id="7" name="Rectangle 2">
            <a:extLst>
              <a:ext uri="{FF2B5EF4-FFF2-40B4-BE49-F238E27FC236}">
                <a16:creationId xmlns:a16="http://schemas.microsoft.com/office/drawing/2014/main" id="{AF94F01F-4310-2D4E-AB08-70CFA696B4D8}"/>
              </a:ext>
            </a:extLst>
          </p:cNvPr>
          <p:cNvSpPr/>
          <p:nvPr/>
        </p:nvSpPr>
        <p:spPr>
          <a:xfrm>
            <a:off x="0" y="123182"/>
            <a:ext cx="5320687"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10.4 MySQL</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 </a:t>
            </a:r>
            <a:endParaRPr 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5970341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0305352-604C-4E41-B6C8-0F57E5561FF2}"/>
              </a:ext>
            </a:extLst>
          </p:cNvPr>
          <p:cNvSpPr>
            <a:spLocks noGrp="1"/>
          </p:cNvSpPr>
          <p:nvPr>
            <p:ph type="sldNum" sz="quarter" idx="12"/>
          </p:nvPr>
        </p:nvSpPr>
        <p:spPr/>
        <p:txBody>
          <a:bodyPr/>
          <a:lstStyle/>
          <a:p>
            <a:fld id="{99FE38DD-D074-4D0B-A898-33F2288C0FC4}" type="slidenum">
              <a:rPr lang="zh-CN" altLang="en-US" smtClean="0"/>
              <a:t>86</a:t>
            </a:fld>
            <a:endParaRPr lang="zh-CN" altLang="en-US" dirty="0"/>
          </a:p>
        </p:txBody>
      </p:sp>
      <p:sp>
        <p:nvSpPr>
          <p:cNvPr id="3" name="Rectangle 2">
            <a:extLst>
              <a:ext uri="{FF2B5EF4-FFF2-40B4-BE49-F238E27FC236}">
                <a16:creationId xmlns:a16="http://schemas.microsoft.com/office/drawing/2014/main" id="{C50FB14C-0944-984A-9D4C-D8353F7E0E2E}"/>
              </a:ext>
            </a:extLst>
          </p:cNvPr>
          <p:cNvSpPr txBox="1">
            <a:spLocks noChangeArrowheads="1"/>
          </p:cNvSpPr>
          <p:nvPr/>
        </p:nvSpPr>
        <p:spPr>
          <a:xfrm>
            <a:off x="1981200" y="664464"/>
            <a:ext cx="8229600" cy="533400"/>
          </a:xfrm>
        </p:spPr>
        <p:txBody>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a:lstStyle>
          <a:p>
            <a:pPr algn="ctr"/>
            <a:r>
              <a:rPr lang="zh-CN" altLang="en-US" sz="3200" dirty="0">
                <a:latin typeface="Microsoft YaHei" panose="020B0503020204020204" pitchFamily="34" charset="-122"/>
                <a:ea typeface="Microsoft YaHei" panose="020B0503020204020204" pitchFamily="34" charset="-122"/>
              </a:rPr>
              <a:t>例子</a:t>
            </a:r>
            <a:r>
              <a:rPr lang="en-US" altLang="zh-CN" sz="3200" dirty="0">
                <a:latin typeface="Microsoft YaHei" panose="020B0503020204020204" pitchFamily="34" charset="-122"/>
                <a:ea typeface="Microsoft YaHei" panose="020B0503020204020204" pitchFamily="34" charset="-122"/>
              </a:rPr>
              <a:t>:</a:t>
            </a:r>
            <a:r>
              <a:rPr lang="zh-CN" altLang="en-US" sz="3200" dirty="0">
                <a:latin typeface="Microsoft YaHei" panose="020B0503020204020204" pitchFamily="34" charset="-122"/>
                <a:ea typeface="Microsoft YaHei" panose="020B0503020204020204" pitchFamily="34" charset="-122"/>
              </a:rPr>
              <a:t>假设有下列事件序列 </a:t>
            </a:r>
            <a:r>
              <a:rPr lang="en-US" altLang="zh-CN" sz="3200" dirty="0">
                <a:latin typeface="Microsoft YaHei" panose="020B0503020204020204" pitchFamily="34" charset="-122"/>
                <a:ea typeface="Microsoft YaHei" panose="020B0503020204020204" pitchFamily="34" charset="-122"/>
              </a:rPr>
              <a:t>:</a:t>
            </a:r>
          </a:p>
        </p:txBody>
      </p:sp>
      <p:sp>
        <p:nvSpPr>
          <p:cNvPr id="4" name="Rectangle 3">
            <a:extLst>
              <a:ext uri="{FF2B5EF4-FFF2-40B4-BE49-F238E27FC236}">
                <a16:creationId xmlns:a16="http://schemas.microsoft.com/office/drawing/2014/main" id="{CF71CD23-3FC3-1D45-B8EB-380779D6B6C0}"/>
              </a:ext>
            </a:extLst>
          </p:cNvPr>
          <p:cNvSpPr txBox="1">
            <a:spLocks noChangeArrowheads="1"/>
          </p:cNvSpPr>
          <p:nvPr/>
        </p:nvSpPr>
        <p:spPr>
          <a:xfrm>
            <a:off x="1981200" y="1274064"/>
            <a:ext cx="8229600" cy="32004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 typeface="Wingdings" charset="2"/>
              <a:buNone/>
            </a:pPr>
            <a:r>
              <a:rPr lang="zh-CN" altLang="en-US" sz="2400" b="1" dirty="0">
                <a:latin typeface="Microsoft YaHei" panose="020B0503020204020204" pitchFamily="34" charset="-122"/>
                <a:ea typeface="Microsoft YaHei" panose="020B0503020204020204" pitchFamily="34" charset="-122"/>
              </a:rPr>
              <a:t>时间                       事件</a:t>
            </a:r>
          </a:p>
          <a:p>
            <a:pPr>
              <a:lnSpc>
                <a:spcPct val="100000"/>
              </a:lnSpc>
              <a:buFont typeface="Wingdings" charset="2"/>
              <a:buNone/>
            </a:pPr>
            <a:r>
              <a:rPr lang="zh-CN" altLang="en-US" sz="2400" dirty="0">
                <a:latin typeface="Microsoft YaHei" panose="020B0503020204020204" pitchFamily="34" charset="-122"/>
                <a:ea typeface="Microsoft YaHei" panose="020B0503020204020204" pitchFamily="34" charset="-122"/>
              </a:rPr>
              <a:t>上午 </a:t>
            </a:r>
            <a:r>
              <a:rPr lang="en-US" altLang="zh-CN" sz="2400" dirty="0">
                <a:latin typeface="Microsoft YaHei" panose="020B0503020204020204" pitchFamily="34" charset="-122"/>
                <a:ea typeface="Microsoft YaHei" panose="020B0503020204020204" pitchFamily="34" charset="-122"/>
              </a:rPr>
              <a:t>8:00               </a:t>
            </a:r>
            <a:r>
              <a:rPr lang="zh-CN" altLang="en-US" sz="2400" dirty="0">
                <a:latin typeface="Microsoft YaHei" panose="020B0503020204020204" pitchFamily="34" charset="-122"/>
                <a:ea typeface="Microsoft YaHei" panose="020B0503020204020204" pitchFamily="34" charset="-122"/>
              </a:rPr>
              <a:t>备份数据库</a:t>
            </a:r>
          </a:p>
          <a:p>
            <a:pPr>
              <a:lnSpc>
                <a:spcPct val="100000"/>
              </a:lnSpc>
              <a:buFont typeface="Wingdings" charset="2"/>
              <a:buNone/>
            </a:pPr>
            <a:r>
              <a:rPr lang="zh-CN" altLang="en-US" sz="2400" dirty="0">
                <a:latin typeface="Microsoft YaHei" panose="020B0503020204020204" pitchFamily="34" charset="-122"/>
                <a:ea typeface="Microsoft YaHei" panose="020B0503020204020204" pitchFamily="34" charset="-122"/>
              </a:rPr>
              <a:t>中午                       备份事务日志</a:t>
            </a:r>
          </a:p>
          <a:p>
            <a:pPr>
              <a:lnSpc>
                <a:spcPct val="100000"/>
              </a:lnSpc>
              <a:buFont typeface="Wingdings" charset="2"/>
              <a:buNone/>
            </a:pPr>
            <a:r>
              <a:rPr lang="zh-CN" altLang="en-US" sz="2400" dirty="0">
                <a:latin typeface="Microsoft YaHei" panose="020B0503020204020204" pitchFamily="34" charset="-122"/>
                <a:ea typeface="Microsoft YaHei" panose="020B0503020204020204" pitchFamily="34" charset="-122"/>
              </a:rPr>
              <a:t>晚上 </a:t>
            </a:r>
            <a:r>
              <a:rPr lang="en-US" altLang="zh-CN" sz="2400" dirty="0">
                <a:latin typeface="Microsoft YaHei" panose="020B0503020204020204" pitchFamily="34" charset="-122"/>
                <a:ea typeface="Microsoft YaHei" panose="020B0503020204020204" pitchFamily="34" charset="-122"/>
              </a:rPr>
              <a:t>04:00:00        </a:t>
            </a:r>
            <a:r>
              <a:rPr lang="zh-CN" altLang="en-US" sz="2400" dirty="0">
                <a:latin typeface="Microsoft YaHei" panose="020B0503020204020204" pitchFamily="34" charset="-122"/>
                <a:ea typeface="Microsoft YaHei" panose="020B0503020204020204" pitchFamily="34" charset="-122"/>
              </a:rPr>
              <a:t>备份事务日志</a:t>
            </a:r>
          </a:p>
          <a:p>
            <a:pPr>
              <a:lnSpc>
                <a:spcPct val="100000"/>
              </a:lnSpc>
              <a:buFont typeface="Wingdings" charset="2"/>
              <a:buNone/>
            </a:pPr>
            <a:r>
              <a:rPr lang="zh-CN" altLang="en-US" sz="2400" dirty="0">
                <a:latin typeface="Microsoft YaHei" panose="020B0503020204020204" pitchFamily="34" charset="-122"/>
                <a:ea typeface="Microsoft YaHei" panose="020B0503020204020204" pitchFamily="34" charset="-122"/>
              </a:rPr>
              <a:t>下午 </a:t>
            </a:r>
            <a:r>
              <a:rPr lang="en-US" altLang="zh-CN" sz="2400" dirty="0">
                <a:latin typeface="Microsoft YaHei" panose="020B0503020204020204" pitchFamily="34" charset="-122"/>
                <a:ea typeface="Microsoft YaHei" panose="020B0503020204020204" pitchFamily="34" charset="-122"/>
              </a:rPr>
              <a:t>6:00               </a:t>
            </a:r>
            <a:r>
              <a:rPr lang="zh-CN" altLang="en-US" sz="2400" dirty="0">
                <a:latin typeface="Microsoft YaHei" panose="020B0503020204020204" pitchFamily="34" charset="-122"/>
                <a:ea typeface="Microsoft YaHei" panose="020B0503020204020204" pitchFamily="34" charset="-122"/>
              </a:rPr>
              <a:t>备份数据库</a:t>
            </a:r>
          </a:p>
          <a:p>
            <a:pPr>
              <a:lnSpc>
                <a:spcPct val="100000"/>
              </a:lnSpc>
              <a:buFont typeface="Wingdings" charset="2"/>
              <a:buNone/>
            </a:pPr>
            <a:r>
              <a:rPr lang="zh-CN" altLang="en-US" sz="2400" dirty="0">
                <a:latin typeface="Microsoft YaHei" panose="020B0503020204020204" pitchFamily="34" charset="-122"/>
                <a:ea typeface="Microsoft YaHei" panose="020B0503020204020204" pitchFamily="34" charset="-122"/>
              </a:rPr>
              <a:t>晚上 </a:t>
            </a:r>
            <a:r>
              <a:rPr lang="en-US" altLang="zh-CN" sz="2400" dirty="0">
                <a:latin typeface="Microsoft YaHei" panose="020B0503020204020204" pitchFamily="34" charset="-122"/>
                <a:ea typeface="Microsoft YaHei" panose="020B0503020204020204" pitchFamily="34" charset="-122"/>
              </a:rPr>
              <a:t>08:00:00        </a:t>
            </a:r>
            <a:r>
              <a:rPr lang="zh-CN" altLang="en-US" sz="2400" dirty="0">
                <a:latin typeface="Microsoft YaHei" panose="020B0503020204020204" pitchFamily="34" charset="-122"/>
                <a:ea typeface="Microsoft YaHei" panose="020B0503020204020204" pitchFamily="34" charset="-122"/>
              </a:rPr>
              <a:t>备份事务日志</a:t>
            </a:r>
          </a:p>
          <a:p>
            <a:pPr>
              <a:lnSpc>
                <a:spcPct val="100000"/>
              </a:lnSpc>
              <a:buFont typeface="Wingdings" charset="2"/>
              <a:buNone/>
            </a:pPr>
            <a:r>
              <a:rPr lang="zh-CN" altLang="en-US" sz="2400" dirty="0">
                <a:latin typeface="Microsoft YaHei" panose="020B0503020204020204" pitchFamily="34" charset="-122"/>
                <a:ea typeface="Microsoft YaHei" panose="020B0503020204020204" pitchFamily="34" charset="-122"/>
              </a:rPr>
              <a:t>晚上 </a:t>
            </a:r>
            <a:r>
              <a:rPr lang="en-US" altLang="zh-CN" sz="2400" dirty="0">
                <a:latin typeface="Microsoft YaHei" panose="020B0503020204020204" pitchFamily="34" charset="-122"/>
                <a:ea typeface="Microsoft YaHei" panose="020B0503020204020204" pitchFamily="34" charset="-122"/>
              </a:rPr>
              <a:t>10:00             </a:t>
            </a:r>
            <a:r>
              <a:rPr lang="zh-CN" altLang="en-US" sz="2400" dirty="0">
                <a:latin typeface="Microsoft YaHei" panose="020B0503020204020204" pitchFamily="34" charset="-122"/>
                <a:ea typeface="Microsoft YaHei" panose="020B0503020204020204" pitchFamily="34" charset="-122"/>
              </a:rPr>
              <a:t>出现故障</a:t>
            </a:r>
          </a:p>
        </p:txBody>
      </p:sp>
      <p:sp>
        <p:nvSpPr>
          <p:cNvPr id="5" name="Text Box 4">
            <a:extLst>
              <a:ext uri="{FF2B5EF4-FFF2-40B4-BE49-F238E27FC236}">
                <a16:creationId xmlns:a16="http://schemas.microsoft.com/office/drawing/2014/main" id="{2384505F-143B-B643-BB74-7E98BD01A79F}"/>
              </a:ext>
            </a:extLst>
          </p:cNvPr>
          <p:cNvSpPr txBox="1">
            <a:spLocks noChangeArrowheads="1"/>
          </p:cNvSpPr>
          <p:nvPr/>
        </p:nvSpPr>
        <p:spPr bwMode="auto">
          <a:xfrm>
            <a:off x="402197" y="4739410"/>
            <a:ext cx="11204448" cy="1689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spcBef>
                <a:spcPct val="50000"/>
              </a:spcBef>
            </a:pPr>
            <a:r>
              <a:rPr lang="zh-CN" altLang="en-US" sz="2400" dirty="0">
                <a:solidFill>
                  <a:srgbClr val="FF0000"/>
                </a:solidFill>
                <a:latin typeface="Microsoft YaHei" panose="020B0503020204020204" pitchFamily="34" charset="-122"/>
                <a:ea typeface="Microsoft YaHei" panose="020B0503020204020204" pitchFamily="34" charset="-122"/>
              </a:rPr>
              <a:t>分析</a:t>
            </a:r>
            <a:r>
              <a:rPr lang="en-US" altLang="zh-CN" sz="2400" dirty="0">
                <a:solidFill>
                  <a:srgbClr val="FF0000"/>
                </a:solidFill>
                <a:latin typeface="Microsoft YaHei" panose="020B0503020204020204" pitchFamily="34" charset="-122"/>
                <a:ea typeface="Microsoft YaHei" panose="020B0503020204020204" pitchFamily="34" charset="-122"/>
              </a:rPr>
              <a:t>:</a:t>
            </a:r>
            <a:r>
              <a:rPr lang="zh-CN" altLang="en-US" sz="2400" dirty="0">
                <a:solidFill>
                  <a:srgbClr val="0000CC"/>
                </a:solidFill>
                <a:latin typeface="Microsoft YaHei" panose="020B0503020204020204" pitchFamily="34" charset="-122"/>
                <a:ea typeface="Microsoft YaHei" panose="020B0503020204020204" pitchFamily="34" charset="-122"/>
              </a:rPr>
              <a:t>晚上 </a:t>
            </a:r>
            <a:r>
              <a:rPr lang="en-US" altLang="zh-CN" sz="2400" dirty="0">
                <a:solidFill>
                  <a:srgbClr val="0000CC"/>
                </a:solidFill>
                <a:latin typeface="Microsoft YaHei" panose="020B0503020204020204" pitchFamily="34" charset="-122"/>
                <a:ea typeface="Microsoft YaHei" panose="020B0503020204020204" pitchFamily="34" charset="-122"/>
              </a:rPr>
              <a:t>8:00 </a:t>
            </a:r>
            <a:r>
              <a:rPr lang="zh-CN" altLang="en-US" sz="2400" dirty="0">
                <a:solidFill>
                  <a:srgbClr val="0000CC"/>
                </a:solidFill>
                <a:latin typeface="Microsoft YaHei" panose="020B0503020204020204" pitchFamily="34" charset="-122"/>
                <a:ea typeface="Microsoft YaHei" panose="020B0503020204020204" pitchFamily="34" charset="-122"/>
              </a:rPr>
              <a:t>创建的事务日志备份包含从下午 </a:t>
            </a:r>
            <a:r>
              <a:rPr lang="en-US" altLang="zh-CN" sz="2400" dirty="0">
                <a:solidFill>
                  <a:srgbClr val="0000CC"/>
                </a:solidFill>
                <a:latin typeface="Microsoft YaHei" panose="020B0503020204020204" pitchFamily="34" charset="-122"/>
                <a:ea typeface="Microsoft YaHei" panose="020B0503020204020204" pitchFamily="34" charset="-122"/>
              </a:rPr>
              <a:t>4:00 </a:t>
            </a:r>
            <a:r>
              <a:rPr lang="zh-CN" altLang="en-US" sz="2400" dirty="0">
                <a:solidFill>
                  <a:srgbClr val="0000CC"/>
                </a:solidFill>
                <a:latin typeface="Microsoft YaHei" panose="020B0503020204020204" pitchFamily="34" charset="-122"/>
                <a:ea typeface="Microsoft YaHei" panose="020B0503020204020204" pitchFamily="34" charset="-122"/>
              </a:rPr>
              <a:t>到晚上 </a:t>
            </a:r>
            <a:r>
              <a:rPr lang="en-US" altLang="zh-CN" sz="2400" dirty="0">
                <a:solidFill>
                  <a:srgbClr val="0000CC"/>
                </a:solidFill>
                <a:latin typeface="Microsoft YaHei" panose="020B0503020204020204" pitchFamily="34" charset="-122"/>
                <a:ea typeface="Microsoft YaHei" panose="020B0503020204020204" pitchFamily="34" charset="-122"/>
              </a:rPr>
              <a:t>8:00 </a:t>
            </a:r>
            <a:r>
              <a:rPr lang="zh-CN" altLang="en-US" sz="2400" dirty="0">
                <a:solidFill>
                  <a:srgbClr val="0000CC"/>
                </a:solidFill>
                <a:latin typeface="Microsoft YaHei" panose="020B0503020204020204" pitchFamily="34" charset="-122"/>
                <a:ea typeface="Microsoft YaHei" panose="020B0503020204020204" pitchFamily="34" charset="-122"/>
              </a:rPr>
              <a:t>的事务日志记录，中间跨越下午 </a:t>
            </a:r>
            <a:r>
              <a:rPr lang="en-US" altLang="zh-CN" sz="2400" dirty="0">
                <a:solidFill>
                  <a:srgbClr val="0000CC"/>
                </a:solidFill>
                <a:latin typeface="Microsoft YaHei" panose="020B0503020204020204" pitchFamily="34" charset="-122"/>
                <a:ea typeface="Microsoft YaHei" panose="020B0503020204020204" pitchFamily="34" charset="-122"/>
              </a:rPr>
              <a:t>6:00 </a:t>
            </a:r>
            <a:r>
              <a:rPr lang="zh-CN" altLang="en-US" sz="2400" dirty="0">
                <a:solidFill>
                  <a:srgbClr val="0000CC"/>
                </a:solidFill>
                <a:latin typeface="Microsoft YaHei" panose="020B0503020204020204" pitchFamily="34" charset="-122"/>
                <a:ea typeface="Microsoft YaHei" panose="020B0503020204020204" pitchFamily="34" charset="-122"/>
              </a:rPr>
              <a:t>创建数据库备份的时间。事务日志备份序列从上午 </a:t>
            </a:r>
            <a:r>
              <a:rPr lang="en-US" altLang="zh-CN" sz="2400" dirty="0">
                <a:solidFill>
                  <a:srgbClr val="0000CC"/>
                </a:solidFill>
                <a:latin typeface="Microsoft YaHei" panose="020B0503020204020204" pitchFamily="34" charset="-122"/>
                <a:ea typeface="Microsoft YaHei" panose="020B0503020204020204" pitchFamily="34" charset="-122"/>
              </a:rPr>
              <a:t>8:00 </a:t>
            </a:r>
            <a:r>
              <a:rPr lang="zh-CN" altLang="en-US" sz="2400" dirty="0">
                <a:solidFill>
                  <a:srgbClr val="0000CC"/>
                </a:solidFill>
                <a:latin typeface="Microsoft YaHei" panose="020B0503020204020204" pitchFamily="34" charset="-122"/>
                <a:ea typeface="Microsoft YaHei" panose="020B0503020204020204" pitchFamily="34" charset="-122"/>
              </a:rPr>
              <a:t>创建的初始数据库备份到晚上 </a:t>
            </a:r>
            <a:r>
              <a:rPr lang="en-US" altLang="zh-CN" sz="2400" dirty="0">
                <a:solidFill>
                  <a:srgbClr val="0000CC"/>
                </a:solidFill>
                <a:latin typeface="Microsoft YaHei" panose="020B0503020204020204" pitchFamily="34" charset="-122"/>
                <a:ea typeface="Microsoft YaHei" panose="020B0503020204020204" pitchFamily="34" charset="-122"/>
              </a:rPr>
              <a:t>8:00 </a:t>
            </a:r>
            <a:r>
              <a:rPr lang="zh-CN" altLang="en-US" sz="2400" dirty="0">
                <a:solidFill>
                  <a:srgbClr val="0000CC"/>
                </a:solidFill>
                <a:latin typeface="Microsoft YaHei" panose="020B0503020204020204" pitchFamily="34" charset="-122"/>
                <a:ea typeface="Microsoft YaHei" panose="020B0503020204020204" pitchFamily="34" charset="-122"/>
              </a:rPr>
              <a:t>创建的最后一次事务日志备份是连续的。</a:t>
            </a:r>
            <a:r>
              <a:rPr lang="zh-CN" altLang="en-US" sz="2400" dirty="0">
                <a:latin typeface="Microsoft YaHei" panose="020B0503020204020204" pitchFamily="34" charset="-122"/>
                <a:ea typeface="Microsoft YaHei" panose="020B0503020204020204" pitchFamily="34" charset="-122"/>
              </a:rPr>
              <a:t> </a:t>
            </a:r>
          </a:p>
        </p:txBody>
      </p:sp>
      <p:sp>
        <p:nvSpPr>
          <p:cNvPr id="6" name="Rectangle 2">
            <a:extLst>
              <a:ext uri="{FF2B5EF4-FFF2-40B4-BE49-F238E27FC236}">
                <a16:creationId xmlns:a16="http://schemas.microsoft.com/office/drawing/2014/main" id="{AF94F01F-4310-2D4E-AB08-70CFA696B4D8}"/>
              </a:ext>
            </a:extLst>
          </p:cNvPr>
          <p:cNvSpPr/>
          <p:nvPr/>
        </p:nvSpPr>
        <p:spPr>
          <a:xfrm>
            <a:off x="0" y="123182"/>
            <a:ext cx="5320687"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10.4 MySQL</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 </a:t>
            </a:r>
            <a:endParaRPr 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72229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linds(horizontal)">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blinds(horizontal)">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blinds(horizontal)">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blinds(horizontal)">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blinds(horizontal)">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blinds(horizontal)">
                                      <p:cBhvr>
                                        <p:cTn id="4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2EC2CC9-5FF6-1C42-97DD-80B7F39C893C}"/>
              </a:ext>
            </a:extLst>
          </p:cNvPr>
          <p:cNvSpPr>
            <a:spLocks noGrp="1"/>
          </p:cNvSpPr>
          <p:nvPr>
            <p:ph type="sldNum" sz="quarter" idx="12"/>
          </p:nvPr>
        </p:nvSpPr>
        <p:spPr/>
        <p:txBody>
          <a:bodyPr/>
          <a:lstStyle/>
          <a:p>
            <a:fld id="{99FE38DD-D074-4D0B-A898-33F2288C0FC4}" type="slidenum">
              <a:rPr lang="zh-CN" altLang="en-US" sz="1200" smtClean="0">
                <a:latin typeface="Microsoft YaHei" panose="020B0503020204020204" pitchFamily="34" charset="-122"/>
                <a:ea typeface="Microsoft YaHei" panose="020B0503020204020204" pitchFamily="34" charset="-122"/>
              </a:rPr>
              <a:t>87</a:t>
            </a:fld>
            <a:endParaRPr lang="zh-CN" altLang="en-US" sz="1200" dirty="0">
              <a:latin typeface="Microsoft YaHei" panose="020B0503020204020204" pitchFamily="34" charset="-122"/>
              <a:ea typeface="Microsoft YaHei" panose="020B0503020204020204" pitchFamily="34" charset="-122"/>
            </a:endParaRPr>
          </a:p>
        </p:txBody>
      </p:sp>
      <p:sp>
        <p:nvSpPr>
          <p:cNvPr id="3" name="Rectangle 2">
            <a:extLst>
              <a:ext uri="{FF2B5EF4-FFF2-40B4-BE49-F238E27FC236}">
                <a16:creationId xmlns:a16="http://schemas.microsoft.com/office/drawing/2014/main" id="{9DF4C816-25AF-834B-B0FE-CAD185D976CB}"/>
              </a:ext>
            </a:extLst>
          </p:cNvPr>
          <p:cNvSpPr txBox="1">
            <a:spLocks noChangeArrowheads="1"/>
          </p:cNvSpPr>
          <p:nvPr/>
        </p:nvSpPr>
        <p:spPr>
          <a:xfrm>
            <a:off x="621792" y="654052"/>
            <a:ext cx="9982200" cy="609600"/>
          </a:xfrm>
        </p:spPr>
        <p:txBody>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a:lstStyle>
          <a:p>
            <a:pPr algn="ctr"/>
            <a:r>
              <a:rPr lang="zh-CN" altLang="en-US" sz="2800" b="1" dirty="0">
                <a:latin typeface="Microsoft YaHei" panose="020B0503020204020204" pitchFamily="34" charset="-122"/>
                <a:ea typeface="Microsoft YaHei" panose="020B0503020204020204" pitchFamily="34" charset="-122"/>
              </a:rPr>
              <a:t>方案一</a:t>
            </a:r>
            <a:r>
              <a:rPr lang="en-US" altLang="zh-CN" sz="2800" b="1" dirty="0">
                <a:latin typeface="Microsoft YaHei" panose="020B0503020204020204" pitchFamily="34" charset="-122"/>
                <a:ea typeface="Microsoft YaHei" panose="020B0503020204020204" pitchFamily="34" charset="-122"/>
              </a:rPr>
              <a:t>:</a:t>
            </a:r>
            <a:r>
              <a:rPr lang="zh-CN" altLang="en-US" sz="2800" b="1" dirty="0">
                <a:latin typeface="Microsoft YaHei" panose="020B0503020204020204" pitchFamily="34" charset="-122"/>
                <a:ea typeface="Microsoft YaHei" panose="020B0503020204020204" pitchFamily="34" charset="-122"/>
              </a:rPr>
              <a:t>使用最后一次创建的数据库备份还原数据库</a:t>
            </a:r>
          </a:p>
        </p:txBody>
      </p:sp>
      <p:sp>
        <p:nvSpPr>
          <p:cNvPr id="4" name="Rectangle 3">
            <a:extLst>
              <a:ext uri="{FF2B5EF4-FFF2-40B4-BE49-F238E27FC236}">
                <a16:creationId xmlns:a16="http://schemas.microsoft.com/office/drawing/2014/main" id="{3FEAD758-964A-6245-9307-581996FD9035}"/>
              </a:ext>
            </a:extLst>
          </p:cNvPr>
          <p:cNvSpPr txBox="1">
            <a:spLocks noChangeArrowheads="1"/>
          </p:cNvSpPr>
          <p:nvPr/>
        </p:nvSpPr>
        <p:spPr>
          <a:xfrm>
            <a:off x="1932432" y="1644652"/>
            <a:ext cx="8229600" cy="1524000"/>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09600" indent="-609600"/>
            <a:r>
              <a:rPr lang="zh-CN" altLang="en-US" sz="2400">
                <a:latin typeface="Microsoft YaHei" panose="020B0503020204020204" pitchFamily="34" charset="-122"/>
                <a:ea typeface="Microsoft YaHei" panose="020B0503020204020204" pitchFamily="34" charset="-122"/>
              </a:rPr>
              <a:t>创建当前活动事务日志的备份。</a:t>
            </a:r>
          </a:p>
          <a:p>
            <a:pPr marL="609600" indent="-609600"/>
            <a:r>
              <a:rPr lang="zh-CN" altLang="en-US" sz="2400">
                <a:latin typeface="Microsoft YaHei" panose="020B0503020204020204" pitchFamily="34" charset="-122"/>
                <a:ea typeface="Microsoft YaHei" panose="020B0503020204020204" pitchFamily="34" charset="-122"/>
              </a:rPr>
              <a:t>还原下午 </a:t>
            </a:r>
            <a:r>
              <a:rPr lang="en-US" altLang="zh-CN" sz="2400">
                <a:latin typeface="Microsoft YaHei" panose="020B0503020204020204" pitchFamily="34" charset="-122"/>
                <a:ea typeface="Microsoft YaHei" panose="020B0503020204020204" pitchFamily="34" charset="-122"/>
              </a:rPr>
              <a:t>6:00 </a:t>
            </a:r>
            <a:r>
              <a:rPr lang="zh-CN" altLang="en-US" sz="2400">
                <a:latin typeface="Microsoft YaHei" panose="020B0503020204020204" pitchFamily="34" charset="-122"/>
                <a:ea typeface="Microsoft YaHei" panose="020B0503020204020204" pitchFamily="34" charset="-122"/>
              </a:rPr>
              <a:t>的数据库备份，然后应用晚上 </a:t>
            </a:r>
            <a:r>
              <a:rPr lang="en-US" altLang="zh-CN" sz="2400">
                <a:latin typeface="Microsoft YaHei" panose="020B0503020204020204" pitchFamily="34" charset="-122"/>
                <a:ea typeface="Microsoft YaHei" panose="020B0503020204020204" pitchFamily="34" charset="-122"/>
              </a:rPr>
              <a:t>8:00 </a:t>
            </a:r>
            <a:r>
              <a:rPr lang="zh-CN" altLang="en-US" sz="2400">
                <a:latin typeface="Microsoft YaHei" panose="020B0503020204020204" pitchFamily="34" charset="-122"/>
                <a:ea typeface="Microsoft YaHei" panose="020B0503020204020204" pitchFamily="34" charset="-122"/>
              </a:rPr>
              <a:t>的数据库备份和活动事务日志备份。 </a:t>
            </a:r>
          </a:p>
        </p:txBody>
      </p:sp>
      <p:sp>
        <p:nvSpPr>
          <p:cNvPr id="5" name="Text Box 4">
            <a:extLst>
              <a:ext uri="{FF2B5EF4-FFF2-40B4-BE49-F238E27FC236}">
                <a16:creationId xmlns:a16="http://schemas.microsoft.com/office/drawing/2014/main" id="{CA80C0E9-8BEB-F242-9276-E9F527CB8C7C}"/>
              </a:ext>
            </a:extLst>
          </p:cNvPr>
          <p:cNvSpPr txBox="1">
            <a:spLocks noChangeArrowheads="1"/>
          </p:cNvSpPr>
          <p:nvPr/>
        </p:nvSpPr>
        <p:spPr bwMode="auto">
          <a:xfrm>
            <a:off x="621792" y="3702052"/>
            <a:ext cx="11292840" cy="224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spcBef>
                <a:spcPct val="50000"/>
              </a:spcBef>
            </a:pPr>
            <a:r>
              <a:rPr lang="zh-CN" altLang="en-US" sz="2400" dirty="0">
                <a:solidFill>
                  <a:srgbClr val="FF0000"/>
                </a:solidFill>
                <a:latin typeface="Microsoft YaHei" panose="020B0503020204020204" pitchFamily="34" charset="-122"/>
                <a:ea typeface="Microsoft YaHei" panose="020B0503020204020204" pitchFamily="34" charset="-122"/>
              </a:rPr>
              <a:t>分析</a:t>
            </a:r>
            <a:r>
              <a:rPr lang="en-US" altLang="zh-CN" sz="2400" dirty="0">
                <a:solidFill>
                  <a:srgbClr val="FF0000"/>
                </a:solidFill>
                <a:latin typeface="Microsoft YaHei" panose="020B0503020204020204" pitchFamily="34" charset="-122"/>
                <a:ea typeface="Microsoft YaHei" panose="020B0503020204020204" pitchFamily="34" charset="-122"/>
              </a:rPr>
              <a:t>:</a:t>
            </a:r>
            <a:r>
              <a:rPr lang="zh-CN" altLang="en-US" sz="2400" dirty="0">
                <a:solidFill>
                  <a:srgbClr val="FF0000"/>
                </a:solidFill>
                <a:latin typeface="Microsoft YaHei" panose="020B0503020204020204" pitchFamily="34" charset="-122"/>
                <a:ea typeface="Microsoft YaHei" panose="020B0503020204020204" pitchFamily="34" charset="-122"/>
              </a:rPr>
              <a:t> </a:t>
            </a:r>
            <a:r>
              <a:rPr lang="zh-CN" altLang="en-US" sz="2400" dirty="0">
                <a:solidFill>
                  <a:srgbClr val="0000CC"/>
                </a:solidFill>
                <a:latin typeface="Microsoft YaHei" panose="020B0503020204020204" pitchFamily="34" charset="-122"/>
                <a:ea typeface="Microsoft YaHei" panose="020B0503020204020204" pitchFamily="34" charset="-122"/>
              </a:rPr>
              <a:t>还原进程检测到晚上 </a:t>
            </a:r>
            <a:r>
              <a:rPr lang="en-US" altLang="zh-CN" sz="2400" dirty="0">
                <a:solidFill>
                  <a:srgbClr val="0000CC"/>
                </a:solidFill>
                <a:latin typeface="Microsoft YaHei" panose="020B0503020204020204" pitchFamily="34" charset="-122"/>
                <a:ea typeface="Microsoft YaHei" panose="020B0503020204020204" pitchFamily="34" charset="-122"/>
              </a:rPr>
              <a:t>8:00 </a:t>
            </a:r>
            <a:r>
              <a:rPr lang="zh-CN" altLang="en-US" sz="2400" dirty="0">
                <a:solidFill>
                  <a:srgbClr val="0000CC"/>
                </a:solidFill>
                <a:latin typeface="Microsoft YaHei" panose="020B0503020204020204" pitchFamily="34" charset="-122"/>
                <a:ea typeface="Microsoft YaHei" panose="020B0503020204020204" pitchFamily="34" charset="-122"/>
              </a:rPr>
              <a:t>的事务日志备份包含自上次还原备份后所发生的事务。因此，还原操作向下扫描事务日志直至下午 </a:t>
            </a:r>
            <a:r>
              <a:rPr lang="en-US" altLang="zh-CN" sz="2400" dirty="0">
                <a:solidFill>
                  <a:srgbClr val="0000CC"/>
                </a:solidFill>
                <a:latin typeface="Microsoft YaHei" panose="020B0503020204020204" pitchFamily="34" charset="-122"/>
                <a:ea typeface="Microsoft YaHei" panose="020B0503020204020204" pitchFamily="34" charset="-122"/>
              </a:rPr>
              <a:t>6:00 </a:t>
            </a:r>
            <a:r>
              <a:rPr lang="zh-CN" altLang="en-US" sz="2400" dirty="0">
                <a:solidFill>
                  <a:srgbClr val="0000CC"/>
                </a:solidFill>
                <a:latin typeface="Microsoft YaHei" panose="020B0503020204020204" pitchFamily="34" charset="-122"/>
                <a:ea typeface="Microsoft YaHei" panose="020B0503020204020204" pitchFamily="34" charset="-122"/>
              </a:rPr>
              <a:t>完成数据库备份时对应的即时点，并且只前滚事务日志备份内自该点后所完成的事务。对晚上 </a:t>
            </a:r>
            <a:r>
              <a:rPr lang="en-US" altLang="zh-CN" sz="2400" dirty="0">
                <a:solidFill>
                  <a:srgbClr val="0000CC"/>
                </a:solidFill>
                <a:latin typeface="Microsoft YaHei" panose="020B0503020204020204" pitchFamily="34" charset="-122"/>
                <a:ea typeface="Microsoft YaHei" panose="020B0503020204020204" pitchFamily="34" charset="-122"/>
              </a:rPr>
              <a:t>10:00 </a:t>
            </a:r>
            <a:r>
              <a:rPr lang="zh-CN" altLang="en-US" sz="2400" dirty="0">
                <a:solidFill>
                  <a:srgbClr val="0000CC"/>
                </a:solidFill>
                <a:latin typeface="Microsoft YaHei" panose="020B0503020204020204" pitchFamily="34" charset="-122"/>
                <a:ea typeface="Microsoft YaHei" panose="020B0503020204020204" pitchFamily="34" charset="-122"/>
              </a:rPr>
              <a:t>的事务日志备份再执行一次上述操作。</a:t>
            </a:r>
          </a:p>
        </p:txBody>
      </p:sp>
      <p:sp>
        <p:nvSpPr>
          <p:cNvPr id="6" name="Rectangle 2">
            <a:extLst>
              <a:ext uri="{FF2B5EF4-FFF2-40B4-BE49-F238E27FC236}">
                <a16:creationId xmlns:a16="http://schemas.microsoft.com/office/drawing/2014/main" id="{AF94F01F-4310-2D4E-AB08-70CFA696B4D8}"/>
              </a:ext>
            </a:extLst>
          </p:cNvPr>
          <p:cNvSpPr/>
          <p:nvPr/>
        </p:nvSpPr>
        <p:spPr>
          <a:xfrm>
            <a:off x="0" y="123182"/>
            <a:ext cx="5320687"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10.4 MySQL</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 </a:t>
            </a:r>
            <a:endParaRPr 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07901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blinds(horizontal)">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779E56B-EB2C-C54B-A529-E62215014503}"/>
              </a:ext>
            </a:extLst>
          </p:cNvPr>
          <p:cNvSpPr>
            <a:spLocks noGrp="1"/>
          </p:cNvSpPr>
          <p:nvPr>
            <p:ph type="sldNum" sz="quarter" idx="12"/>
          </p:nvPr>
        </p:nvSpPr>
        <p:spPr/>
        <p:txBody>
          <a:bodyPr/>
          <a:lstStyle/>
          <a:p>
            <a:fld id="{99FE38DD-D074-4D0B-A898-33F2288C0FC4}" type="slidenum">
              <a:rPr lang="zh-CN" altLang="en-US" smtClean="0"/>
              <a:t>88</a:t>
            </a:fld>
            <a:endParaRPr lang="zh-CN" altLang="en-US" dirty="0"/>
          </a:p>
        </p:txBody>
      </p:sp>
      <p:sp>
        <p:nvSpPr>
          <p:cNvPr id="3" name="Rectangle 2">
            <a:extLst>
              <a:ext uri="{FF2B5EF4-FFF2-40B4-BE49-F238E27FC236}">
                <a16:creationId xmlns:a16="http://schemas.microsoft.com/office/drawing/2014/main" id="{09738B74-3205-F748-99BA-AFD6FA039723}"/>
              </a:ext>
            </a:extLst>
          </p:cNvPr>
          <p:cNvSpPr txBox="1">
            <a:spLocks noChangeArrowheads="1"/>
          </p:cNvSpPr>
          <p:nvPr/>
        </p:nvSpPr>
        <p:spPr>
          <a:xfrm>
            <a:off x="-134112" y="658369"/>
            <a:ext cx="12326112" cy="1371600"/>
          </a:xfrm>
        </p:spPr>
        <p:txBody>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a:lstStyle>
          <a:p>
            <a:pPr algn="ctr"/>
            <a:r>
              <a:rPr lang="zh-CN" altLang="en-US" sz="3200" b="1" dirty="0"/>
              <a:t>方案二</a:t>
            </a:r>
            <a:r>
              <a:rPr lang="en-US" altLang="zh-CN" sz="3200" b="1" dirty="0"/>
              <a:t>:</a:t>
            </a:r>
            <a:r>
              <a:rPr lang="zh-CN" altLang="en-US" sz="3200" b="1" dirty="0"/>
              <a:t>使用以前的数据库备份（早于最后一次创建的数据库备份）还原数据库</a:t>
            </a:r>
            <a:r>
              <a:rPr lang="zh-CN" altLang="en-US" dirty="0"/>
              <a:t> </a:t>
            </a:r>
          </a:p>
        </p:txBody>
      </p:sp>
      <p:sp>
        <p:nvSpPr>
          <p:cNvPr id="4" name="Rectangle 3">
            <a:extLst>
              <a:ext uri="{FF2B5EF4-FFF2-40B4-BE49-F238E27FC236}">
                <a16:creationId xmlns:a16="http://schemas.microsoft.com/office/drawing/2014/main" id="{47327E00-5124-BB43-BF14-84C1638B6E87}"/>
              </a:ext>
            </a:extLst>
          </p:cNvPr>
          <p:cNvSpPr txBox="1">
            <a:spLocks noChangeArrowheads="1"/>
          </p:cNvSpPr>
          <p:nvPr/>
        </p:nvSpPr>
        <p:spPr>
          <a:xfrm>
            <a:off x="1180407" y="2152328"/>
            <a:ext cx="9345168" cy="1897063"/>
          </a:xfrm>
        </p:spPr>
        <p:txBody>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09600" indent="-609600">
              <a:lnSpc>
                <a:spcPct val="80000"/>
              </a:lnSpc>
            </a:pPr>
            <a:r>
              <a:rPr lang="zh-CN" altLang="en-US" dirty="0">
                <a:latin typeface="Microsoft YaHei" panose="020B0503020204020204" pitchFamily="34" charset="-122"/>
                <a:ea typeface="Microsoft YaHei" panose="020B0503020204020204" pitchFamily="34" charset="-122"/>
              </a:rPr>
              <a:t>创建当前活动事务日志的备份。</a:t>
            </a:r>
          </a:p>
          <a:p>
            <a:pPr marL="609600" indent="-609600">
              <a:lnSpc>
                <a:spcPct val="80000"/>
              </a:lnSpc>
            </a:pPr>
            <a:r>
              <a:rPr lang="zh-CN" altLang="en-US" dirty="0">
                <a:latin typeface="Microsoft YaHei" panose="020B0503020204020204" pitchFamily="34" charset="-122"/>
                <a:ea typeface="Microsoft YaHei" panose="020B0503020204020204" pitchFamily="34" charset="-122"/>
              </a:rPr>
              <a:t>还原上午 </a:t>
            </a:r>
            <a:r>
              <a:rPr lang="en-US" altLang="zh-CN" dirty="0">
                <a:latin typeface="Microsoft YaHei" panose="020B0503020204020204" pitchFamily="34" charset="-122"/>
                <a:ea typeface="Microsoft YaHei" panose="020B0503020204020204" pitchFamily="34" charset="-122"/>
              </a:rPr>
              <a:t>8:00 </a:t>
            </a:r>
            <a:r>
              <a:rPr lang="zh-CN" altLang="en-US" dirty="0">
                <a:latin typeface="Microsoft YaHei" panose="020B0503020204020204" pitchFamily="34" charset="-122"/>
                <a:ea typeface="Microsoft YaHei" panose="020B0503020204020204" pitchFamily="34" charset="-122"/>
              </a:rPr>
              <a:t>的数据库备份，然后按顺序还原全部四个事务日志备份。不要还原下午 </a:t>
            </a:r>
            <a:r>
              <a:rPr lang="en-US" altLang="zh-CN" dirty="0">
                <a:latin typeface="Microsoft YaHei" panose="020B0503020204020204" pitchFamily="34" charset="-122"/>
                <a:ea typeface="Microsoft YaHei" panose="020B0503020204020204" pitchFamily="34" charset="-122"/>
              </a:rPr>
              <a:t>6:00 </a:t>
            </a:r>
            <a:r>
              <a:rPr lang="zh-CN" altLang="en-US" dirty="0">
                <a:latin typeface="Microsoft YaHei" panose="020B0503020204020204" pitchFamily="34" charset="-122"/>
                <a:ea typeface="Microsoft YaHei" panose="020B0503020204020204" pitchFamily="34" charset="-122"/>
              </a:rPr>
              <a:t>的数据库备份。所有完成的事务都将前滚到晚上 </a:t>
            </a:r>
            <a:r>
              <a:rPr lang="en-US" altLang="zh-CN" dirty="0">
                <a:latin typeface="Microsoft YaHei" panose="020B0503020204020204" pitchFamily="34" charset="-122"/>
                <a:ea typeface="Microsoft YaHei" panose="020B0503020204020204" pitchFamily="34" charset="-122"/>
              </a:rPr>
              <a:t>10:00</a:t>
            </a:r>
            <a:r>
              <a:rPr lang="zh-CN" altLang="en-US" dirty="0">
                <a:latin typeface="Microsoft YaHei" panose="020B0503020204020204" pitchFamily="34" charset="-122"/>
                <a:ea typeface="Microsoft YaHei" panose="020B0503020204020204" pitchFamily="34" charset="-122"/>
              </a:rPr>
              <a:t>。 </a:t>
            </a:r>
          </a:p>
        </p:txBody>
      </p:sp>
      <p:sp>
        <p:nvSpPr>
          <p:cNvPr id="5" name="Text Box 4">
            <a:extLst>
              <a:ext uri="{FF2B5EF4-FFF2-40B4-BE49-F238E27FC236}">
                <a16:creationId xmlns:a16="http://schemas.microsoft.com/office/drawing/2014/main" id="{6FD37E3C-B651-F749-B844-78459AD06C74}"/>
              </a:ext>
            </a:extLst>
          </p:cNvPr>
          <p:cNvSpPr txBox="1">
            <a:spLocks noChangeArrowheads="1"/>
          </p:cNvSpPr>
          <p:nvPr/>
        </p:nvSpPr>
        <p:spPr bwMode="auto">
          <a:xfrm>
            <a:off x="187036" y="4171751"/>
            <a:ext cx="11602627" cy="2243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nSpc>
                <a:spcPct val="150000"/>
              </a:lnSpc>
            </a:pPr>
            <a:r>
              <a:rPr lang="zh-CN" altLang="en-US" sz="2400" dirty="0">
                <a:solidFill>
                  <a:srgbClr val="FF0000"/>
                </a:solidFill>
                <a:latin typeface="Microsoft YaHei" panose="020B0503020204020204" pitchFamily="34" charset="-122"/>
                <a:ea typeface="Microsoft YaHei" panose="020B0503020204020204" pitchFamily="34" charset="-122"/>
              </a:rPr>
              <a:t>分析</a:t>
            </a:r>
            <a:r>
              <a:rPr lang="en-US" altLang="zh-CN" sz="2400" dirty="0">
                <a:solidFill>
                  <a:srgbClr val="FF0000"/>
                </a:solidFill>
                <a:latin typeface="Microsoft YaHei" panose="020B0503020204020204" pitchFamily="34" charset="-122"/>
                <a:ea typeface="Microsoft YaHei" panose="020B0503020204020204" pitchFamily="34" charset="-122"/>
              </a:rPr>
              <a:t>:</a:t>
            </a:r>
            <a:r>
              <a:rPr lang="zh-CN" altLang="en-US" sz="2400" dirty="0">
                <a:solidFill>
                  <a:srgbClr val="FF0000"/>
                </a:solidFill>
                <a:latin typeface="Microsoft YaHei" panose="020B0503020204020204" pitchFamily="34" charset="-122"/>
                <a:ea typeface="Microsoft YaHei" panose="020B0503020204020204" pitchFamily="34" charset="-122"/>
              </a:rPr>
              <a:t> </a:t>
            </a:r>
            <a:r>
              <a:rPr lang="zh-CN" altLang="en-US" sz="2400" dirty="0">
                <a:solidFill>
                  <a:srgbClr val="0000CC"/>
                </a:solidFill>
                <a:latin typeface="Microsoft YaHei" panose="020B0503020204020204" pitchFamily="34" charset="-122"/>
                <a:ea typeface="Microsoft YaHei" panose="020B0503020204020204" pitchFamily="34" charset="-122"/>
              </a:rPr>
              <a:t>这个进程所用的时间比还原下午 </a:t>
            </a:r>
            <a:r>
              <a:rPr lang="en-US" altLang="zh-CN" sz="2400" dirty="0">
                <a:solidFill>
                  <a:srgbClr val="0000CC"/>
                </a:solidFill>
                <a:latin typeface="Microsoft YaHei" panose="020B0503020204020204" pitchFamily="34" charset="-122"/>
                <a:ea typeface="Microsoft YaHei" panose="020B0503020204020204" pitchFamily="34" charset="-122"/>
              </a:rPr>
              <a:t>6:00 </a:t>
            </a:r>
            <a:r>
              <a:rPr lang="zh-CN" altLang="en-US" sz="2400" dirty="0">
                <a:solidFill>
                  <a:srgbClr val="0000CC"/>
                </a:solidFill>
                <a:latin typeface="Microsoft YaHei" panose="020B0503020204020204" pitchFamily="34" charset="-122"/>
                <a:ea typeface="Microsoft YaHei" panose="020B0503020204020204" pitchFamily="34" charset="-122"/>
              </a:rPr>
              <a:t>的数据库备份要长。</a:t>
            </a:r>
          </a:p>
          <a:p>
            <a:pPr>
              <a:lnSpc>
                <a:spcPct val="150000"/>
              </a:lnSpc>
            </a:pPr>
            <a:r>
              <a:rPr lang="zh-CN" altLang="en-US" sz="2400" dirty="0">
                <a:solidFill>
                  <a:srgbClr val="0000CC"/>
                </a:solidFill>
                <a:latin typeface="Microsoft YaHei" panose="020B0503020204020204" pitchFamily="34" charset="-122"/>
                <a:ea typeface="Microsoft YaHei" panose="020B0503020204020204" pitchFamily="34" charset="-122"/>
              </a:rPr>
              <a:t>方案二注重由事务日志备份链所提供的冗余安全性，使用这个事务日志备份链，即使数据库备丢失份，也可以还原数据库。可以还原以前的数据库备份，然后还原创建该数据库备份后所创建的所有事务日志备份。</a:t>
            </a:r>
            <a:r>
              <a:rPr lang="zh-CN" altLang="en-US" sz="1600" dirty="0">
                <a:latin typeface="Microsoft YaHei" panose="020B0503020204020204" pitchFamily="34" charset="-122"/>
                <a:ea typeface="Microsoft YaHei" panose="020B0503020204020204" pitchFamily="34" charset="-122"/>
              </a:rPr>
              <a:t> </a:t>
            </a:r>
          </a:p>
        </p:txBody>
      </p:sp>
      <p:sp>
        <p:nvSpPr>
          <p:cNvPr id="6" name="Rectangle 2">
            <a:extLst>
              <a:ext uri="{FF2B5EF4-FFF2-40B4-BE49-F238E27FC236}">
                <a16:creationId xmlns:a16="http://schemas.microsoft.com/office/drawing/2014/main" id="{AF94F01F-4310-2D4E-AB08-70CFA696B4D8}"/>
              </a:ext>
            </a:extLst>
          </p:cNvPr>
          <p:cNvSpPr/>
          <p:nvPr/>
        </p:nvSpPr>
        <p:spPr>
          <a:xfrm>
            <a:off x="0" y="123182"/>
            <a:ext cx="5320687"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10.4 MySQL</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 </a:t>
            </a:r>
            <a:endParaRPr lang="en-US" sz="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30078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6275" name="Rectangle 3"/>
          <p:cNvSpPr>
            <a:spLocks noGrp="1" noChangeArrowheads="1"/>
          </p:cNvSpPr>
          <p:nvPr>
            <p:ph type="body" idx="1"/>
          </p:nvPr>
        </p:nvSpPr>
        <p:spPr bwMode="auto">
          <a:xfrm>
            <a:off x="233917" y="1207235"/>
            <a:ext cx="11759609" cy="48482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just" eaLnBrk="1" hangingPunct="1">
              <a:lnSpc>
                <a:spcPct val="90000"/>
              </a:lnSpc>
              <a:buFont typeface="Wingdings" panose="05000000000000000000" pitchFamily="2" charset="2"/>
              <a:buChar char="p"/>
            </a:pPr>
            <a:r>
              <a:rPr lang="zh-CN" altLang="en-US" sz="2400" b="1" dirty="0">
                <a:solidFill>
                  <a:srgbClr val="FF3300"/>
                </a:solidFill>
                <a:latin typeface="楷体_GB2312" pitchFamily="49" charset="-122"/>
                <a:ea typeface="楷体_GB2312" pitchFamily="49" charset="-122"/>
              </a:rPr>
              <a:t>完整备份 </a:t>
            </a:r>
          </a:p>
          <a:p>
            <a:pPr algn="just" eaLnBrk="1" hangingPunct="1">
              <a:lnSpc>
                <a:spcPct val="90000"/>
              </a:lnSpc>
              <a:buFontTx/>
              <a:buNone/>
            </a:pPr>
            <a:r>
              <a:rPr lang="zh-CN" altLang="en-US" sz="2400" b="1" dirty="0">
                <a:solidFill>
                  <a:srgbClr val="000099"/>
                </a:solidFill>
                <a:latin typeface="楷体_GB2312" pitchFamily="49" charset="-122"/>
                <a:ea typeface="楷体_GB2312" pitchFamily="49" charset="-122"/>
              </a:rPr>
              <a:t>      </a:t>
            </a:r>
            <a:r>
              <a:rPr lang="zh-CN" altLang="en-US" sz="2400" b="1" dirty="0">
                <a:latin typeface="楷体_GB2312" pitchFamily="49" charset="-122"/>
                <a:ea typeface="楷体_GB2312" pitchFamily="49" charset="-122"/>
              </a:rPr>
              <a:t> 包含数据库中全部数据和日志文件信息，也称为是全库备份或者海量备份。 </a:t>
            </a:r>
            <a:endParaRPr lang="zh-CN" altLang="en-US" sz="2400" b="1" dirty="0">
              <a:solidFill>
                <a:srgbClr val="000099"/>
              </a:solidFill>
              <a:latin typeface="楷体_GB2312" pitchFamily="49" charset="-122"/>
              <a:ea typeface="楷体_GB2312" pitchFamily="49" charset="-122"/>
            </a:endParaRPr>
          </a:p>
          <a:p>
            <a:pPr algn="just" eaLnBrk="1" hangingPunct="1">
              <a:lnSpc>
                <a:spcPct val="90000"/>
              </a:lnSpc>
              <a:buFontTx/>
              <a:buNone/>
            </a:pPr>
            <a:r>
              <a:rPr lang="zh-CN" altLang="en-US" sz="2400" b="1" dirty="0">
                <a:solidFill>
                  <a:srgbClr val="FF3300"/>
                </a:solidFill>
                <a:latin typeface="楷体_GB2312" pitchFamily="49" charset="-122"/>
                <a:ea typeface="楷体_GB2312" pitchFamily="49" charset="-122"/>
              </a:rPr>
              <a:t>优点：</a:t>
            </a:r>
            <a:r>
              <a:rPr lang="zh-CN" altLang="en-US" sz="2400" b="1" dirty="0">
                <a:solidFill>
                  <a:schemeClr val="tx2"/>
                </a:solidFill>
                <a:latin typeface="楷体_GB2312" pitchFamily="49" charset="-122"/>
                <a:ea typeface="楷体_GB2312" pitchFamily="49" charset="-122"/>
              </a:rPr>
              <a:t>恢复操作简便，只需要将最近一次的备份恢复。</a:t>
            </a:r>
          </a:p>
          <a:p>
            <a:pPr algn="just" eaLnBrk="1" hangingPunct="1">
              <a:lnSpc>
                <a:spcPct val="90000"/>
              </a:lnSpc>
              <a:buFontTx/>
              <a:buNone/>
            </a:pPr>
            <a:r>
              <a:rPr lang="zh-CN" altLang="en-US" sz="2400" b="1" dirty="0">
                <a:solidFill>
                  <a:srgbClr val="FF3300"/>
                </a:solidFill>
                <a:latin typeface="楷体_GB2312" pitchFamily="49" charset="-122"/>
                <a:ea typeface="楷体_GB2312" pitchFamily="49" charset="-122"/>
              </a:rPr>
              <a:t>缺点：</a:t>
            </a:r>
            <a:r>
              <a:rPr lang="zh-CN" altLang="en-US" sz="2400" b="1" dirty="0">
                <a:solidFill>
                  <a:schemeClr val="tx2"/>
                </a:solidFill>
                <a:latin typeface="楷体_GB2312" pitchFamily="49" charset="-122"/>
                <a:ea typeface="楷体_GB2312" pitchFamily="49" charset="-122"/>
              </a:rPr>
              <a:t>完全备份所占的存储空间很大且备份的时间较长。</a:t>
            </a:r>
          </a:p>
          <a:p>
            <a:pPr algn="just" eaLnBrk="1" hangingPunct="1">
              <a:lnSpc>
                <a:spcPct val="90000"/>
              </a:lnSpc>
              <a:buFontTx/>
              <a:buNone/>
            </a:pPr>
            <a:r>
              <a:rPr lang="zh-CN" altLang="en-US" sz="2400" b="1" dirty="0">
                <a:solidFill>
                  <a:srgbClr val="FF3300"/>
                </a:solidFill>
                <a:latin typeface="楷体_GB2312" pitchFamily="49" charset="-122"/>
                <a:ea typeface="楷体_GB2312" pitchFamily="49" charset="-122"/>
              </a:rPr>
              <a:t>总：</a:t>
            </a:r>
            <a:r>
              <a:rPr lang="en-US" altLang="zh-CN" sz="2400" b="1" dirty="0">
                <a:latin typeface="楷体_GB2312" pitchFamily="49" charset="-122"/>
                <a:ea typeface="楷体_GB2312" pitchFamily="49" charset="-122"/>
              </a:rPr>
              <a:t>SQL Server</a:t>
            </a:r>
            <a:r>
              <a:rPr lang="zh-CN" altLang="en-US" sz="2400" b="1" dirty="0">
                <a:latin typeface="楷体_GB2312" pitchFamily="49" charset="-122"/>
                <a:ea typeface="楷体_GB2312" pitchFamily="49" charset="-122"/>
              </a:rPr>
              <a:t>将备份过程中发生的任何活动，以及把任何未提交的事务备份到事务日志。恢复备份时，利用备份文件中捕捉到的部分事务日志来确保数据一致性。</a:t>
            </a:r>
          </a:p>
        </p:txBody>
      </p:sp>
      <p:sp>
        <p:nvSpPr>
          <p:cNvPr id="566278" name="Rectangle 6"/>
          <p:cNvSpPr>
            <a:spLocks noChangeArrowheads="1"/>
          </p:cNvSpPr>
          <p:nvPr/>
        </p:nvSpPr>
        <p:spPr bwMode="auto">
          <a:xfrm>
            <a:off x="537177" y="3958914"/>
            <a:ext cx="1094316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r>
              <a:rPr lang="en-US" altLang="zh-CN" sz="2400" dirty="0">
                <a:solidFill>
                  <a:srgbClr val="FF3300"/>
                </a:solidFill>
                <a:latin typeface="Arial" charset="0"/>
                <a:ea typeface="宋体" charset="-122"/>
              </a:rPr>
              <a:t>BACKUP DATABASE  </a:t>
            </a:r>
            <a:r>
              <a:rPr lang="en-US" altLang="zh-CN" sz="2400" dirty="0" err="1">
                <a:solidFill>
                  <a:srgbClr val="FF3300"/>
                </a:solidFill>
                <a:latin typeface="Arial" charset="0"/>
                <a:ea typeface="宋体" charset="-122"/>
              </a:rPr>
              <a:t>database_name</a:t>
            </a:r>
            <a:r>
              <a:rPr lang="en-US" altLang="zh-CN" sz="2400" dirty="0">
                <a:solidFill>
                  <a:srgbClr val="FF3300"/>
                </a:solidFill>
                <a:latin typeface="Arial" charset="0"/>
                <a:ea typeface="宋体" charset="-122"/>
              </a:rPr>
              <a:t> </a:t>
            </a:r>
          </a:p>
          <a:p>
            <a:pPr algn="l" eaLnBrk="1" hangingPunct="1"/>
            <a:r>
              <a:rPr lang="en-US" altLang="zh-CN" sz="2400" dirty="0">
                <a:solidFill>
                  <a:srgbClr val="FF3300"/>
                </a:solidFill>
                <a:latin typeface="Arial" charset="0"/>
                <a:ea typeface="宋体" charset="-122"/>
              </a:rPr>
              <a:t>  TO { DISK | TAPE } = '</a:t>
            </a:r>
            <a:r>
              <a:rPr lang="en-US" altLang="zh-CN" sz="2400" dirty="0" err="1">
                <a:solidFill>
                  <a:srgbClr val="FF3300"/>
                </a:solidFill>
                <a:latin typeface="Arial" charset="0"/>
                <a:ea typeface="宋体" charset="-122"/>
              </a:rPr>
              <a:t>physical_backup_device_name</a:t>
            </a:r>
            <a:r>
              <a:rPr lang="en-US" altLang="zh-CN" sz="2400" dirty="0">
                <a:solidFill>
                  <a:srgbClr val="FF3300"/>
                </a:solidFill>
                <a:latin typeface="Arial" charset="0"/>
                <a:ea typeface="宋体" charset="-122"/>
              </a:rPr>
              <a:t>'</a:t>
            </a:r>
          </a:p>
        </p:txBody>
      </p:sp>
      <p:sp>
        <p:nvSpPr>
          <p:cNvPr id="566279" name="Rectangle 7"/>
          <p:cNvSpPr>
            <a:spLocks noChangeArrowheads="1"/>
          </p:cNvSpPr>
          <p:nvPr/>
        </p:nvSpPr>
        <p:spPr bwMode="auto">
          <a:xfrm>
            <a:off x="431800" y="5041827"/>
            <a:ext cx="11760200" cy="1484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lnSpc>
                <a:spcPct val="80000"/>
              </a:lnSpc>
              <a:spcBef>
                <a:spcPct val="20000"/>
              </a:spcBef>
            </a:pPr>
            <a:r>
              <a:rPr lang="zh-CN" altLang="en-US" sz="2400" dirty="0">
                <a:solidFill>
                  <a:schemeClr val="tx1"/>
                </a:solidFill>
              </a:rPr>
              <a:t>例</a:t>
            </a:r>
            <a:r>
              <a:rPr lang="en-US" altLang="zh-CN" sz="2400" dirty="0">
                <a:solidFill>
                  <a:schemeClr val="tx1"/>
                </a:solidFill>
              </a:rPr>
              <a:t>1:</a:t>
            </a:r>
            <a:r>
              <a:rPr lang="zh-CN" altLang="en-US" sz="2400" dirty="0">
                <a:solidFill>
                  <a:schemeClr val="tx1"/>
                </a:solidFill>
              </a:rPr>
              <a:t>在某一个时间点，对数据库</a:t>
            </a:r>
            <a:r>
              <a:rPr lang="en-US" altLang="zh-CN" sz="2400" dirty="0">
                <a:solidFill>
                  <a:schemeClr val="tx1"/>
                </a:solidFill>
              </a:rPr>
              <a:t>Sample</a:t>
            </a:r>
            <a:r>
              <a:rPr lang="zh-CN" altLang="en-US" sz="2400" dirty="0">
                <a:solidFill>
                  <a:schemeClr val="tx1"/>
                </a:solidFill>
              </a:rPr>
              <a:t>做一个完全备份，备份到文件</a:t>
            </a:r>
            <a:r>
              <a:rPr lang="en-US" altLang="zh-CN" sz="2400" dirty="0">
                <a:solidFill>
                  <a:schemeClr val="tx1"/>
                </a:solidFill>
              </a:rPr>
              <a:t>D:\backup\Sample_full.bak</a:t>
            </a:r>
            <a:r>
              <a:rPr lang="zh-CN" altLang="en-US" sz="2400" dirty="0">
                <a:solidFill>
                  <a:schemeClr val="tx1"/>
                </a:solidFill>
              </a:rPr>
              <a:t>：</a:t>
            </a:r>
          </a:p>
          <a:p>
            <a:pPr algn="l" eaLnBrk="1" hangingPunct="1">
              <a:lnSpc>
                <a:spcPct val="80000"/>
              </a:lnSpc>
              <a:spcBef>
                <a:spcPct val="20000"/>
              </a:spcBef>
            </a:pPr>
            <a:r>
              <a:rPr lang="zh-CN" altLang="en-US" sz="2400" dirty="0">
                <a:solidFill>
                  <a:schemeClr val="tx1"/>
                </a:solidFill>
                <a:latin typeface="Arial Unicode MS" pitchFamily="34" charset="-122"/>
                <a:ea typeface="Arial Unicode MS" pitchFamily="34" charset="-122"/>
                <a:cs typeface="Arial Unicode MS" pitchFamily="34" charset="-122"/>
              </a:rPr>
              <a:t>    </a:t>
            </a:r>
            <a:r>
              <a:rPr lang="en-US" altLang="zh-CN" sz="2400" dirty="0">
                <a:solidFill>
                  <a:srgbClr val="0000FF"/>
                </a:solidFill>
                <a:latin typeface="Arial Unicode MS" pitchFamily="34" charset="-122"/>
                <a:ea typeface="Arial Unicode MS" pitchFamily="34" charset="-122"/>
                <a:cs typeface="Arial Unicode MS" pitchFamily="34" charset="-122"/>
              </a:rPr>
              <a:t>BACKUP DATABASE Sample </a:t>
            </a:r>
          </a:p>
          <a:p>
            <a:pPr algn="l" eaLnBrk="1" hangingPunct="1">
              <a:lnSpc>
                <a:spcPct val="80000"/>
              </a:lnSpc>
              <a:spcBef>
                <a:spcPct val="20000"/>
              </a:spcBef>
            </a:pPr>
            <a:r>
              <a:rPr lang="en-US" altLang="zh-CN" sz="2400" dirty="0">
                <a:solidFill>
                  <a:srgbClr val="0000FF"/>
                </a:solidFill>
                <a:latin typeface="Arial Unicode MS" pitchFamily="34" charset="-122"/>
                <a:ea typeface="Arial Unicode MS" pitchFamily="34" charset="-122"/>
                <a:cs typeface="Arial Unicode MS" pitchFamily="34" charset="-122"/>
              </a:rPr>
              <a:t>   TO DISK=’D:\backup\</a:t>
            </a:r>
            <a:r>
              <a:rPr lang="en-US" altLang="zh-CN" sz="2400" dirty="0" err="1">
                <a:solidFill>
                  <a:srgbClr val="0000FF"/>
                </a:solidFill>
                <a:latin typeface="Arial Unicode MS" pitchFamily="34" charset="-122"/>
                <a:ea typeface="Arial Unicode MS" pitchFamily="34" charset="-122"/>
                <a:cs typeface="Arial Unicode MS" pitchFamily="34" charset="-122"/>
              </a:rPr>
              <a:t>Sample_full.bak</a:t>
            </a:r>
            <a:r>
              <a:rPr lang="en-US" altLang="zh-CN" sz="2400" dirty="0">
                <a:solidFill>
                  <a:srgbClr val="0000FF"/>
                </a:solidFill>
                <a:latin typeface="Arial Unicode MS" pitchFamily="34" charset="-122"/>
                <a:ea typeface="Arial Unicode MS" pitchFamily="34" charset="-122"/>
                <a:cs typeface="Arial Unicode MS" pitchFamily="34" charset="-122"/>
              </a:rPr>
              <a:t>’</a:t>
            </a:r>
          </a:p>
        </p:txBody>
      </p:sp>
      <p:sp>
        <p:nvSpPr>
          <p:cNvPr id="6"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7" name="文本框 94"/>
          <p:cNvSpPr txBox="1">
            <a:spLocks noChangeArrowheads="1"/>
          </p:cNvSpPr>
          <p:nvPr/>
        </p:nvSpPr>
        <p:spPr bwMode="auto">
          <a:xfrm>
            <a:off x="6385745" y="59070"/>
            <a:ext cx="3393998"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10.5.1 </a:t>
            </a:r>
            <a:r>
              <a:rPr lang="zh-CN" altLang="en-US" sz="2800" b="1" dirty="0">
                <a:solidFill>
                  <a:schemeClr val="bg1"/>
                </a:solidFill>
                <a:latin typeface="微软雅黑" panose="020B0503020204020204" pitchFamily="34" charset="-122"/>
                <a:ea typeface="微软雅黑" panose="020B0503020204020204" pitchFamily="34" charset="-122"/>
              </a:rPr>
              <a:t>数据库备份</a:t>
            </a:r>
          </a:p>
        </p:txBody>
      </p:sp>
      <p:cxnSp>
        <p:nvCxnSpPr>
          <p:cNvPr id="8" name="直接连接符 7"/>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233917" y="684015"/>
            <a:ext cx="2770463" cy="523220"/>
          </a:xfrm>
          <a:prstGeom prst="rect">
            <a:avLst/>
          </a:prstGeom>
          <a:noFill/>
        </p:spPr>
        <p:txBody>
          <a:bodyPr wrap="square" rtlCol="0">
            <a:spAutoFit/>
          </a:bodyPr>
          <a:lstStyle/>
          <a:p>
            <a:pPr marL="457200" indent="-457200">
              <a:buFont typeface="Wingdings" panose="05000000000000000000" pitchFamily="2" charset="2"/>
              <a:buChar char="u"/>
            </a:pPr>
            <a:r>
              <a:rPr lang="zh-CN" altLang="en-US" sz="2800" dirty="0">
                <a:solidFill>
                  <a:srgbClr val="FF0000"/>
                </a:solidFill>
                <a:latin typeface="微软雅黑" panose="020B0503020204020204" pitchFamily="34" charset="-122"/>
                <a:ea typeface="微软雅黑" panose="020B0503020204020204" pitchFamily="34" charset="-122"/>
              </a:rPr>
              <a:t>备份种类</a:t>
            </a:r>
          </a:p>
        </p:txBody>
      </p:sp>
    </p:spTree>
    <p:extLst>
      <p:ext uri="{BB962C8B-B14F-4D97-AF65-F5344CB8AC3E}">
        <p14:creationId xmlns:p14="http://schemas.microsoft.com/office/powerpoint/2010/main" val="400090135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66275">
                                            <p:txEl>
                                              <p:pRg st="2" end="2"/>
                                            </p:txEl>
                                          </p:spTgt>
                                        </p:tgtEl>
                                        <p:attrNameLst>
                                          <p:attrName>style.visibility</p:attrName>
                                        </p:attrNameLst>
                                      </p:cBhvr>
                                      <p:to>
                                        <p:strVal val="visible"/>
                                      </p:to>
                                    </p:set>
                                    <p:animEffect transition="in" filter="blinds(horizontal)">
                                      <p:cBhvr>
                                        <p:cTn id="7" dur="500"/>
                                        <p:tgtEl>
                                          <p:spTgt spid="566275">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66275">
                                            <p:txEl>
                                              <p:pRg st="3" end="3"/>
                                            </p:txEl>
                                          </p:spTgt>
                                        </p:tgtEl>
                                        <p:attrNameLst>
                                          <p:attrName>style.visibility</p:attrName>
                                        </p:attrNameLst>
                                      </p:cBhvr>
                                      <p:to>
                                        <p:strVal val="visible"/>
                                      </p:to>
                                    </p:set>
                                    <p:animEffect transition="in" filter="blinds(horizontal)">
                                      <p:cBhvr>
                                        <p:cTn id="12" dur="500"/>
                                        <p:tgtEl>
                                          <p:spTgt spid="566275">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566275">
                                            <p:txEl>
                                              <p:pRg st="4" end="4"/>
                                            </p:txEl>
                                          </p:spTgt>
                                        </p:tgtEl>
                                        <p:attrNameLst>
                                          <p:attrName>style.visibility</p:attrName>
                                        </p:attrNameLst>
                                      </p:cBhvr>
                                      <p:to>
                                        <p:strVal val="visible"/>
                                      </p:to>
                                    </p:set>
                                    <p:animEffect transition="in" filter="blinds(horizontal)">
                                      <p:cBhvr>
                                        <p:cTn id="17" dur="500"/>
                                        <p:tgtEl>
                                          <p:spTgt spid="566275">
                                            <p:txEl>
                                              <p:pRg st="4" end="4"/>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66278"/>
                                        </p:tgtEl>
                                        <p:attrNameLst>
                                          <p:attrName>style.visibility</p:attrName>
                                        </p:attrNameLst>
                                      </p:cBhvr>
                                      <p:to>
                                        <p:strVal val="visible"/>
                                      </p:to>
                                    </p:set>
                                    <p:animEffect transition="in" filter="blinds(horizontal)">
                                      <p:cBhvr>
                                        <p:cTn id="22" dur="500"/>
                                        <p:tgtEl>
                                          <p:spTgt spid="566278"/>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566279">
                                            <p:txEl>
                                              <p:pRg st="0" end="0"/>
                                            </p:txEl>
                                          </p:spTgt>
                                        </p:tgtEl>
                                        <p:attrNameLst>
                                          <p:attrName>style.visibility</p:attrName>
                                        </p:attrNameLst>
                                      </p:cBhvr>
                                      <p:to>
                                        <p:strVal val="visible"/>
                                      </p:to>
                                    </p:set>
                                    <p:animEffect transition="in" filter="blinds(horizontal)">
                                      <p:cBhvr>
                                        <p:cTn id="27" dur="500"/>
                                        <p:tgtEl>
                                          <p:spTgt spid="566279">
                                            <p:txEl>
                                              <p:pRg st="0" end="0"/>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566279">
                                            <p:txEl>
                                              <p:pRg st="1" end="1"/>
                                            </p:txEl>
                                          </p:spTgt>
                                        </p:tgtEl>
                                        <p:attrNameLst>
                                          <p:attrName>style.visibility</p:attrName>
                                        </p:attrNameLst>
                                      </p:cBhvr>
                                      <p:to>
                                        <p:strVal val="visible"/>
                                      </p:to>
                                    </p:set>
                                    <p:animEffect transition="in" filter="blinds(horizontal)">
                                      <p:cBhvr>
                                        <p:cTn id="32" dur="500"/>
                                        <p:tgtEl>
                                          <p:spTgt spid="566279">
                                            <p:txEl>
                                              <p:pRg st="1" end="1"/>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566279">
                                            <p:txEl>
                                              <p:pRg st="2" end="2"/>
                                            </p:txEl>
                                          </p:spTgt>
                                        </p:tgtEl>
                                        <p:attrNameLst>
                                          <p:attrName>style.visibility</p:attrName>
                                        </p:attrNameLst>
                                      </p:cBhvr>
                                      <p:to>
                                        <p:strVal val="visible"/>
                                      </p:to>
                                    </p:set>
                                    <p:animEffect transition="in" filter="blinds(horizontal)">
                                      <p:cBhvr>
                                        <p:cTn id="35" dur="500"/>
                                        <p:tgtEl>
                                          <p:spTgt spid="56627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627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EFD24EA-0920-C14E-80B0-DD0FEB18C7AE}"/>
              </a:ext>
            </a:extLst>
          </p:cNvPr>
          <p:cNvSpPr>
            <a:spLocks noGrp="1"/>
          </p:cNvSpPr>
          <p:nvPr>
            <p:ph type="sldNum" sz="quarter" idx="12"/>
          </p:nvPr>
        </p:nvSpPr>
        <p:spPr/>
        <p:txBody>
          <a:bodyPr/>
          <a:lstStyle/>
          <a:p>
            <a:fld id="{99FE38DD-D074-4D0B-A898-33F2288C0FC4}" type="slidenum">
              <a:rPr lang="zh-CN" altLang="en-US" smtClean="0"/>
              <a:t>9</a:t>
            </a:fld>
            <a:endParaRPr lang="zh-CN" altLang="en-US" dirty="0"/>
          </a:p>
        </p:txBody>
      </p:sp>
      <p:sp>
        <p:nvSpPr>
          <p:cNvPr id="4" name="Text Box 4">
            <a:extLst>
              <a:ext uri="{FF2B5EF4-FFF2-40B4-BE49-F238E27FC236}">
                <a16:creationId xmlns:a16="http://schemas.microsoft.com/office/drawing/2014/main" id="{BE8B5E69-789E-204B-B99B-E88ACD1255FD}"/>
              </a:ext>
            </a:extLst>
          </p:cNvPr>
          <p:cNvSpPr txBox="1">
            <a:spLocks noChangeArrowheads="1"/>
          </p:cNvSpPr>
          <p:nvPr/>
        </p:nvSpPr>
        <p:spPr bwMode="auto">
          <a:xfrm>
            <a:off x="187036" y="845048"/>
            <a:ext cx="11687972" cy="56938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r>
              <a:rPr lang="zh-CN" altLang="en-US" sz="2800" dirty="0">
                <a:solidFill>
                  <a:srgbClr val="FF0000"/>
                </a:solidFill>
                <a:latin typeface="Microsoft YaHei" panose="020B0503020204020204" pitchFamily="34" charset="-122"/>
                <a:ea typeface="Microsoft YaHei" panose="020B0503020204020204" pitchFamily="34" charset="-122"/>
              </a:rPr>
              <a:t>一、并发控制的必要性</a:t>
            </a:r>
          </a:p>
          <a:p>
            <a:r>
              <a:rPr lang="zh-CN" altLang="en-US" sz="2800" dirty="0">
                <a:latin typeface="Microsoft YaHei" panose="020B0503020204020204" pitchFamily="34" charset="-122"/>
                <a:ea typeface="Microsoft YaHei" panose="020B0503020204020204" pitchFamily="34" charset="-122"/>
              </a:rPr>
              <a:t>❀存在问题：多个事务</a:t>
            </a:r>
            <a:r>
              <a:rPr lang="zh-CN" altLang="en-US" sz="2800" dirty="0">
                <a:solidFill>
                  <a:srgbClr val="FF0000"/>
                </a:solidFill>
                <a:latin typeface="Microsoft YaHei" panose="020B0503020204020204" pitchFamily="34" charset="-122"/>
                <a:ea typeface="Microsoft YaHei" panose="020B0503020204020204" pitchFamily="34" charset="-122"/>
              </a:rPr>
              <a:t>同时存取同一数据</a:t>
            </a:r>
            <a:r>
              <a:rPr lang="zh-CN" altLang="en-US" sz="2800" dirty="0">
                <a:latin typeface="Microsoft YaHei" panose="020B0503020204020204" pitchFamily="34" charset="-122"/>
                <a:ea typeface="Microsoft YaHei" panose="020B0503020204020204" pitchFamily="34" charset="-122"/>
              </a:rPr>
              <a:t>，导致数据</a:t>
            </a:r>
            <a:r>
              <a:rPr lang="zh-CN" altLang="en-US" sz="2800" dirty="0">
                <a:solidFill>
                  <a:srgbClr val="FF0000"/>
                </a:solidFill>
                <a:latin typeface="Microsoft YaHei" panose="020B0503020204020204" pitchFamily="34" charset="-122"/>
                <a:ea typeface="Microsoft YaHei" panose="020B0503020204020204" pitchFamily="34" charset="-122"/>
              </a:rPr>
              <a:t>一致性被破坏</a:t>
            </a:r>
            <a:r>
              <a:rPr lang="zh-CN" altLang="en-US" sz="2800" dirty="0">
                <a:latin typeface="Microsoft YaHei" panose="020B0503020204020204" pitchFamily="34" charset="-122"/>
                <a:ea typeface="Microsoft YaHei" panose="020B0503020204020204" pitchFamily="34" charset="-122"/>
              </a:rPr>
              <a:t>。</a:t>
            </a:r>
            <a:endParaRPr lang="en-US" altLang="zh-CN" sz="2800" dirty="0">
              <a:latin typeface="Microsoft YaHei" panose="020B0503020204020204" pitchFamily="34" charset="-122"/>
              <a:ea typeface="Microsoft YaHei" panose="020B0503020204020204" pitchFamily="34" charset="-122"/>
            </a:endParaRPr>
          </a:p>
          <a:p>
            <a:pPr marL="457200" indent="-457200">
              <a:buFont typeface="Wingdings" pitchFamily="2" charset="2"/>
              <a:buChar char="Ø"/>
            </a:pPr>
            <a:r>
              <a:rPr lang="zh-CN" altLang="en-US" sz="2800" dirty="0">
                <a:latin typeface="Microsoft YaHei" panose="020B0503020204020204" pitchFamily="34" charset="-122"/>
                <a:ea typeface="Microsoft YaHei" panose="020B0503020204020204" pitchFamily="34" charset="-122"/>
              </a:rPr>
              <a:t>数据更新丢失问题</a:t>
            </a:r>
            <a:endParaRPr lang="en-US" altLang="zh-CN" sz="2800" dirty="0">
              <a:latin typeface="Microsoft YaHei" panose="020B0503020204020204" pitchFamily="34" charset="-122"/>
              <a:ea typeface="Microsoft YaHei" panose="020B0503020204020204" pitchFamily="34" charset="-122"/>
            </a:endParaRPr>
          </a:p>
          <a:p>
            <a:pPr marL="457200" indent="-457200">
              <a:buFont typeface="Wingdings" pitchFamily="2" charset="2"/>
              <a:buChar char="Ø"/>
            </a:pPr>
            <a:r>
              <a:rPr lang="zh-CN" altLang="en-US" sz="2800" dirty="0">
                <a:latin typeface="Microsoft YaHei" panose="020B0503020204020204" pitchFamily="34" charset="-122"/>
                <a:ea typeface="Microsoft YaHei" panose="020B0503020204020204" pitchFamily="34" charset="-122"/>
              </a:rPr>
              <a:t>读脏数据问题</a:t>
            </a:r>
            <a:endParaRPr lang="en-US" altLang="zh-CN" sz="2800" dirty="0">
              <a:latin typeface="Microsoft YaHei" panose="020B0503020204020204" pitchFamily="34" charset="-122"/>
              <a:ea typeface="Microsoft YaHei" panose="020B0503020204020204" pitchFamily="34" charset="-122"/>
            </a:endParaRPr>
          </a:p>
          <a:p>
            <a:pPr marL="457200" indent="-457200">
              <a:buFont typeface="Wingdings" pitchFamily="2" charset="2"/>
              <a:buChar char="Ø"/>
            </a:pPr>
            <a:r>
              <a:rPr lang="zh-CN" altLang="en-US" sz="2800" dirty="0">
                <a:latin typeface="Microsoft YaHei" panose="020B0503020204020204" pitchFamily="34" charset="-122"/>
                <a:ea typeface="Microsoft YaHei" panose="020B0503020204020204" pitchFamily="34" charset="-122"/>
              </a:rPr>
              <a:t>错误聚集计算问题</a:t>
            </a:r>
            <a:endParaRPr lang="en-US" altLang="zh-CN" sz="2800" dirty="0">
              <a:latin typeface="Microsoft YaHei" panose="020B0503020204020204" pitchFamily="34" charset="-122"/>
              <a:ea typeface="Microsoft YaHei" panose="020B0503020204020204" pitchFamily="34" charset="-122"/>
            </a:endParaRPr>
          </a:p>
          <a:p>
            <a:pPr marL="457200" indent="-457200">
              <a:buFont typeface="Wingdings" pitchFamily="2" charset="2"/>
              <a:buChar char="Ø"/>
            </a:pPr>
            <a:r>
              <a:rPr lang="zh-CN" altLang="en-US" sz="2800" dirty="0">
                <a:latin typeface="Microsoft YaHei" panose="020B0503020204020204" pitchFamily="34" charset="-122"/>
                <a:ea typeface="Microsoft YaHei" panose="020B0503020204020204" pitchFamily="34" charset="-122"/>
              </a:rPr>
              <a:t>不可重复读问题</a:t>
            </a:r>
            <a:endParaRPr lang="en-US" altLang="zh-CN" sz="2800" dirty="0">
              <a:latin typeface="Microsoft YaHei" panose="020B0503020204020204" pitchFamily="34" charset="-122"/>
              <a:ea typeface="Microsoft YaHei" panose="020B0503020204020204" pitchFamily="34" charset="-122"/>
            </a:endParaRPr>
          </a:p>
          <a:p>
            <a:pPr marL="457200" indent="-457200">
              <a:buFont typeface="Wingdings" pitchFamily="2" charset="2"/>
              <a:buChar char="Ø"/>
            </a:pPr>
            <a:r>
              <a:rPr lang="zh-CN" altLang="en-US" sz="2800" dirty="0">
                <a:latin typeface="Microsoft YaHei" panose="020B0503020204020204" pitchFamily="34" charset="-122"/>
                <a:ea typeface="Microsoft YaHei" panose="020B0503020204020204" pitchFamily="34" charset="-122"/>
              </a:rPr>
              <a:t>幻影数据行</a:t>
            </a:r>
            <a:endParaRPr lang="en-US" altLang="zh-CN" sz="2800" dirty="0">
              <a:latin typeface="Microsoft YaHei" panose="020B0503020204020204" pitchFamily="34" charset="-122"/>
              <a:ea typeface="Microsoft YaHei" panose="020B0503020204020204" pitchFamily="34" charset="-122"/>
            </a:endParaRPr>
          </a:p>
          <a:p>
            <a:pPr marL="457200" indent="-457200">
              <a:buFont typeface="Wingdings" pitchFamily="2" charset="2"/>
              <a:buChar char="Ø"/>
            </a:pPr>
            <a:endParaRPr lang="zh-CN" altLang="en-US" sz="2800" dirty="0">
              <a:latin typeface="Microsoft YaHei" panose="020B0503020204020204" pitchFamily="34" charset="-122"/>
              <a:ea typeface="Microsoft YaHei" panose="020B0503020204020204" pitchFamily="34" charset="-122"/>
            </a:endParaRPr>
          </a:p>
          <a:p>
            <a:r>
              <a:rPr lang="zh-CN" altLang="en-US" sz="2800" dirty="0">
                <a:latin typeface="Microsoft YaHei" panose="020B0503020204020204" pitchFamily="34" charset="-122"/>
                <a:ea typeface="Microsoft YaHei" panose="020B0503020204020204" pitchFamily="34" charset="-122"/>
              </a:rPr>
              <a:t>实例：在飞机订票数据库系统中，设</a:t>
            </a:r>
            <a:r>
              <a:rPr lang="en-US" altLang="zh-CN" sz="2800" dirty="0">
                <a:solidFill>
                  <a:srgbClr val="FF0000"/>
                </a:solidFill>
                <a:latin typeface="Microsoft YaHei" panose="020B0503020204020204" pitchFamily="34" charset="-122"/>
                <a:ea typeface="Microsoft YaHei" panose="020B0503020204020204" pitchFamily="34" charset="-122"/>
              </a:rPr>
              <a:t>X</a:t>
            </a:r>
            <a:r>
              <a:rPr lang="zh-CN" altLang="en-US" sz="2800" dirty="0">
                <a:solidFill>
                  <a:srgbClr val="FF0000"/>
                </a:solidFill>
                <a:latin typeface="Microsoft YaHei" panose="020B0503020204020204" pitchFamily="34" charset="-122"/>
                <a:ea typeface="Microsoft YaHei" panose="020B0503020204020204" pitchFamily="34" charset="-122"/>
              </a:rPr>
              <a:t>和</a:t>
            </a:r>
            <a:r>
              <a:rPr lang="en-US" altLang="zh-CN" sz="2800" dirty="0">
                <a:solidFill>
                  <a:srgbClr val="FF0000"/>
                </a:solidFill>
                <a:latin typeface="Microsoft YaHei" panose="020B0503020204020204" pitchFamily="34" charset="-122"/>
                <a:ea typeface="Microsoft YaHei" panose="020B0503020204020204" pitchFamily="34" charset="-122"/>
              </a:rPr>
              <a:t>Y</a:t>
            </a:r>
            <a:r>
              <a:rPr lang="zh-CN" altLang="en-US" sz="2800" dirty="0">
                <a:latin typeface="Microsoft YaHei" panose="020B0503020204020204" pitchFamily="34" charset="-122"/>
                <a:ea typeface="Microsoft YaHei" panose="020B0503020204020204" pitchFamily="34" charset="-122"/>
              </a:rPr>
              <a:t>分别是航班</a:t>
            </a:r>
            <a:r>
              <a:rPr lang="en-US" altLang="zh-CN" sz="2800" dirty="0">
                <a:solidFill>
                  <a:srgbClr val="FF0000"/>
                </a:solidFill>
                <a:latin typeface="Microsoft YaHei" panose="020B0503020204020204" pitchFamily="34" charset="-122"/>
                <a:ea typeface="Microsoft YaHei" panose="020B0503020204020204" pitchFamily="34" charset="-122"/>
              </a:rPr>
              <a:t>A1</a:t>
            </a:r>
            <a:r>
              <a:rPr lang="zh-CN" altLang="en-US" sz="2800" dirty="0">
                <a:solidFill>
                  <a:srgbClr val="FF0000"/>
                </a:solidFill>
                <a:latin typeface="Microsoft YaHei" panose="020B0503020204020204" pitchFamily="34" charset="-122"/>
                <a:ea typeface="Microsoft YaHei" panose="020B0503020204020204" pitchFamily="34" charset="-122"/>
              </a:rPr>
              <a:t>和</a:t>
            </a:r>
            <a:r>
              <a:rPr lang="en-US" altLang="zh-CN" sz="2800" dirty="0">
                <a:solidFill>
                  <a:srgbClr val="FF0000"/>
                </a:solidFill>
                <a:latin typeface="Microsoft YaHei" panose="020B0503020204020204" pitchFamily="34" charset="-122"/>
                <a:ea typeface="Microsoft YaHei" panose="020B0503020204020204" pitchFamily="34" charset="-122"/>
              </a:rPr>
              <a:t>A2</a:t>
            </a:r>
            <a:r>
              <a:rPr lang="zh-CN" altLang="en-US" sz="2800" dirty="0">
                <a:solidFill>
                  <a:srgbClr val="FF0000"/>
                </a:solidFill>
                <a:latin typeface="Microsoft YaHei" panose="020B0503020204020204" pitchFamily="34" charset="-122"/>
                <a:ea typeface="Microsoft YaHei" panose="020B0503020204020204" pitchFamily="34" charset="-122"/>
              </a:rPr>
              <a:t>对应的数据库记录</a:t>
            </a:r>
            <a:r>
              <a:rPr lang="zh-CN" altLang="en-US" sz="2800" dirty="0">
                <a:latin typeface="Microsoft YaHei" panose="020B0503020204020204" pitchFamily="34" charset="-122"/>
                <a:ea typeface="Microsoft YaHei" panose="020B0503020204020204" pitchFamily="34" charset="-122"/>
              </a:rPr>
              <a:t>。</a:t>
            </a:r>
            <a:endParaRPr lang="en-US" altLang="zh-CN" sz="2800" dirty="0">
              <a:latin typeface="Microsoft YaHei" panose="020B0503020204020204" pitchFamily="34" charset="-122"/>
              <a:ea typeface="Microsoft YaHei" panose="020B0503020204020204" pitchFamily="34" charset="-122"/>
            </a:endParaRPr>
          </a:p>
          <a:p>
            <a:pPr>
              <a:spcBef>
                <a:spcPct val="50000"/>
              </a:spcBef>
            </a:pPr>
            <a:r>
              <a:rPr lang="zh-CN" altLang="en-US" sz="2800" dirty="0">
                <a:latin typeface="Microsoft YaHei" panose="020B0503020204020204" pitchFamily="34" charset="-122"/>
                <a:ea typeface="Microsoft YaHei" panose="020B0503020204020204" pitchFamily="34" charset="-122"/>
              </a:rPr>
              <a:t>事务</a:t>
            </a:r>
            <a:r>
              <a:rPr lang="en-US" altLang="zh-CN" sz="2800" dirty="0">
                <a:latin typeface="Microsoft YaHei" panose="020B0503020204020204" pitchFamily="34" charset="-122"/>
                <a:ea typeface="Microsoft YaHei" panose="020B0503020204020204" pitchFamily="34" charset="-122"/>
              </a:rPr>
              <a:t>T1</a:t>
            </a:r>
            <a:r>
              <a:rPr lang="zh-CN" altLang="en-US" sz="2800" dirty="0">
                <a:latin typeface="Microsoft YaHei" panose="020B0503020204020204" pitchFamily="34" charset="-122"/>
                <a:ea typeface="Microsoft YaHei" panose="020B0503020204020204" pitchFamily="34" charset="-122"/>
              </a:rPr>
              <a:t>：取消</a:t>
            </a:r>
            <a:r>
              <a:rPr lang="en-US" altLang="zh-CN" sz="2800" dirty="0">
                <a:latin typeface="Microsoft YaHei" panose="020B0503020204020204" pitchFamily="34" charset="-122"/>
                <a:ea typeface="Microsoft YaHei" panose="020B0503020204020204" pitchFamily="34" charset="-122"/>
              </a:rPr>
              <a:t>A1</a:t>
            </a:r>
            <a:r>
              <a:rPr lang="zh-CN" altLang="en-US" sz="2800" dirty="0">
                <a:latin typeface="Microsoft YaHei" panose="020B0503020204020204" pitchFamily="34" charset="-122"/>
                <a:ea typeface="Microsoft YaHei" panose="020B0503020204020204" pitchFamily="34" charset="-122"/>
              </a:rPr>
              <a:t>上已经</a:t>
            </a:r>
            <a:r>
              <a:rPr lang="zh-CN" altLang="en-US" sz="2800" dirty="0">
                <a:solidFill>
                  <a:srgbClr val="FF0000"/>
                </a:solidFill>
                <a:latin typeface="Microsoft YaHei" panose="020B0503020204020204" pitchFamily="34" charset="-122"/>
                <a:ea typeface="Microsoft YaHei" panose="020B0503020204020204" pitchFamily="34" charset="-122"/>
              </a:rPr>
              <a:t>预订的</a:t>
            </a:r>
            <a:r>
              <a:rPr lang="en-US" altLang="zh-CN" sz="2800" dirty="0">
                <a:solidFill>
                  <a:srgbClr val="FF0000"/>
                </a:solidFill>
                <a:latin typeface="Microsoft YaHei" panose="020B0503020204020204" pitchFamily="34" charset="-122"/>
                <a:ea typeface="Microsoft YaHei" panose="020B0503020204020204" pitchFamily="34" charset="-122"/>
              </a:rPr>
              <a:t>5</a:t>
            </a:r>
            <a:r>
              <a:rPr lang="zh-CN" altLang="en-US" sz="2800" dirty="0">
                <a:solidFill>
                  <a:srgbClr val="FF0000"/>
                </a:solidFill>
                <a:latin typeface="Microsoft YaHei" panose="020B0503020204020204" pitchFamily="34" charset="-122"/>
                <a:ea typeface="Microsoft YaHei" panose="020B0503020204020204" pitchFamily="34" charset="-122"/>
              </a:rPr>
              <a:t>个座位</a:t>
            </a:r>
            <a:r>
              <a:rPr lang="zh-CN" altLang="en-US" sz="2800" dirty="0">
                <a:latin typeface="Microsoft YaHei" panose="020B0503020204020204" pitchFamily="34" charset="-122"/>
                <a:ea typeface="Microsoft YaHei" panose="020B0503020204020204" pitchFamily="34" charset="-122"/>
              </a:rPr>
              <a:t>，并为</a:t>
            </a:r>
            <a:r>
              <a:rPr lang="en-US" altLang="zh-CN" sz="2800" dirty="0">
                <a:solidFill>
                  <a:srgbClr val="FF0000"/>
                </a:solidFill>
                <a:latin typeface="Microsoft YaHei" panose="020B0503020204020204" pitchFamily="34" charset="-122"/>
                <a:ea typeface="Microsoft YaHei" panose="020B0503020204020204" pitchFamily="34" charset="-122"/>
              </a:rPr>
              <a:t>A2</a:t>
            </a:r>
            <a:r>
              <a:rPr lang="zh-CN" altLang="en-US" sz="2800" dirty="0">
                <a:solidFill>
                  <a:srgbClr val="FF0000"/>
                </a:solidFill>
                <a:latin typeface="Microsoft YaHei" panose="020B0503020204020204" pitchFamily="34" charset="-122"/>
                <a:ea typeface="Microsoft YaHei" panose="020B0503020204020204" pitchFamily="34" charset="-122"/>
              </a:rPr>
              <a:t>加上</a:t>
            </a:r>
            <a:r>
              <a:rPr lang="en-US" altLang="zh-CN" sz="2800" dirty="0">
                <a:solidFill>
                  <a:srgbClr val="FF0000"/>
                </a:solidFill>
                <a:latin typeface="Microsoft YaHei" panose="020B0503020204020204" pitchFamily="34" charset="-122"/>
                <a:ea typeface="Microsoft YaHei" panose="020B0503020204020204" pitchFamily="34" charset="-122"/>
              </a:rPr>
              <a:t>5</a:t>
            </a:r>
            <a:r>
              <a:rPr lang="zh-CN" altLang="en-US" sz="2800" dirty="0">
                <a:latin typeface="Microsoft YaHei" panose="020B0503020204020204" pitchFamily="34" charset="-122"/>
                <a:ea typeface="Microsoft YaHei" panose="020B0503020204020204" pitchFamily="34" charset="-122"/>
              </a:rPr>
              <a:t>个座位。</a:t>
            </a:r>
          </a:p>
          <a:p>
            <a:pPr>
              <a:spcBef>
                <a:spcPct val="50000"/>
              </a:spcBef>
            </a:pPr>
            <a:r>
              <a:rPr lang="zh-CN" altLang="en-US" sz="2800" dirty="0">
                <a:latin typeface="Microsoft YaHei" panose="020B0503020204020204" pitchFamily="34" charset="-122"/>
                <a:ea typeface="Microsoft YaHei" panose="020B0503020204020204" pitchFamily="34" charset="-122"/>
              </a:rPr>
              <a:t>事务</a:t>
            </a:r>
            <a:r>
              <a:rPr lang="en-US" altLang="zh-CN" sz="2800" dirty="0">
                <a:latin typeface="Microsoft YaHei" panose="020B0503020204020204" pitchFamily="34" charset="-122"/>
                <a:ea typeface="Microsoft YaHei" panose="020B0503020204020204" pitchFamily="34" charset="-122"/>
              </a:rPr>
              <a:t>T2</a:t>
            </a:r>
            <a:r>
              <a:rPr lang="zh-CN" altLang="en-US" sz="2800" dirty="0">
                <a:latin typeface="Microsoft YaHei" panose="020B0503020204020204" pitchFamily="34" charset="-122"/>
                <a:ea typeface="Microsoft YaHei" panose="020B0503020204020204" pitchFamily="34" charset="-122"/>
              </a:rPr>
              <a:t>：为航班</a:t>
            </a:r>
            <a:r>
              <a:rPr lang="en-US" altLang="zh-CN" sz="2800" dirty="0">
                <a:latin typeface="Microsoft YaHei" panose="020B0503020204020204" pitchFamily="34" charset="-122"/>
                <a:ea typeface="Microsoft YaHei" panose="020B0503020204020204" pitchFamily="34" charset="-122"/>
              </a:rPr>
              <a:t>A1</a:t>
            </a:r>
            <a:r>
              <a:rPr lang="zh-CN" altLang="en-US" sz="2800" dirty="0">
                <a:latin typeface="Microsoft YaHei" panose="020B0503020204020204" pitchFamily="34" charset="-122"/>
                <a:ea typeface="Microsoft YaHei" panose="020B0503020204020204" pitchFamily="34" charset="-122"/>
              </a:rPr>
              <a:t>加上</a:t>
            </a:r>
            <a:r>
              <a:rPr lang="en-US" altLang="zh-CN" sz="2800" dirty="0">
                <a:latin typeface="Microsoft YaHei" panose="020B0503020204020204" pitchFamily="34" charset="-122"/>
                <a:ea typeface="Microsoft YaHei" panose="020B0503020204020204" pitchFamily="34" charset="-122"/>
              </a:rPr>
              <a:t>3</a:t>
            </a:r>
            <a:r>
              <a:rPr lang="zh-CN" altLang="en-US" sz="2800" dirty="0">
                <a:latin typeface="Microsoft YaHei" panose="020B0503020204020204" pitchFamily="34" charset="-122"/>
                <a:ea typeface="Microsoft YaHei" panose="020B0503020204020204" pitchFamily="34" charset="-122"/>
              </a:rPr>
              <a:t>个座位。</a:t>
            </a:r>
          </a:p>
        </p:txBody>
      </p:sp>
      <p:sp>
        <p:nvSpPr>
          <p:cNvPr id="5" name="文本框 94"/>
          <p:cNvSpPr txBox="1">
            <a:spLocks noChangeArrowheads="1"/>
          </p:cNvSpPr>
          <p:nvPr/>
        </p:nvSpPr>
        <p:spPr bwMode="auto">
          <a:xfrm>
            <a:off x="12192" y="69904"/>
            <a:ext cx="5053997"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 </a:t>
            </a:r>
            <a:r>
              <a:rPr lang="zh-CN" altLang="en-US" sz="2800" b="1" dirty="0">
                <a:solidFill>
                  <a:schemeClr val="bg1"/>
                </a:solidFill>
                <a:latin typeface="微软雅黑" panose="020B0503020204020204" pitchFamily="34" charset="-122"/>
                <a:ea typeface="微软雅黑" panose="020B0503020204020204" pitchFamily="34" charset="-122"/>
              </a:rPr>
              <a:t>并发控制</a:t>
            </a:r>
          </a:p>
        </p:txBody>
      </p:sp>
      <p:sp>
        <p:nvSpPr>
          <p:cNvPr id="6" name="文本框 94"/>
          <p:cNvSpPr txBox="1">
            <a:spLocks noChangeArrowheads="1"/>
          </p:cNvSpPr>
          <p:nvPr/>
        </p:nvSpPr>
        <p:spPr bwMode="auto">
          <a:xfrm>
            <a:off x="4503781" y="79955"/>
            <a:ext cx="7908779"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10.2.1 </a:t>
            </a:r>
            <a:r>
              <a:rPr lang="zh-CN" altLang="en-US" sz="2800" b="1" dirty="0">
                <a:solidFill>
                  <a:schemeClr val="bg1"/>
                </a:solidFill>
                <a:latin typeface="微软雅黑" panose="020B0503020204020204" pitchFamily="34" charset="-122"/>
                <a:ea typeface="微软雅黑" panose="020B0503020204020204" pitchFamily="34" charset="-122"/>
              </a:rPr>
              <a:t>并发控制的概念</a:t>
            </a:r>
          </a:p>
        </p:txBody>
      </p:sp>
      <p:cxnSp>
        <p:nvCxnSpPr>
          <p:cNvPr id="7" name="直接连接符 6"/>
          <p:cNvCxnSpPr/>
          <p:nvPr/>
        </p:nvCxnSpPr>
        <p:spPr>
          <a:xfrm rot="5400000">
            <a:off x="3844152" y="367365"/>
            <a:ext cx="351464" cy="260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120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ox(in)">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ox(in)">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ox(in)">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box(in)">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box(in)">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box(in)">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box(in)">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nodeType="clickEffect">
                                  <p:stCondLst>
                                    <p:cond delay="0"/>
                                  </p:stCondLst>
                                  <p:childTnLst>
                                    <p:set>
                                      <p:cBhvr>
                                        <p:cTn id="41" dur="1" fill="hold">
                                          <p:stCondLst>
                                            <p:cond delay="0"/>
                                          </p:stCondLst>
                                        </p:cTn>
                                        <p:tgtEl>
                                          <p:spTgt spid="4">
                                            <p:txEl>
                                              <p:pRg st="8" end="8"/>
                                            </p:txEl>
                                          </p:spTgt>
                                        </p:tgtEl>
                                        <p:attrNameLst>
                                          <p:attrName>style.visibility</p:attrName>
                                        </p:attrNameLst>
                                      </p:cBhvr>
                                      <p:to>
                                        <p:strVal val="visible"/>
                                      </p:to>
                                    </p:set>
                                    <p:animEffect transition="in" filter="box(in)">
                                      <p:cBhvr>
                                        <p:cTn id="42" dur="500"/>
                                        <p:tgtEl>
                                          <p:spTgt spid="4">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4" presetClass="entr" presetSubtype="16" fill="hold" nodeType="clickEffect">
                                  <p:stCondLst>
                                    <p:cond delay="0"/>
                                  </p:stCondLst>
                                  <p:childTnLst>
                                    <p:set>
                                      <p:cBhvr>
                                        <p:cTn id="46" dur="1" fill="hold">
                                          <p:stCondLst>
                                            <p:cond delay="0"/>
                                          </p:stCondLst>
                                        </p:cTn>
                                        <p:tgtEl>
                                          <p:spTgt spid="4">
                                            <p:txEl>
                                              <p:pRg st="9" end="9"/>
                                            </p:txEl>
                                          </p:spTgt>
                                        </p:tgtEl>
                                        <p:attrNameLst>
                                          <p:attrName>style.visibility</p:attrName>
                                        </p:attrNameLst>
                                      </p:cBhvr>
                                      <p:to>
                                        <p:strVal val="visible"/>
                                      </p:to>
                                    </p:set>
                                    <p:animEffect transition="in" filter="box(in)">
                                      <p:cBhvr>
                                        <p:cTn id="47" dur="500"/>
                                        <p:tgtEl>
                                          <p:spTgt spid="4">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4" presetClass="entr" presetSubtype="16" fill="hold" nodeType="clickEffect">
                                  <p:stCondLst>
                                    <p:cond delay="0"/>
                                  </p:stCondLst>
                                  <p:childTnLst>
                                    <p:set>
                                      <p:cBhvr>
                                        <p:cTn id="51" dur="1" fill="hold">
                                          <p:stCondLst>
                                            <p:cond delay="0"/>
                                          </p:stCondLst>
                                        </p:cTn>
                                        <p:tgtEl>
                                          <p:spTgt spid="4">
                                            <p:txEl>
                                              <p:pRg st="10" end="10"/>
                                            </p:txEl>
                                          </p:spTgt>
                                        </p:tgtEl>
                                        <p:attrNameLst>
                                          <p:attrName>style.visibility</p:attrName>
                                        </p:attrNameLst>
                                      </p:cBhvr>
                                      <p:to>
                                        <p:strVal val="visible"/>
                                      </p:to>
                                    </p:set>
                                    <p:animEffect transition="in" filter="box(in)">
                                      <p:cBhvr>
                                        <p:cTn id="52" dur="500"/>
                                        <p:tgtEl>
                                          <p:spTgt spid="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8322" name="Rectangle 2"/>
          <p:cNvSpPr>
            <a:spLocks noGrp="1" noChangeArrowheads="1"/>
          </p:cNvSpPr>
          <p:nvPr>
            <p:ph type="body" idx="1"/>
          </p:nvPr>
        </p:nvSpPr>
        <p:spPr bwMode="auto">
          <a:xfrm>
            <a:off x="212651" y="981076"/>
            <a:ext cx="11674549" cy="48482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just" eaLnBrk="1" hangingPunct="1">
              <a:lnSpc>
                <a:spcPct val="90000"/>
              </a:lnSpc>
              <a:buFont typeface="Wingdings" panose="05000000000000000000" pitchFamily="2" charset="2"/>
              <a:buChar char="p"/>
            </a:pPr>
            <a:r>
              <a:rPr lang="en-US" altLang="zh-CN" sz="2400" b="1" dirty="0">
                <a:solidFill>
                  <a:srgbClr val="FF3300"/>
                </a:solidFill>
                <a:latin typeface="楷体_GB2312" pitchFamily="49" charset="-122"/>
                <a:ea typeface="楷体_GB2312" pitchFamily="49" charset="-122"/>
              </a:rPr>
              <a:t> </a:t>
            </a:r>
            <a:r>
              <a:rPr lang="zh-CN" altLang="en-US" sz="2400" b="1" dirty="0">
                <a:solidFill>
                  <a:srgbClr val="FF3300"/>
                </a:solidFill>
                <a:latin typeface="楷体_GB2312" pitchFamily="49" charset="-122"/>
                <a:ea typeface="楷体_GB2312" pitchFamily="49" charset="-122"/>
              </a:rPr>
              <a:t>差异备份 </a:t>
            </a:r>
          </a:p>
          <a:p>
            <a:pPr algn="just" eaLnBrk="1" hangingPunct="1">
              <a:lnSpc>
                <a:spcPct val="90000"/>
              </a:lnSpc>
              <a:buFontTx/>
              <a:buNone/>
            </a:pPr>
            <a:r>
              <a:rPr lang="zh-CN" altLang="en-US" sz="2400" b="1" dirty="0">
                <a:latin typeface="楷体_GB2312" pitchFamily="49" charset="-122"/>
                <a:ea typeface="楷体_GB2312" pitchFamily="49" charset="-122"/>
              </a:rPr>
              <a:t>      只记录自上次数据库备份后发生更改的数据。 </a:t>
            </a:r>
            <a:endParaRPr lang="zh-CN" altLang="en-US" sz="2400" b="1" dirty="0">
              <a:solidFill>
                <a:srgbClr val="000099"/>
              </a:solidFill>
              <a:latin typeface="楷体_GB2312" pitchFamily="49" charset="-122"/>
              <a:ea typeface="楷体_GB2312" pitchFamily="49" charset="-122"/>
            </a:endParaRPr>
          </a:p>
          <a:p>
            <a:pPr algn="just" eaLnBrk="1" hangingPunct="1">
              <a:lnSpc>
                <a:spcPct val="90000"/>
              </a:lnSpc>
              <a:buFontTx/>
              <a:buNone/>
            </a:pPr>
            <a:r>
              <a:rPr lang="zh-CN" altLang="en-US" sz="2400" b="1" dirty="0">
                <a:solidFill>
                  <a:srgbClr val="FF3300"/>
                </a:solidFill>
                <a:latin typeface="楷体_GB2312" pitchFamily="49" charset="-122"/>
                <a:ea typeface="楷体_GB2312" pitchFamily="49" charset="-122"/>
              </a:rPr>
              <a:t>优点：</a:t>
            </a:r>
            <a:r>
              <a:rPr lang="zh-CN" altLang="en-US" sz="2400" b="1" dirty="0">
                <a:latin typeface="楷体_GB2312" pitchFamily="49" charset="-122"/>
                <a:ea typeface="楷体_GB2312" pitchFamily="49" charset="-122"/>
              </a:rPr>
              <a:t>比完整备份小且备份速度快</a:t>
            </a:r>
            <a:r>
              <a:rPr lang="en-US" altLang="zh-CN" sz="2400" b="1" dirty="0">
                <a:latin typeface="楷体_GB2312" pitchFamily="49" charset="-122"/>
                <a:ea typeface="楷体_GB2312" pitchFamily="49" charset="-122"/>
              </a:rPr>
              <a:t>,</a:t>
            </a:r>
            <a:r>
              <a:rPr lang="zh-CN" altLang="en-US" sz="2400" b="1" dirty="0">
                <a:latin typeface="楷体_GB2312" pitchFamily="49" charset="-122"/>
                <a:ea typeface="楷体_GB2312" pitchFamily="49" charset="-122"/>
              </a:rPr>
              <a:t>主要用于使用频繁的系统</a:t>
            </a:r>
            <a:r>
              <a:rPr lang="en-US" altLang="zh-CN" sz="2400" b="1" dirty="0">
                <a:latin typeface="楷体_GB2312" pitchFamily="49" charset="-122"/>
                <a:ea typeface="楷体_GB2312" pitchFamily="49" charset="-122"/>
              </a:rPr>
              <a:t>,</a:t>
            </a:r>
            <a:r>
              <a:rPr lang="zh-CN" altLang="en-US" sz="2400" b="1" dirty="0">
                <a:latin typeface="楷体_GB2312" pitchFamily="49" charset="-122"/>
                <a:ea typeface="楷体_GB2312" pitchFamily="49" charset="-122"/>
              </a:rPr>
              <a:t>可以经常地备份，将减少丢失数据的危险</a:t>
            </a:r>
            <a:r>
              <a:rPr lang="zh-CN" altLang="en-US" sz="2400" b="1" dirty="0">
                <a:solidFill>
                  <a:schemeClr val="tx2"/>
                </a:solidFill>
                <a:latin typeface="楷体_GB2312" pitchFamily="49" charset="-122"/>
                <a:ea typeface="楷体_GB2312" pitchFamily="49" charset="-122"/>
              </a:rPr>
              <a:t>。</a:t>
            </a:r>
          </a:p>
          <a:p>
            <a:pPr algn="just" eaLnBrk="1" hangingPunct="1">
              <a:lnSpc>
                <a:spcPct val="90000"/>
              </a:lnSpc>
              <a:buFontTx/>
              <a:buNone/>
            </a:pPr>
            <a:r>
              <a:rPr lang="zh-CN" altLang="en-US" sz="2400" b="1" dirty="0">
                <a:solidFill>
                  <a:srgbClr val="FF3300"/>
                </a:solidFill>
                <a:latin typeface="楷体_GB2312" pitchFamily="49" charset="-122"/>
                <a:ea typeface="楷体_GB2312" pitchFamily="49" charset="-122"/>
              </a:rPr>
              <a:t>总：</a:t>
            </a:r>
            <a:r>
              <a:rPr lang="zh-CN" altLang="en-US" sz="2400" b="1" dirty="0">
                <a:latin typeface="楷体_GB2312" pitchFamily="49" charset="-122"/>
                <a:ea typeface="楷体_GB2312" pitchFamily="49" charset="-122"/>
              </a:rPr>
              <a:t>使用差异数据库备份将数据库还原到差异数据库备份完成时的那一点。若要恢复到精确的故障点，必须使用事务日志备份。 </a:t>
            </a:r>
          </a:p>
        </p:txBody>
      </p:sp>
      <p:sp>
        <p:nvSpPr>
          <p:cNvPr id="568324" name="Rectangle 4"/>
          <p:cNvSpPr>
            <a:spLocks noChangeArrowheads="1"/>
          </p:cNvSpPr>
          <p:nvPr/>
        </p:nvSpPr>
        <p:spPr bwMode="auto">
          <a:xfrm>
            <a:off x="719667" y="3690421"/>
            <a:ext cx="1094316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r>
              <a:rPr lang="en-US" altLang="zh-CN" sz="2400" b="0" dirty="0">
                <a:solidFill>
                  <a:srgbClr val="FF3300"/>
                </a:solidFill>
                <a:latin typeface="Arial" charset="0"/>
                <a:ea typeface="宋体" charset="-122"/>
              </a:rPr>
              <a:t>BACKUP DATABASE  </a:t>
            </a:r>
            <a:r>
              <a:rPr lang="en-US" altLang="zh-CN" sz="2400" b="0" dirty="0" err="1">
                <a:solidFill>
                  <a:srgbClr val="FF3300"/>
                </a:solidFill>
                <a:latin typeface="Arial" charset="0"/>
                <a:ea typeface="宋体" charset="-122"/>
              </a:rPr>
              <a:t>database_name</a:t>
            </a:r>
            <a:r>
              <a:rPr lang="en-US" altLang="zh-CN" sz="2400" b="0" dirty="0">
                <a:solidFill>
                  <a:srgbClr val="FF3300"/>
                </a:solidFill>
                <a:latin typeface="Arial" charset="0"/>
                <a:ea typeface="宋体" charset="-122"/>
              </a:rPr>
              <a:t> </a:t>
            </a:r>
          </a:p>
          <a:p>
            <a:pPr algn="l" eaLnBrk="1" hangingPunct="1"/>
            <a:r>
              <a:rPr lang="en-US" altLang="zh-CN" sz="2400" b="0" dirty="0">
                <a:solidFill>
                  <a:srgbClr val="FF3300"/>
                </a:solidFill>
                <a:latin typeface="Arial" charset="0"/>
                <a:ea typeface="宋体" charset="-122"/>
              </a:rPr>
              <a:t>TO { DISK | TAPE } = '</a:t>
            </a:r>
            <a:r>
              <a:rPr lang="en-US" altLang="zh-CN" sz="2400" b="0" dirty="0" err="1">
                <a:solidFill>
                  <a:srgbClr val="FF3300"/>
                </a:solidFill>
                <a:latin typeface="Arial" charset="0"/>
                <a:ea typeface="宋体" charset="-122"/>
              </a:rPr>
              <a:t>physical_backup_device_name</a:t>
            </a:r>
            <a:r>
              <a:rPr lang="en-US" altLang="zh-CN" sz="2400" b="0" dirty="0">
                <a:solidFill>
                  <a:srgbClr val="FF3300"/>
                </a:solidFill>
                <a:latin typeface="Arial" charset="0"/>
                <a:ea typeface="宋体" charset="-122"/>
              </a:rPr>
              <a:t>'</a:t>
            </a:r>
          </a:p>
          <a:p>
            <a:pPr algn="l" eaLnBrk="1" hangingPunct="1"/>
            <a:r>
              <a:rPr lang="en-US" altLang="zh-CN" sz="2400" b="0" dirty="0">
                <a:solidFill>
                  <a:srgbClr val="FF3300"/>
                </a:solidFill>
                <a:latin typeface="Arial" charset="0"/>
                <a:ea typeface="宋体" charset="-122"/>
              </a:rPr>
              <a:t>WITH  DIFFERENTIAL</a:t>
            </a:r>
          </a:p>
        </p:txBody>
      </p:sp>
      <p:sp>
        <p:nvSpPr>
          <p:cNvPr id="568325" name="Rectangle 5"/>
          <p:cNvSpPr>
            <a:spLocks noChangeArrowheads="1"/>
          </p:cNvSpPr>
          <p:nvPr/>
        </p:nvSpPr>
        <p:spPr bwMode="auto">
          <a:xfrm>
            <a:off x="431800" y="5113411"/>
            <a:ext cx="11760200" cy="1484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lnSpc>
                <a:spcPct val="80000"/>
              </a:lnSpc>
              <a:spcBef>
                <a:spcPct val="20000"/>
              </a:spcBef>
            </a:pPr>
            <a:r>
              <a:rPr lang="zh-CN" altLang="en-US" sz="2400" dirty="0">
                <a:solidFill>
                  <a:schemeClr val="tx1"/>
                </a:solidFill>
              </a:rPr>
              <a:t>例</a:t>
            </a:r>
            <a:r>
              <a:rPr lang="en-US" altLang="zh-CN" sz="2400" dirty="0">
                <a:solidFill>
                  <a:schemeClr val="tx1"/>
                </a:solidFill>
              </a:rPr>
              <a:t>2: </a:t>
            </a:r>
            <a:r>
              <a:rPr lang="zh-CN" altLang="en-US" sz="2400" dirty="0">
                <a:solidFill>
                  <a:schemeClr val="tx1"/>
                </a:solidFill>
              </a:rPr>
              <a:t>若干时间过去了，</a:t>
            </a:r>
            <a:r>
              <a:rPr lang="en-US" altLang="zh-CN" sz="2400" dirty="0">
                <a:solidFill>
                  <a:schemeClr val="tx1"/>
                </a:solidFill>
              </a:rPr>
              <a:t>Sample</a:t>
            </a:r>
            <a:r>
              <a:rPr lang="zh-CN" altLang="en-US" sz="2400" dirty="0">
                <a:solidFill>
                  <a:schemeClr val="tx1"/>
                </a:solidFill>
              </a:rPr>
              <a:t>数据库的内容发生一些变化，需要做一个差异备份：</a:t>
            </a:r>
            <a:r>
              <a:rPr lang="zh-CN" altLang="en-US" sz="2400" dirty="0">
                <a:solidFill>
                  <a:schemeClr val="tx1"/>
                </a:solidFill>
                <a:ea typeface="Arial Unicode MS" pitchFamily="34" charset="-122"/>
                <a:cs typeface="Arial Unicode MS" pitchFamily="34" charset="-122"/>
              </a:rPr>
              <a:t> </a:t>
            </a:r>
          </a:p>
          <a:p>
            <a:pPr algn="l" eaLnBrk="1" hangingPunct="1">
              <a:lnSpc>
                <a:spcPct val="80000"/>
              </a:lnSpc>
              <a:spcBef>
                <a:spcPct val="20000"/>
              </a:spcBef>
            </a:pPr>
            <a:r>
              <a:rPr lang="en-US" altLang="zh-CN" sz="2400" dirty="0">
                <a:solidFill>
                  <a:srgbClr val="0000FF"/>
                </a:solidFill>
                <a:latin typeface="Arial" charset="0"/>
                <a:ea typeface="宋体" charset="-122"/>
              </a:rPr>
              <a:t>BACKUP DATABASE Sample </a:t>
            </a:r>
          </a:p>
          <a:p>
            <a:pPr algn="l" eaLnBrk="1" hangingPunct="1">
              <a:lnSpc>
                <a:spcPct val="80000"/>
              </a:lnSpc>
              <a:spcBef>
                <a:spcPct val="20000"/>
              </a:spcBef>
            </a:pPr>
            <a:r>
              <a:rPr lang="en-US" altLang="zh-CN" sz="2400" dirty="0">
                <a:solidFill>
                  <a:srgbClr val="0000FF"/>
                </a:solidFill>
                <a:latin typeface="Arial" charset="0"/>
                <a:ea typeface="宋体" charset="-122"/>
              </a:rPr>
              <a:t>TO  DISK=’D:\backup\Sample_1.bak’ </a:t>
            </a:r>
          </a:p>
          <a:p>
            <a:pPr algn="l" eaLnBrk="1" hangingPunct="1">
              <a:spcBef>
                <a:spcPct val="20000"/>
              </a:spcBef>
            </a:pPr>
            <a:r>
              <a:rPr lang="en-US" altLang="zh-CN" sz="2400" dirty="0">
                <a:solidFill>
                  <a:srgbClr val="0000FF"/>
                </a:solidFill>
                <a:latin typeface="Arial" charset="0"/>
                <a:ea typeface="宋体" charset="-122"/>
              </a:rPr>
              <a:t>WITH  DIFFERENTIAL</a:t>
            </a:r>
          </a:p>
        </p:txBody>
      </p:sp>
      <p:sp>
        <p:nvSpPr>
          <p:cNvPr id="7"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8" name="文本框 94"/>
          <p:cNvSpPr txBox="1">
            <a:spLocks noChangeArrowheads="1"/>
          </p:cNvSpPr>
          <p:nvPr/>
        </p:nvSpPr>
        <p:spPr bwMode="auto">
          <a:xfrm>
            <a:off x="6385745" y="59070"/>
            <a:ext cx="3393998"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10.5.1 </a:t>
            </a:r>
            <a:r>
              <a:rPr lang="zh-CN" altLang="en-US" sz="2800" b="1" dirty="0">
                <a:solidFill>
                  <a:schemeClr val="bg1"/>
                </a:solidFill>
                <a:latin typeface="微软雅黑" panose="020B0503020204020204" pitchFamily="34" charset="-122"/>
                <a:ea typeface="微软雅黑" panose="020B0503020204020204" pitchFamily="34" charset="-122"/>
              </a:rPr>
              <a:t>数据库备份</a:t>
            </a:r>
          </a:p>
        </p:txBody>
      </p:sp>
      <p:cxnSp>
        <p:nvCxnSpPr>
          <p:cNvPr id="9" name="直接连接符 8"/>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687392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68322">
                                            <p:txEl>
                                              <p:pRg st="2" end="2"/>
                                            </p:txEl>
                                          </p:spTgt>
                                        </p:tgtEl>
                                        <p:attrNameLst>
                                          <p:attrName>style.visibility</p:attrName>
                                        </p:attrNameLst>
                                      </p:cBhvr>
                                      <p:to>
                                        <p:strVal val="visible"/>
                                      </p:to>
                                    </p:set>
                                    <p:animEffect transition="in" filter="blinds(horizontal)">
                                      <p:cBhvr>
                                        <p:cTn id="7" dur="500"/>
                                        <p:tgtEl>
                                          <p:spTgt spid="568322">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68322">
                                            <p:txEl>
                                              <p:pRg st="3" end="3"/>
                                            </p:txEl>
                                          </p:spTgt>
                                        </p:tgtEl>
                                        <p:attrNameLst>
                                          <p:attrName>style.visibility</p:attrName>
                                        </p:attrNameLst>
                                      </p:cBhvr>
                                      <p:to>
                                        <p:strVal val="visible"/>
                                      </p:to>
                                    </p:set>
                                    <p:animEffect transition="in" filter="blinds(horizontal)">
                                      <p:cBhvr>
                                        <p:cTn id="12" dur="500"/>
                                        <p:tgtEl>
                                          <p:spTgt spid="568322">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68324"/>
                                        </p:tgtEl>
                                        <p:attrNameLst>
                                          <p:attrName>style.visibility</p:attrName>
                                        </p:attrNameLst>
                                      </p:cBhvr>
                                      <p:to>
                                        <p:strVal val="visible"/>
                                      </p:to>
                                    </p:set>
                                    <p:animEffect transition="in" filter="blinds(horizontal)">
                                      <p:cBhvr>
                                        <p:cTn id="17" dur="500"/>
                                        <p:tgtEl>
                                          <p:spTgt spid="56832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568325">
                                            <p:txEl>
                                              <p:pRg st="0" end="0"/>
                                            </p:txEl>
                                          </p:spTgt>
                                        </p:tgtEl>
                                        <p:attrNameLst>
                                          <p:attrName>style.visibility</p:attrName>
                                        </p:attrNameLst>
                                      </p:cBhvr>
                                      <p:to>
                                        <p:strVal val="visible"/>
                                      </p:to>
                                    </p:set>
                                    <p:animEffect transition="in" filter="blinds(horizontal)">
                                      <p:cBhvr>
                                        <p:cTn id="22" dur="500"/>
                                        <p:tgtEl>
                                          <p:spTgt spid="568325">
                                            <p:txEl>
                                              <p:pRg st="0" end="0"/>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568325">
                                            <p:txEl>
                                              <p:pRg st="1" end="1"/>
                                            </p:txEl>
                                          </p:spTgt>
                                        </p:tgtEl>
                                        <p:attrNameLst>
                                          <p:attrName>style.visibility</p:attrName>
                                        </p:attrNameLst>
                                      </p:cBhvr>
                                      <p:to>
                                        <p:strVal val="visible"/>
                                      </p:to>
                                    </p:set>
                                    <p:animEffect transition="in" filter="blinds(horizontal)">
                                      <p:cBhvr>
                                        <p:cTn id="27" dur="500"/>
                                        <p:tgtEl>
                                          <p:spTgt spid="568325">
                                            <p:txEl>
                                              <p:pRg st="1" end="1"/>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568325">
                                            <p:txEl>
                                              <p:pRg st="2" end="2"/>
                                            </p:txEl>
                                          </p:spTgt>
                                        </p:tgtEl>
                                        <p:attrNameLst>
                                          <p:attrName>style.visibility</p:attrName>
                                        </p:attrNameLst>
                                      </p:cBhvr>
                                      <p:to>
                                        <p:strVal val="visible"/>
                                      </p:to>
                                    </p:set>
                                    <p:animEffect transition="in" filter="blinds(horizontal)">
                                      <p:cBhvr>
                                        <p:cTn id="32" dur="500"/>
                                        <p:tgtEl>
                                          <p:spTgt spid="568325">
                                            <p:txEl>
                                              <p:pRg st="2" end="2"/>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568325">
                                            <p:txEl>
                                              <p:pRg st="3" end="3"/>
                                            </p:txEl>
                                          </p:spTgt>
                                        </p:tgtEl>
                                        <p:attrNameLst>
                                          <p:attrName>style.visibility</p:attrName>
                                        </p:attrNameLst>
                                      </p:cBhvr>
                                      <p:to>
                                        <p:strVal val="visible"/>
                                      </p:to>
                                    </p:set>
                                    <p:animEffect transition="in" filter="blinds(horizontal)">
                                      <p:cBhvr>
                                        <p:cTn id="37" dur="500"/>
                                        <p:tgtEl>
                                          <p:spTgt spid="56832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8324"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535" name="Rectangle 7"/>
          <p:cNvSpPr>
            <a:spLocks noChangeArrowheads="1"/>
          </p:cNvSpPr>
          <p:nvPr/>
        </p:nvSpPr>
        <p:spPr bwMode="auto">
          <a:xfrm>
            <a:off x="431800" y="1125539"/>
            <a:ext cx="11176000" cy="217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609600" indent="-609600"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eaLnBrk="1" hangingPunct="1">
              <a:spcBef>
                <a:spcPct val="20000"/>
              </a:spcBef>
              <a:buFont typeface="Wingdings" panose="05000000000000000000" pitchFamily="2" charset="2"/>
              <a:buChar char="p"/>
            </a:pPr>
            <a:r>
              <a:rPr lang="en-US" altLang="zh-CN" sz="2400" dirty="0">
                <a:solidFill>
                  <a:srgbClr val="FF3300"/>
                </a:solidFill>
              </a:rPr>
              <a:t> </a:t>
            </a:r>
            <a:r>
              <a:rPr lang="zh-CN" altLang="en-US" sz="2400" dirty="0">
                <a:solidFill>
                  <a:srgbClr val="FF3300"/>
                </a:solidFill>
              </a:rPr>
              <a:t>差异备份 </a:t>
            </a:r>
          </a:p>
          <a:p>
            <a:pPr algn="l" eaLnBrk="1" hangingPunct="1">
              <a:spcBef>
                <a:spcPct val="20000"/>
              </a:spcBef>
            </a:pPr>
            <a:r>
              <a:rPr lang="zh-CN" altLang="en-US" sz="2400" dirty="0">
                <a:solidFill>
                  <a:schemeClr val="tx1"/>
                </a:solidFill>
              </a:rPr>
              <a:t>建议在执行差异数据库备份时使用如下过程： </a:t>
            </a:r>
          </a:p>
          <a:p>
            <a:pPr algn="l" eaLnBrk="1" hangingPunct="1">
              <a:spcBef>
                <a:spcPct val="20000"/>
              </a:spcBef>
              <a:buFontTx/>
              <a:buChar char="•"/>
            </a:pPr>
            <a:r>
              <a:rPr lang="zh-CN" altLang="en-US" sz="2400" dirty="0">
                <a:solidFill>
                  <a:srgbClr val="0000CC"/>
                </a:solidFill>
              </a:rPr>
              <a:t>创建定期的完整数据库备份。</a:t>
            </a:r>
          </a:p>
          <a:p>
            <a:pPr algn="l" eaLnBrk="1" hangingPunct="1">
              <a:spcBef>
                <a:spcPct val="20000"/>
              </a:spcBef>
              <a:buFontTx/>
              <a:buChar char="•"/>
            </a:pPr>
            <a:r>
              <a:rPr lang="zh-CN" altLang="en-US" sz="2400" dirty="0">
                <a:solidFill>
                  <a:srgbClr val="0000CC"/>
                </a:solidFill>
              </a:rPr>
              <a:t>在每个完整数据库备份之间定期创建差异数据库备份。</a:t>
            </a:r>
          </a:p>
          <a:p>
            <a:pPr algn="l" eaLnBrk="1" hangingPunct="1">
              <a:spcBef>
                <a:spcPct val="20000"/>
              </a:spcBef>
              <a:buFontTx/>
              <a:buChar char="•"/>
            </a:pPr>
            <a:r>
              <a:rPr lang="zh-CN" altLang="en-US" sz="2400" dirty="0">
                <a:solidFill>
                  <a:srgbClr val="0000CC"/>
                </a:solidFill>
              </a:rPr>
              <a:t>如果使用完全恢复模型或大容量日志记录恢复模型，则创建事务日志备份的频率比差异数据库备份大。</a:t>
            </a:r>
            <a:r>
              <a:rPr lang="zh-CN" altLang="en-US" sz="2400" dirty="0">
                <a:solidFill>
                  <a:schemeClr val="tx1"/>
                </a:solidFill>
              </a:rPr>
              <a:t> </a:t>
            </a:r>
          </a:p>
        </p:txBody>
      </p:sp>
      <p:sp>
        <p:nvSpPr>
          <p:cNvPr id="534537" name="Rectangle 9"/>
          <p:cNvSpPr>
            <a:spLocks noChangeArrowheads="1"/>
          </p:cNvSpPr>
          <p:nvPr/>
        </p:nvSpPr>
        <p:spPr bwMode="auto">
          <a:xfrm>
            <a:off x="527051" y="3789364"/>
            <a:ext cx="10972800"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609600" indent="-609600"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spcBef>
                <a:spcPct val="20000"/>
              </a:spcBef>
            </a:pPr>
            <a:r>
              <a:rPr lang="zh-CN" altLang="en-US" sz="2400" dirty="0">
                <a:solidFill>
                  <a:srgbClr val="FF0000"/>
                </a:solidFill>
              </a:rPr>
              <a:t>还原差异数据库备份的顺序为： </a:t>
            </a:r>
          </a:p>
          <a:p>
            <a:pPr algn="l" eaLnBrk="1" hangingPunct="1">
              <a:spcBef>
                <a:spcPct val="20000"/>
              </a:spcBef>
              <a:buFontTx/>
              <a:buChar char="•"/>
            </a:pPr>
            <a:r>
              <a:rPr lang="zh-CN" altLang="en-US" sz="2400" dirty="0">
                <a:solidFill>
                  <a:srgbClr val="0000CC"/>
                </a:solidFill>
              </a:rPr>
              <a:t>还原最新的数据库备份。</a:t>
            </a:r>
          </a:p>
          <a:p>
            <a:pPr algn="l" eaLnBrk="1" hangingPunct="1">
              <a:spcBef>
                <a:spcPct val="20000"/>
              </a:spcBef>
              <a:buFontTx/>
              <a:buChar char="•"/>
            </a:pPr>
            <a:r>
              <a:rPr lang="zh-CN" altLang="en-US" sz="2400" dirty="0">
                <a:solidFill>
                  <a:srgbClr val="0000CC"/>
                </a:solidFill>
              </a:rPr>
              <a:t>还原最后一次的差异数据库备份。</a:t>
            </a:r>
          </a:p>
          <a:p>
            <a:pPr algn="l" eaLnBrk="1" hangingPunct="1">
              <a:spcBef>
                <a:spcPct val="20000"/>
              </a:spcBef>
              <a:buFontTx/>
              <a:buChar char="•"/>
            </a:pPr>
            <a:r>
              <a:rPr lang="zh-CN" altLang="en-US" sz="2400" dirty="0">
                <a:solidFill>
                  <a:srgbClr val="0000CC"/>
                </a:solidFill>
              </a:rPr>
              <a:t>如果使用完全恢复或大容量日志记录恢复，则应用自上次创建差异数据库备份后创建的所有事务日志备份。</a:t>
            </a:r>
            <a:r>
              <a:rPr lang="zh-CN" altLang="en-US" sz="2400" dirty="0">
                <a:solidFill>
                  <a:schemeClr val="tx1"/>
                </a:solidFill>
              </a:rPr>
              <a:t> </a:t>
            </a:r>
          </a:p>
        </p:txBody>
      </p:sp>
      <p:sp>
        <p:nvSpPr>
          <p:cNvPr id="6"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7" name="文本框 94"/>
          <p:cNvSpPr txBox="1">
            <a:spLocks noChangeArrowheads="1"/>
          </p:cNvSpPr>
          <p:nvPr/>
        </p:nvSpPr>
        <p:spPr bwMode="auto">
          <a:xfrm>
            <a:off x="6385745" y="59070"/>
            <a:ext cx="3393998"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10.5.1 </a:t>
            </a:r>
            <a:r>
              <a:rPr lang="zh-CN" altLang="en-US" sz="2800" b="1" dirty="0">
                <a:solidFill>
                  <a:schemeClr val="bg1"/>
                </a:solidFill>
                <a:latin typeface="微软雅黑" panose="020B0503020204020204" pitchFamily="34" charset="-122"/>
                <a:ea typeface="微软雅黑" panose="020B0503020204020204" pitchFamily="34" charset="-122"/>
              </a:rPr>
              <a:t>数据库备份</a:t>
            </a:r>
          </a:p>
        </p:txBody>
      </p:sp>
      <p:cxnSp>
        <p:nvCxnSpPr>
          <p:cNvPr id="8" name="直接连接符 7"/>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837229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34535">
                                            <p:txEl>
                                              <p:pRg st="2" end="2"/>
                                            </p:txEl>
                                          </p:spTgt>
                                        </p:tgtEl>
                                        <p:attrNameLst>
                                          <p:attrName>style.visibility</p:attrName>
                                        </p:attrNameLst>
                                      </p:cBhvr>
                                      <p:to>
                                        <p:strVal val="visible"/>
                                      </p:to>
                                    </p:set>
                                    <p:animEffect transition="in" filter="blinds(horizontal)">
                                      <p:cBhvr>
                                        <p:cTn id="7" dur="500"/>
                                        <p:tgtEl>
                                          <p:spTgt spid="534535">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34535">
                                            <p:txEl>
                                              <p:pRg st="3" end="3"/>
                                            </p:txEl>
                                          </p:spTgt>
                                        </p:tgtEl>
                                        <p:attrNameLst>
                                          <p:attrName>style.visibility</p:attrName>
                                        </p:attrNameLst>
                                      </p:cBhvr>
                                      <p:to>
                                        <p:strVal val="visible"/>
                                      </p:to>
                                    </p:set>
                                    <p:animEffect transition="in" filter="blinds(horizontal)">
                                      <p:cBhvr>
                                        <p:cTn id="12" dur="500"/>
                                        <p:tgtEl>
                                          <p:spTgt spid="534535">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534535">
                                            <p:txEl>
                                              <p:pRg st="4" end="4"/>
                                            </p:txEl>
                                          </p:spTgt>
                                        </p:tgtEl>
                                        <p:attrNameLst>
                                          <p:attrName>style.visibility</p:attrName>
                                        </p:attrNameLst>
                                      </p:cBhvr>
                                      <p:to>
                                        <p:strVal val="visible"/>
                                      </p:to>
                                    </p:set>
                                    <p:animEffect transition="in" filter="blinds(horizontal)">
                                      <p:cBhvr>
                                        <p:cTn id="17" dur="500"/>
                                        <p:tgtEl>
                                          <p:spTgt spid="534535">
                                            <p:txEl>
                                              <p:pRg st="4" end="4"/>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534537">
                                            <p:txEl>
                                              <p:pRg st="1" end="1"/>
                                            </p:txEl>
                                          </p:spTgt>
                                        </p:tgtEl>
                                        <p:attrNameLst>
                                          <p:attrName>style.visibility</p:attrName>
                                        </p:attrNameLst>
                                      </p:cBhvr>
                                      <p:to>
                                        <p:strVal val="visible"/>
                                      </p:to>
                                    </p:set>
                                    <p:animEffect transition="in" filter="blinds(horizontal)">
                                      <p:cBhvr>
                                        <p:cTn id="22" dur="500"/>
                                        <p:tgtEl>
                                          <p:spTgt spid="534537">
                                            <p:txEl>
                                              <p:pRg st="1" end="1"/>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534537">
                                            <p:txEl>
                                              <p:pRg st="2" end="2"/>
                                            </p:txEl>
                                          </p:spTgt>
                                        </p:tgtEl>
                                        <p:attrNameLst>
                                          <p:attrName>style.visibility</p:attrName>
                                        </p:attrNameLst>
                                      </p:cBhvr>
                                      <p:to>
                                        <p:strVal val="visible"/>
                                      </p:to>
                                    </p:set>
                                    <p:animEffect transition="in" filter="blinds(horizontal)">
                                      <p:cBhvr>
                                        <p:cTn id="27" dur="500"/>
                                        <p:tgtEl>
                                          <p:spTgt spid="534537">
                                            <p:txEl>
                                              <p:pRg st="2" end="2"/>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534537">
                                            <p:txEl>
                                              <p:pRg st="3" end="3"/>
                                            </p:txEl>
                                          </p:spTgt>
                                        </p:tgtEl>
                                        <p:attrNameLst>
                                          <p:attrName>style.visibility</p:attrName>
                                        </p:attrNameLst>
                                      </p:cBhvr>
                                      <p:to>
                                        <p:strVal val="visible"/>
                                      </p:to>
                                    </p:set>
                                    <p:animEffect transition="in" filter="blinds(horizontal)">
                                      <p:cBhvr>
                                        <p:cTn id="32" dur="500"/>
                                        <p:tgtEl>
                                          <p:spTgt spid="53453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346" name="Rectangle 2"/>
          <p:cNvSpPr>
            <a:spLocks noGrp="1" noChangeArrowheads="1"/>
          </p:cNvSpPr>
          <p:nvPr>
            <p:ph type="body" idx="1"/>
          </p:nvPr>
        </p:nvSpPr>
        <p:spPr bwMode="auto">
          <a:xfrm>
            <a:off x="624417" y="981075"/>
            <a:ext cx="10945283" cy="216058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just" eaLnBrk="1" hangingPunct="1">
              <a:lnSpc>
                <a:spcPct val="90000"/>
              </a:lnSpc>
              <a:buFont typeface="Wingdings" panose="05000000000000000000" pitchFamily="2" charset="2"/>
              <a:buChar char="p"/>
            </a:pPr>
            <a:r>
              <a:rPr lang="zh-CN" altLang="en-US" sz="2400" b="1" dirty="0">
                <a:solidFill>
                  <a:srgbClr val="FF3300"/>
                </a:solidFill>
                <a:latin typeface="楷体_GB2312" pitchFamily="49" charset="-122"/>
                <a:ea typeface="楷体_GB2312" pitchFamily="49" charset="-122"/>
              </a:rPr>
              <a:t>日志文件备份 </a:t>
            </a:r>
          </a:p>
          <a:p>
            <a:pPr algn="just" eaLnBrk="1" hangingPunct="1">
              <a:lnSpc>
                <a:spcPct val="150000"/>
              </a:lnSpc>
              <a:buFontTx/>
              <a:buNone/>
            </a:pPr>
            <a:r>
              <a:rPr lang="zh-CN" altLang="en-US" sz="2400" b="1" dirty="0">
                <a:latin typeface="楷体_GB2312" pitchFamily="49" charset="-122"/>
                <a:ea typeface="楷体_GB2312" pitchFamily="49" charset="-122"/>
              </a:rPr>
              <a:t> 当数据库信息更改时</a:t>
            </a:r>
            <a:r>
              <a:rPr lang="en-US" altLang="zh-CN" sz="2400" b="1" dirty="0">
                <a:latin typeface="楷体_GB2312" pitchFamily="49" charset="-122"/>
                <a:ea typeface="楷体_GB2312" pitchFamily="49" charset="-122"/>
              </a:rPr>
              <a:t>,</a:t>
            </a:r>
            <a:r>
              <a:rPr lang="zh-CN" altLang="en-US" sz="2400" b="1" dirty="0">
                <a:latin typeface="楷体_GB2312" pitchFamily="49" charset="-122"/>
                <a:ea typeface="楷体_GB2312" pitchFamily="49" charset="-122"/>
              </a:rPr>
              <a:t>其更新操作将记入日志文件</a:t>
            </a:r>
            <a:r>
              <a:rPr lang="en-US" altLang="zh-CN" sz="2400" b="1" dirty="0">
                <a:latin typeface="楷体_GB2312" pitchFamily="49" charset="-122"/>
                <a:ea typeface="楷体_GB2312" pitchFamily="49" charset="-122"/>
              </a:rPr>
              <a:t>,</a:t>
            </a:r>
            <a:r>
              <a:rPr lang="zh-CN" altLang="en-US" sz="2400" b="1" dirty="0">
                <a:latin typeface="楷体_GB2312" pitchFamily="49" charset="-122"/>
                <a:ea typeface="楷体_GB2312" pitchFamily="49" charset="-122"/>
              </a:rPr>
              <a:t>将这部分操作信息进行备份。 </a:t>
            </a:r>
            <a:endParaRPr lang="zh-CN" altLang="en-US" sz="2400" b="1" dirty="0">
              <a:solidFill>
                <a:srgbClr val="000099"/>
              </a:solidFill>
              <a:latin typeface="楷体_GB2312" pitchFamily="49" charset="-122"/>
              <a:ea typeface="楷体_GB2312" pitchFamily="49" charset="-122"/>
            </a:endParaRPr>
          </a:p>
          <a:p>
            <a:pPr algn="just" eaLnBrk="1" hangingPunct="1">
              <a:lnSpc>
                <a:spcPct val="150000"/>
              </a:lnSpc>
              <a:buFontTx/>
              <a:buNone/>
            </a:pPr>
            <a:r>
              <a:rPr lang="zh-CN" altLang="en-US" sz="2400" b="1" dirty="0">
                <a:solidFill>
                  <a:srgbClr val="FF3300"/>
                </a:solidFill>
                <a:latin typeface="楷体_GB2312" pitchFamily="49" charset="-122"/>
                <a:ea typeface="楷体_GB2312" pitchFamily="49" charset="-122"/>
              </a:rPr>
              <a:t>总：</a:t>
            </a:r>
            <a:r>
              <a:rPr lang="zh-CN" altLang="en-US" sz="2400" b="1" dirty="0">
                <a:latin typeface="楷体_GB2312" pitchFamily="49" charset="-122"/>
                <a:ea typeface="楷体_GB2312" pitchFamily="49" charset="-122"/>
              </a:rPr>
              <a:t>日志备份比完整备份使用的资源少</a:t>
            </a:r>
            <a:r>
              <a:rPr lang="en-US" altLang="zh-CN" sz="2400" b="1" dirty="0">
                <a:latin typeface="楷体_GB2312" pitchFamily="49" charset="-122"/>
                <a:ea typeface="楷体_GB2312" pitchFamily="49" charset="-122"/>
              </a:rPr>
              <a:t>,</a:t>
            </a:r>
            <a:r>
              <a:rPr lang="zh-CN" altLang="en-US" sz="2400" b="1" dirty="0">
                <a:latin typeface="楷体_GB2312" pitchFamily="49" charset="-122"/>
                <a:ea typeface="楷体_GB2312" pitchFamily="49" charset="-122"/>
              </a:rPr>
              <a:t>可以使用事务日志备份将数据库恢复到特定的即时点或恢复到故障点。</a:t>
            </a:r>
            <a:endParaRPr lang="zh-CN" altLang="en-US" sz="2400" b="1" dirty="0">
              <a:solidFill>
                <a:schemeClr val="tx2"/>
              </a:solidFill>
              <a:latin typeface="楷体_GB2312" pitchFamily="49" charset="-122"/>
              <a:ea typeface="楷体_GB2312" pitchFamily="49" charset="-122"/>
            </a:endParaRPr>
          </a:p>
        </p:txBody>
      </p:sp>
      <p:sp>
        <p:nvSpPr>
          <p:cNvPr id="569348" name="Rectangle 4"/>
          <p:cNvSpPr>
            <a:spLocks noChangeArrowheads="1"/>
          </p:cNvSpPr>
          <p:nvPr/>
        </p:nvSpPr>
        <p:spPr bwMode="auto">
          <a:xfrm>
            <a:off x="649578" y="4396236"/>
            <a:ext cx="1147233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r>
              <a:rPr lang="en-US" altLang="zh-CN" sz="2400" dirty="0">
                <a:solidFill>
                  <a:srgbClr val="FF3300"/>
                </a:solidFill>
                <a:latin typeface="Arial" charset="0"/>
                <a:ea typeface="宋体" charset="-122"/>
              </a:rPr>
              <a:t>BACKUP LOG { </a:t>
            </a:r>
            <a:r>
              <a:rPr lang="en-US" altLang="zh-CN" sz="2400" dirty="0" err="1">
                <a:solidFill>
                  <a:srgbClr val="FF3300"/>
                </a:solidFill>
                <a:latin typeface="Arial" charset="0"/>
                <a:ea typeface="宋体" charset="-122"/>
              </a:rPr>
              <a:t>database_name</a:t>
            </a:r>
            <a:r>
              <a:rPr lang="en-US" altLang="zh-CN" sz="2400" dirty="0">
                <a:solidFill>
                  <a:srgbClr val="FF3300"/>
                </a:solidFill>
                <a:latin typeface="Arial" charset="0"/>
                <a:ea typeface="宋体" charset="-122"/>
              </a:rPr>
              <a:t> | @</a:t>
            </a:r>
            <a:r>
              <a:rPr lang="en-US" altLang="zh-CN" sz="2400" dirty="0" err="1">
                <a:solidFill>
                  <a:srgbClr val="FF3300"/>
                </a:solidFill>
                <a:latin typeface="Arial" charset="0"/>
                <a:ea typeface="宋体" charset="-122"/>
              </a:rPr>
              <a:t>database_name_var</a:t>
            </a:r>
            <a:r>
              <a:rPr lang="en-US" altLang="zh-CN" sz="2400" dirty="0">
                <a:solidFill>
                  <a:srgbClr val="FF3300"/>
                </a:solidFill>
                <a:latin typeface="Arial" charset="0"/>
                <a:ea typeface="宋体" charset="-122"/>
              </a:rPr>
              <a:t> }</a:t>
            </a:r>
          </a:p>
          <a:p>
            <a:pPr algn="l" eaLnBrk="1" hangingPunct="1"/>
            <a:r>
              <a:rPr lang="en-US" altLang="zh-CN" sz="2400" dirty="0">
                <a:solidFill>
                  <a:srgbClr val="FF3300"/>
                </a:solidFill>
                <a:latin typeface="Arial" charset="0"/>
                <a:ea typeface="宋体" charset="-122"/>
              </a:rPr>
              <a:t>TO { DISK | TAPE } = '</a:t>
            </a:r>
            <a:r>
              <a:rPr lang="en-US" altLang="zh-CN" sz="2400" dirty="0" err="1">
                <a:solidFill>
                  <a:srgbClr val="FF3300"/>
                </a:solidFill>
                <a:latin typeface="Arial" charset="0"/>
                <a:ea typeface="宋体" charset="-122"/>
              </a:rPr>
              <a:t>physical_backup_device_name</a:t>
            </a:r>
            <a:r>
              <a:rPr lang="en-US" altLang="zh-CN" sz="2400" dirty="0">
                <a:solidFill>
                  <a:srgbClr val="FF3300"/>
                </a:solidFill>
                <a:latin typeface="Arial" charset="0"/>
                <a:ea typeface="宋体" charset="-122"/>
              </a:rPr>
              <a:t>‘</a:t>
            </a:r>
          </a:p>
        </p:txBody>
      </p:sp>
      <p:sp>
        <p:nvSpPr>
          <p:cNvPr id="569349" name="Rectangle 5"/>
          <p:cNvSpPr>
            <a:spLocks noChangeArrowheads="1"/>
          </p:cNvSpPr>
          <p:nvPr/>
        </p:nvSpPr>
        <p:spPr bwMode="auto">
          <a:xfrm>
            <a:off x="361711" y="5142173"/>
            <a:ext cx="11760200" cy="1484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lnSpc>
                <a:spcPct val="150000"/>
              </a:lnSpc>
              <a:spcBef>
                <a:spcPct val="20000"/>
              </a:spcBef>
            </a:pPr>
            <a:r>
              <a:rPr lang="zh-CN" altLang="en-US" sz="2400" dirty="0">
                <a:solidFill>
                  <a:schemeClr val="tx1"/>
                </a:solidFill>
              </a:rPr>
              <a:t>例</a:t>
            </a:r>
            <a:r>
              <a:rPr lang="en-US" altLang="zh-CN" sz="2400" dirty="0">
                <a:solidFill>
                  <a:schemeClr val="tx1"/>
                </a:solidFill>
              </a:rPr>
              <a:t>3:</a:t>
            </a:r>
            <a:r>
              <a:rPr lang="zh-CN" altLang="en-US" sz="2400" dirty="0">
                <a:solidFill>
                  <a:schemeClr val="tx1"/>
                </a:solidFill>
              </a:rPr>
              <a:t>再过了若干时间，下列命令将数据库</a:t>
            </a:r>
            <a:r>
              <a:rPr lang="en-US" altLang="zh-CN" sz="2400" dirty="0">
                <a:solidFill>
                  <a:schemeClr val="tx1"/>
                </a:solidFill>
              </a:rPr>
              <a:t>Sample</a:t>
            </a:r>
            <a:r>
              <a:rPr lang="zh-CN" altLang="en-US" sz="2400" dirty="0">
                <a:solidFill>
                  <a:schemeClr val="tx1"/>
                </a:solidFill>
              </a:rPr>
              <a:t>的日志备份到</a:t>
            </a:r>
            <a:r>
              <a:rPr lang="en-US" altLang="zh-CN" sz="2400" dirty="0">
                <a:solidFill>
                  <a:schemeClr val="tx1"/>
                </a:solidFill>
              </a:rPr>
              <a:t>D:\backup\Sample_log.bak</a:t>
            </a:r>
            <a:r>
              <a:rPr lang="zh-CN" altLang="en-US" sz="2400" dirty="0">
                <a:solidFill>
                  <a:schemeClr val="tx1"/>
                </a:solidFill>
              </a:rPr>
              <a:t>：</a:t>
            </a:r>
            <a:r>
              <a:rPr lang="zh-CN" altLang="en-US" sz="2400" dirty="0">
                <a:solidFill>
                  <a:srgbClr val="0000FF"/>
                </a:solidFill>
              </a:rPr>
              <a:t> </a:t>
            </a:r>
          </a:p>
          <a:p>
            <a:pPr algn="l" eaLnBrk="1" hangingPunct="1">
              <a:lnSpc>
                <a:spcPct val="150000"/>
              </a:lnSpc>
              <a:spcBef>
                <a:spcPct val="20000"/>
              </a:spcBef>
            </a:pPr>
            <a:r>
              <a:rPr lang="en-US" altLang="zh-CN" sz="2400" dirty="0">
                <a:solidFill>
                  <a:srgbClr val="0000FF"/>
                </a:solidFill>
                <a:latin typeface="Arial Unicode MS" pitchFamily="34" charset="-122"/>
                <a:ea typeface="Arial Unicode MS" pitchFamily="34" charset="-122"/>
                <a:cs typeface="Arial Unicode MS" pitchFamily="34" charset="-122"/>
              </a:rPr>
              <a:t>BACKUP LOG Sample  TO  DISK=’D:\backup\</a:t>
            </a:r>
            <a:r>
              <a:rPr lang="en-US" altLang="zh-CN" sz="2400" dirty="0" err="1">
                <a:solidFill>
                  <a:srgbClr val="0000FF"/>
                </a:solidFill>
                <a:latin typeface="Arial Unicode MS" pitchFamily="34" charset="-122"/>
                <a:ea typeface="Arial Unicode MS" pitchFamily="34" charset="-122"/>
                <a:cs typeface="Arial Unicode MS" pitchFamily="34" charset="-122"/>
              </a:rPr>
              <a:t>Sample_log.bak</a:t>
            </a:r>
            <a:r>
              <a:rPr lang="en-US" altLang="zh-CN" sz="2400" dirty="0">
                <a:solidFill>
                  <a:srgbClr val="0000FF"/>
                </a:solidFill>
                <a:latin typeface="Arial Unicode MS" pitchFamily="34" charset="-122"/>
                <a:ea typeface="Arial Unicode MS" pitchFamily="34" charset="-122"/>
                <a:cs typeface="Arial Unicode MS" pitchFamily="34" charset="-122"/>
              </a:rPr>
              <a:t>’</a:t>
            </a:r>
          </a:p>
        </p:txBody>
      </p:sp>
      <p:sp>
        <p:nvSpPr>
          <p:cNvPr id="569350" name="Rectangle 6"/>
          <p:cNvSpPr>
            <a:spLocks noChangeArrowheads="1"/>
          </p:cNvSpPr>
          <p:nvPr/>
        </p:nvSpPr>
        <p:spPr bwMode="auto">
          <a:xfrm>
            <a:off x="180753" y="3211254"/>
            <a:ext cx="11770242" cy="110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lnSpc>
                <a:spcPct val="150000"/>
              </a:lnSpc>
              <a:spcBef>
                <a:spcPct val="20000"/>
              </a:spcBef>
            </a:pPr>
            <a:r>
              <a:rPr lang="en-US" altLang="zh-CN" sz="2400" dirty="0">
                <a:solidFill>
                  <a:schemeClr val="tx1"/>
                </a:solidFill>
              </a:rPr>
              <a:t>     </a:t>
            </a:r>
            <a:r>
              <a:rPr lang="zh-CN" altLang="en-US" sz="2400" dirty="0">
                <a:solidFill>
                  <a:schemeClr val="tx1"/>
                </a:solidFill>
              </a:rPr>
              <a:t>事务日志备份序列独立于数据库备份。可以生成一个事务日志备份序列，然后定期生成用于开始还原操作的数据库备份。 </a:t>
            </a:r>
          </a:p>
        </p:txBody>
      </p:sp>
      <p:sp>
        <p:nvSpPr>
          <p:cNvPr id="8"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9" name="文本框 94"/>
          <p:cNvSpPr txBox="1">
            <a:spLocks noChangeArrowheads="1"/>
          </p:cNvSpPr>
          <p:nvPr/>
        </p:nvSpPr>
        <p:spPr bwMode="auto">
          <a:xfrm>
            <a:off x="6385745" y="59070"/>
            <a:ext cx="3393998"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10.5.1 </a:t>
            </a:r>
            <a:r>
              <a:rPr lang="zh-CN" altLang="en-US" sz="2800" b="1" dirty="0">
                <a:solidFill>
                  <a:schemeClr val="bg1"/>
                </a:solidFill>
                <a:latin typeface="微软雅黑" panose="020B0503020204020204" pitchFamily="34" charset="-122"/>
                <a:ea typeface="微软雅黑" panose="020B0503020204020204" pitchFamily="34" charset="-122"/>
              </a:rPr>
              <a:t>数据库备份</a:t>
            </a:r>
          </a:p>
        </p:txBody>
      </p:sp>
      <p:cxnSp>
        <p:nvCxnSpPr>
          <p:cNvPr id="10" name="直接连接符 9"/>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52572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69346">
                                            <p:txEl>
                                              <p:pRg st="2" end="2"/>
                                            </p:txEl>
                                          </p:spTgt>
                                        </p:tgtEl>
                                        <p:attrNameLst>
                                          <p:attrName>style.visibility</p:attrName>
                                        </p:attrNameLst>
                                      </p:cBhvr>
                                      <p:to>
                                        <p:strVal val="visible"/>
                                      </p:to>
                                    </p:set>
                                    <p:animEffect transition="in" filter="blinds(horizontal)">
                                      <p:cBhvr>
                                        <p:cTn id="7" dur="500"/>
                                        <p:tgtEl>
                                          <p:spTgt spid="569346">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69350">
                                            <p:txEl>
                                              <p:pRg st="0" end="0"/>
                                            </p:txEl>
                                          </p:spTgt>
                                        </p:tgtEl>
                                        <p:attrNameLst>
                                          <p:attrName>style.visibility</p:attrName>
                                        </p:attrNameLst>
                                      </p:cBhvr>
                                      <p:to>
                                        <p:strVal val="visible"/>
                                      </p:to>
                                    </p:set>
                                    <p:animEffect transition="in" filter="blinds(horizontal)">
                                      <p:cBhvr>
                                        <p:cTn id="12" dur="500"/>
                                        <p:tgtEl>
                                          <p:spTgt spid="569350">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69348"/>
                                        </p:tgtEl>
                                        <p:attrNameLst>
                                          <p:attrName>style.visibility</p:attrName>
                                        </p:attrNameLst>
                                      </p:cBhvr>
                                      <p:to>
                                        <p:strVal val="visible"/>
                                      </p:to>
                                    </p:set>
                                    <p:animEffect transition="in" filter="blinds(horizontal)">
                                      <p:cBhvr>
                                        <p:cTn id="17" dur="500"/>
                                        <p:tgtEl>
                                          <p:spTgt spid="56934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569349">
                                            <p:txEl>
                                              <p:pRg st="0" end="0"/>
                                            </p:txEl>
                                          </p:spTgt>
                                        </p:tgtEl>
                                        <p:attrNameLst>
                                          <p:attrName>style.visibility</p:attrName>
                                        </p:attrNameLst>
                                      </p:cBhvr>
                                      <p:to>
                                        <p:strVal val="visible"/>
                                      </p:to>
                                    </p:set>
                                    <p:animEffect transition="in" filter="blinds(horizontal)">
                                      <p:cBhvr>
                                        <p:cTn id="22" dur="500"/>
                                        <p:tgtEl>
                                          <p:spTgt spid="569349">
                                            <p:txEl>
                                              <p:pRg st="0" end="0"/>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569349">
                                            <p:txEl>
                                              <p:pRg st="1" end="1"/>
                                            </p:txEl>
                                          </p:spTgt>
                                        </p:tgtEl>
                                        <p:attrNameLst>
                                          <p:attrName>style.visibility</p:attrName>
                                        </p:attrNameLst>
                                      </p:cBhvr>
                                      <p:to>
                                        <p:strVal val="visible"/>
                                      </p:to>
                                    </p:set>
                                    <p:animEffect transition="in" filter="blinds(horizontal)">
                                      <p:cBhvr>
                                        <p:cTn id="27" dur="500"/>
                                        <p:tgtEl>
                                          <p:spTgt spid="56934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9348" grpId="0"/>
      <p:bldP spid="569350" grpId="0" build="allAtOnce"/>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ChangeArrowheads="1"/>
          </p:cNvSpPr>
          <p:nvPr>
            <p:ph type="title"/>
          </p:nvPr>
        </p:nvSpPr>
        <p:spPr bwMode="auto">
          <a:xfrm>
            <a:off x="527051" y="981075"/>
            <a:ext cx="10972800" cy="4445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zh-CN" altLang="en-US" sz="2400" b="1">
                <a:latin typeface="楷体_GB2312" pitchFamily="49" charset="-122"/>
                <a:ea typeface="楷体_GB2312" pitchFamily="49" charset="-122"/>
              </a:rPr>
              <a:t>例子</a:t>
            </a:r>
            <a:r>
              <a:rPr lang="en-US" altLang="zh-CN" sz="2400" b="1">
                <a:latin typeface="楷体_GB2312" pitchFamily="49" charset="-122"/>
                <a:ea typeface="楷体_GB2312" pitchFamily="49" charset="-122"/>
              </a:rPr>
              <a:t>:</a:t>
            </a:r>
            <a:r>
              <a:rPr lang="zh-CN" altLang="en-US" sz="2400" b="1">
                <a:latin typeface="楷体_GB2312" pitchFamily="49" charset="-122"/>
                <a:ea typeface="楷体_GB2312" pitchFamily="49" charset="-122"/>
              </a:rPr>
              <a:t>假设有下列事件序列 </a:t>
            </a:r>
            <a:r>
              <a:rPr lang="en-US" altLang="zh-CN" sz="2400" b="1">
                <a:latin typeface="楷体_GB2312" pitchFamily="49" charset="-122"/>
                <a:ea typeface="楷体_GB2312" pitchFamily="49" charset="-122"/>
              </a:rPr>
              <a:t>:</a:t>
            </a:r>
          </a:p>
        </p:txBody>
      </p:sp>
      <p:sp>
        <p:nvSpPr>
          <p:cNvPr id="539651" name="Rectangle 3"/>
          <p:cNvSpPr>
            <a:spLocks noGrp="1" noChangeArrowheads="1"/>
          </p:cNvSpPr>
          <p:nvPr>
            <p:ph type="body" idx="1"/>
          </p:nvPr>
        </p:nvSpPr>
        <p:spPr bwMode="auto">
          <a:xfrm>
            <a:off x="624417" y="1484313"/>
            <a:ext cx="10972800" cy="32004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buFontTx/>
              <a:buNone/>
            </a:pPr>
            <a:r>
              <a:rPr lang="zh-CN" altLang="en-US" sz="2400" b="1">
                <a:latin typeface="楷体_GB2312" pitchFamily="49" charset="-122"/>
                <a:ea typeface="楷体_GB2312" pitchFamily="49" charset="-122"/>
              </a:rPr>
              <a:t>时间                       事件</a:t>
            </a:r>
          </a:p>
          <a:p>
            <a:pPr eaLnBrk="1" hangingPunct="1">
              <a:buFontTx/>
              <a:buNone/>
            </a:pPr>
            <a:r>
              <a:rPr lang="zh-CN" altLang="en-US" sz="2400" b="1">
                <a:latin typeface="楷体_GB2312" pitchFamily="49" charset="-122"/>
                <a:ea typeface="楷体_GB2312" pitchFamily="49" charset="-122"/>
              </a:rPr>
              <a:t>上午 </a:t>
            </a:r>
            <a:r>
              <a:rPr lang="en-US" altLang="zh-CN" sz="2400" b="1">
                <a:latin typeface="楷体_GB2312" pitchFamily="49" charset="-122"/>
                <a:ea typeface="楷体_GB2312" pitchFamily="49" charset="-122"/>
              </a:rPr>
              <a:t>8:00               </a:t>
            </a:r>
            <a:r>
              <a:rPr lang="zh-CN" altLang="en-US" sz="2400" b="1">
                <a:latin typeface="楷体_GB2312" pitchFamily="49" charset="-122"/>
                <a:ea typeface="楷体_GB2312" pitchFamily="49" charset="-122"/>
              </a:rPr>
              <a:t>备份数据库</a:t>
            </a:r>
          </a:p>
          <a:p>
            <a:pPr eaLnBrk="1" hangingPunct="1">
              <a:buFontTx/>
              <a:buNone/>
            </a:pPr>
            <a:r>
              <a:rPr lang="zh-CN" altLang="en-US" sz="2400" b="1">
                <a:latin typeface="楷体_GB2312" pitchFamily="49" charset="-122"/>
                <a:ea typeface="楷体_GB2312" pitchFamily="49" charset="-122"/>
              </a:rPr>
              <a:t>中午                    备份事务日志</a:t>
            </a:r>
          </a:p>
          <a:p>
            <a:pPr eaLnBrk="1" hangingPunct="1">
              <a:buFontTx/>
              <a:buNone/>
            </a:pPr>
            <a:r>
              <a:rPr lang="zh-CN" altLang="en-US" sz="2400" b="1">
                <a:latin typeface="楷体_GB2312" pitchFamily="49" charset="-122"/>
                <a:ea typeface="楷体_GB2312" pitchFamily="49" charset="-122"/>
              </a:rPr>
              <a:t>下午 </a:t>
            </a:r>
            <a:r>
              <a:rPr lang="en-US" altLang="zh-CN" sz="2400" b="1">
                <a:latin typeface="楷体_GB2312" pitchFamily="49" charset="-122"/>
                <a:ea typeface="楷体_GB2312" pitchFamily="49" charset="-122"/>
              </a:rPr>
              <a:t>04:00:00           </a:t>
            </a:r>
            <a:r>
              <a:rPr lang="zh-CN" altLang="en-US" sz="2400" b="1">
                <a:latin typeface="楷体_GB2312" pitchFamily="49" charset="-122"/>
                <a:ea typeface="楷体_GB2312" pitchFamily="49" charset="-122"/>
              </a:rPr>
              <a:t>备份事务日志</a:t>
            </a:r>
          </a:p>
          <a:p>
            <a:pPr eaLnBrk="1" hangingPunct="1">
              <a:buFontTx/>
              <a:buNone/>
            </a:pPr>
            <a:r>
              <a:rPr lang="zh-CN" altLang="en-US" sz="2400" b="1">
                <a:latin typeface="楷体_GB2312" pitchFamily="49" charset="-122"/>
                <a:ea typeface="楷体_GB2312" pitchFamily="49" charset="-122"/>
              </a:rPr>
              <a:t>下午 </a:t>
            </a:r>
            <a:r>
              <a:rPr lang="en-US" altLang="zh-CN" sz="2400" b="1">
                <a:latin typeface="楷体_GB2312" pitchFamily="49" charset="-122"/>
                <a:ea typeface="楷体_GB2312" pitchFamily="49" charset="-122"/>
              </a:rPr>
              <a:t>6:00               </a:t>
            </a:r>
            <a:r>
              <a:rPr lang="zh-CN" altLang="en-US" sz="2400" b="1">
                <a:latin typeface="楷体_GB2312" pitchFamily="49" charset="-122"/>
                <a:ea typeface="楷体_GB2312" pitchFamily="49" charset="-122"/>
              </a:rPr>
              <a:t>备份数据库</a:t>
            </a:r>
          </a:p>
          <a:p>
            <a:pPr eaLnBrk="1" hangingPunct="1">
              <a:buFontTx/>
              <a:buNone/>
            </a:pPr>
            <a:r>
              <a:rPr lang="zh-CN" altLang="en-US" sz="2400" b="1">
                <a:latin typeface="楷体_GB2312" pitchFamily="49" charset="-122"/>
                <a:ea typeface="楷体_GB2312" pitchFamily="49" charset="-122"/>
              </a:rPr>
              <a:t>晚上 </a:t>
            </a:r>
            <a:r>
              <a:rPr lang="en-US" altLang="zh-CN" sz="2400" b="1">
                <a:latin typeface="楷体_GB2312" pitchFamily="49" charset="-122"/>
                <a:ea typeface="楷体_GB2312" pitchFamily="49" charset="-122"/>
              </a:rPr>
              <a:t>08:00:00           </a:t>
            </a:r>
            <a:r>
              <a:rPr lang="zh-CN" altLang="en-US" sz="2400" b="1">
                <a:latin typeface="楷体_GB2312" pitchFamily="49" charset="-122"/>
                <a:ea typeface="楷体_GB2312" pitchFamily="49" charset="-122"/>
              </a:rPr>
              <a:t>备份事务日志</a:t>
            </a:r>
          </a:p>
          <a:p>
            <a:pPr eaLnBrk="1" hangingPunct="1">
              <a:buFontTx/>
              <a:buNone/>
            </a:pPr>
            <a:r>
              <a:rPr lang="zh-CN" altLang="en-US" sz="2400" b="1">
                <a:latin typeface="楷体_GB2312" pitchFamily="49" charset="-122"/>
                <a:ea typeface="楷体_GB2312" pitchFamily="49" charset="-122"/>
              </a:rPr>
              <a:t>晚上 </a:t>
            </a:r>
            <a:r>
              <a:rPr lang="en-US" altLang="zh-CN" sz="2400" b="1">
                <a:latin typeface="楷体_GB2312" pitchFamily="49" charset="-122"/>
                <a:ea typeface="楷体_GB2312" pitchFamily="49" charset="-122"/>
              </a:rPr>
              <a:t>10:00               </a:t>
            </a:r>
            <a:r>
              <a:rPr lang="zh-CN" altLang="en-US" sz="2400" b="1">
                <a:latin typeface="楷体_GB2312" pitchFamily="49" charset="-122"/>
                <a:ea typeface="楷体_GB2312" pitchFamily="49" charset="-122"/>
              </a:rPr>
              <a:t>出现故障</a:t>
            </a:r>
          </a:p>
        </p:txBody>
      </p:sp>
      <p:sp>
        <p:nvSpPr>
          <p:cNvPr id="539652" name="Text Box 4"/>
          <p:cNvSpPr txBox="1">
            <a:spLocks noChangeArrowheads="1"/>
          </p:cNvSpPr>
          <p:nvPr/>
        </p:nvSpPr>
        <p:spPr bwMode="auto">
          <a:xfrm>
            <a:off x="522817" y="4863694"/>
            <a:ext cx="111760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spcBef>
                <a:spcPct val="50000"/>
              </a:spcBef>
            </a:pPr>
            <a:r>
              <a:rPr lang="zh-CN" altLang="en-US" sz="2400" dirty="0">
                <a:solidFill>
                  <a:srgbClr val="FF0000"/>
                </a:solidFill>
              </a:rPr>
              <a:t>分析</a:t>
            </a:r>
            <a:r>
              <a:rPr lang="en-US" altLang="zh-CN" sz="2400" dirty="0">
                <a:solidFill>
                  <a:srgbClr val="FF0000"/>
                </a:solidFill>
              </a:rPr>
              <a:t>:</a:t>
            </a:r>
            <a:r>
              <a:rPr lang="zh-CN" altLang="en-US" sz="2400" dirty="0">
                <a:solidFill>
                  <a:srgbClr val="0000CC"/>
                </a:solidFill>
              </a:rPr>
              <a:t>晚上 </a:t>
            </a:r>
            <a:r>
              <a:rPr lang="en-US" altLang="zh-CN" sz="2400" dirty="0">
                <a:solidFill>
                  <a:srgbClr val="0000CC"/>
                </a:solidFill>
              </a:rPr>
              <a:t>8:00 </a:t>
            </a:r>
            <a:r>
              <a:rPr lang="zh-CN" altLang="en-US" sz="2400" dirty="0">
                <a:solidFill>
                  <a:srgbClr val="0000CC"/>
                </a:solidFill>
              </a:rPr>
              <a:t>创建的事务日志备份包含从下午 </a:t>
            </a:r>
            <a:r>
              <a:rPr lang="en-US" altLang="zh-CN" sz="2400" dirty="0">
                <a:solidFill>
                  <a:srgbClr val="0000CC"/>
                </a:solidFill>
              </a:rPr>
              <a:t>4:00 </a:t>
            </a:r>
            <a:r>
              <a:rPr lang="zh-CN" altLang="en-US" sz="2400" dirty="0">
                <a:solidFill>
                  <a:srgbClr val="0000CC"/>
                </a:solidFill>
              </a:rPr>
              <a:t>到晚上 </a:t>
            </a:r>
            <a:r>
              <a:rPr lang="en-US" altLang="zh-CN" sz="2400" dirty="0">
                <a:solidFill>
                  <a:srgbClr val="0000CC"/>
                </a:solidFill>
              </a:rPr>
              <a:t>8:00 </a:t>
            </a:r>
            <a:r>
              <a:rPr lang="zh-CN" altLang="en-US" sz="2400" dirty="0">
                <a:solidFill>
                  <a:srgbClr val="0000CC"/>
                </a:solidFill>
              </a:rPr>
              <a:t>的事务日志记录，中间跨越下午 </a:t>
            </a:r>
            <a:r>
              <a:rPr lang="en-US" altLang="zh-CN" sz="2400" dirty="0">
                <a:solidFill>
                  <a:srgbClr val="0000CC"/>
                </a:solidFill>
              </a:rPr>
              <a:t>6:00 </a:t>
            </a:r>
            <a:r>
              <a:rPr lang="zh-CN" altLang="en-US" sz="2400" dirty="0">
                <a:solidFill>
                  <a:srgbClr val="0000CC"/>
                </a:solidFill>
              </a:rPr>
              <a:t>创建数据库备份的时间。事务日志备份序列从上午 </a:t>
            </a:r>
            <a:r>
              <a:rPr lang="en-US" altLang="zh-CN" sz="2400" dirty="0">
                <a:solidFill>
                  <a:srgbClr val="0000CC"/>
                </a:solidFill>
              </a:rPr>
              <a:t>8:00 </a:t>
            </a:r>
            <a:r>
              <a:rPr lang="zh-CN" altLang="en-US" sz="2400" dirty="0">
                <a:solidFill>
                  <a:srgbClr val="0000CC"/>
                </a:solidFill>
              </a:rPr>
              <a:t>创建的初始数据库备份到晚上 </a:t>
            </a:r>
            <a:r>
              <a:rPr lang="en-US" altLang="zh-CN" sz="2400" dirty="0">
                <a:solidFill>
                  <a:srgbClr val="0000CC"/>
                </a:solidFill>
              </a:rPr>
              <a:t>8:00 </a:t>
            </a:r>
            <a:r>
              <a:rPr lang="zh-CN" altLang="en-US" sz="2400" dirty="0">
                <a:solidFill>
                  <a:srgbClr val="0000CC"/>
                </a:solidFill>
              </a:rPr>
              <a:t>创建的最后一次事务日志备份是连续的。</a:t>
            </a:r>
            <a:r>
              <a:rPr lang="zh-CN" altLang="en-US" sz="2400" dirty="0">
                <a:solidFill>
                  <a:schemeClr val="tx1"/>
                </a:solidFill>
              </a:rPr>
              <a:t> </a:t>
            </a:r>
          </a:p>
        </p:txBody>
      </p:sp>
      <p:sp>
        <p:nvSpPr>
          <p:cNvPr id="6"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7" name="文本框 94"/>
          <p:cNvSpPr txBox="1">
            <a:spLocks noChangeArrowheads="1"/>
          </p:cNvSpPr>
          <p:nvPr/>
        </p:nvSpPr>
        <p:spPr bwMode="auto">
          <a:xfrm>
            <a:off x="6385745" y="59070"/>
            <a:ext cx="3393998"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10.5.1 </a:t>
            </a:r>
            <a:r>
              <a:rPr lang="zh-CN" altLang="en-US" sz="2800" b="1" dirty="0">
                <a:solidFill>
                  <a:schemeClr val="bg1"/>
                </a:solidFill>
                <a:latin typeface="微软雅黑" panose="020B0503020204020204" pitchFamily="34" charset="-122"/>
                <a:ea typeface="微软雅黑" panose="020B0503020204020204" pitchFamily="34" charset="-122"/>
              </a:rPr>
              <a:t>数据库备份</a:t>
            </a:r>
          </a:p>
        </p:txBody>
      </p:sp>
      <p:cxnSp>
        <p:nvCxnSpPr>
          <p:cNvPr id="8" name="直接连接符 7"/>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16403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39651">
                                            <p:txEl>
                                              <p:pRg st="0" end="0"/>
                                            </p:txEl>
                                          </p:spTgt>
                                        </p:tgtEl>
                                        <p:attrNameLst>
                                          <p:attrName>style.visibility</p:attrName>
                                        </p:attrNameLst>
                                      </p:cBhvr>
                                      <p:to>
                                        <p:strVal val="visible"/>
                                      </p:to>
                                    </p:set>
                                    <p:animEffect transition="in" filter="blinds(horizontal)">
                                      <p:cBhvr>
                                        <p:cTn id="7" dur="500"/>
                                        <p:tgtEl>
                                          <p:spTgt spid="53965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39651">
                                            <p:txEl>
                                              <p:pRg st="1" end="1"/>
                                            </p:txEl>
                                          </p:spTgt>
                                        </p:tgtEl>
                                        <p:attrNameLst>
                                          <p:attrName>style.visibility</p:attrName>
                                        </p:attrNameLst>
                                      </p:cBhvr>
                                      <p:to>
                                        <p:strVal val="visible"/>
                                      </p:to>
                                    </p:set>
                                    <p:animEffect transition="in" filter="blinds(horizontal)">
                                      <p:cBhvr>
                                        <p:cTn id="12" dur="500"/>
                                        <p:tgtEl>
                                          <p:spTgt spid="53965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39651">
                                            <p:txEl>
                                              <p:pRg st="2" end="2"/>
                                            </p:txEl>
                                          </p:spTgt>
                                        </p:tgtEl>
                                        <p:attrNameLst>
                                          <p:attrName>style.visibility</p:attrName>
                                        </p:attrNameLst>
                                      </p:cBhvr>
                                      <p:to>
                                        <p:strVal val="visible"/>
                                      </p:to>
                                    </p:set>
                                    <p:animEffect transition="in" filter="blinds(horizontal)">
                                      <p:cBhvr>
                                        <p:cTn id="17" dur="500"/>
                                        <p:tgtEl>
                                          <p:spTgt spid="539651">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39651">
                                            <p:txEl>
                                              <p:pRg st="3" end="3"/>
                                            </p:txEl>
                                          </p:spTgt>
                                        </p:tgtEl>
                                        <p:attrNameLst>
                                          <p:attrName>style.visibility</p:attrName>
                                        </p:attrNameLst>
                                      </p:cBhvr>
                                      <p:to>
                                        <p:strVal val="visible"/>
                                      </p:to>
                                    </p:set>
                                    <p:animEffect transition="in" filter="blinds(horizontal)">
                                      <p:cBhvr>
                                        <p:cTn id="22" dur="500"/>
                                        <p:tgtEl>
                                          <p:spTgt spid="539651">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39651">
                                            <p:txEl>
                                              <p:pRg st="4" end="4"/>
                                            </p:txEl>
                                          </p:spTgt>
                                        </p:tgtEl>
                                        <p:attrNameLst>
                                          <p:attrName>style.visibility</p:attrName>
                                        </p:attrNameLst>
                                      </p:cBhvr>
                                      <p:to>
                                        <p:strVal val="visible"/>
                                      </p:to>
                                    </p:set>
                                    <p:animEffect transition="in" filter="blinds(horizontal)">
                                      <p:cBhvr>
                                        <p:cTn id="27" dur="500"/>
                                        <p:tgtEl>
                                          <p:spTgt spid="539651">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39651">
                                            <p:txEl>
                                              <p:pRg st="5" end="5"/>
                                            </p:txEl>
                                          </p:spTgt>
                                        </p:tgtEl>
                                        <p:attrNameLst>
                                          <p:attrName>style.visibility</p:attrName>
                                        </p:attrNameLst>
                                      </p:cBhvr>
                                      <p:to>
                                        <p:strVal val="visible"/>
                                      </p:to>
                                    </p:set>
                                    <p:animEffect transition="in" filter="blinds(horizontal)">
                                      <p:cBhvr>
                                        <p:cTn id="32" dur="500"/>
                                        <p:tgtEl>
                                          <p:spTgt spid="539651">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539651">
                                            <p:txEl>
                                              <p:pRg st="6" end="6"/>
                                            </p:txEl>
                                          </p:spTgt>
                                        </p:tgtEl>
                                        <p:attrNameLst>
                                          <p:attrName>style.visibility</p:attrName>
                                        </p:attrNameLst>
                                      </p:cBhvr>
                                      <p:to>
                                        <p:strVal val="visible"/>
                                      </p:to>
                                    </p:set>
                                    <p:animEffect transition="in" filter="blinds(horizontal)">
                                      <p:cBhvr>
                                        <p:cTn id="37" dur="500"/>
                                        <p:tgtEl>
                                          <p:spTgt spid="539651">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39652"/>
                                        </p:tgtEl>
                                        <p:attrNameLst>
                                          <p:attrName>style.visibility</p:attrName>
                                        </p:attrNameLst>
                                      </p:cBhvr>
                                      <p:to>
                                        <p:strVal val="visible"/>
                                      </p:to>
                                    </p:set>
                                    <p:animEffect transition="in" filter="blinds(horizontal)">
                                      <p:cBhvr>
                                        <p:cTn id="42" dur="500"/>
                                        <p:tgtEl>
                                          <p:spTgt spid="5396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9651" grpId="0" build="p"/>
      <p:bldP spid="539652"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ChangeArrowheads="1"/>
          </p:cNvSpPr>
          <p:nvPr>
            <p:ph type="title"/>
          </p:nvPr>
        </p:nvSpPr>
        <p:spPr bwMode="auto">
          <a:xfrm>
            <a:off x="624417" y="1290638"/>
            <a:ext cx="10972800" cy="5080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zh-CN" altLang="en-US" sz="2400" b="1">
                <a:latin typeface="楷体_GB2312" pitchFamily="49" charset="-122"/>
                <a:ea typeface="楷体_GB2312" pitchFamily="49" charset="-122"/>
              </a:rPr>
              <a:t>方案一</a:t>
            </a:r>
            <a:r>
              <a:rPr lang="en-US" altLang="zh-CN" sz="2400" b="1">
                <a:latin typeface="楷体_GB2312" pitchFamily="49" charset="-122"/>
                <a:ea typeface="楷体_GB2312" pitchFamily="49" charset="-122"/>
              </a:rPr>
              <a:t>:</a:t>
            </a:r>
            <a:r>
              <a:rPr lang="zh-CN" altLang="en-US" sz="2400" b="1">
                <a:latin typeface="楷体_GB2312" pitchFamily="49" charset="-122"/>
                <a:ea typeface="楷体_GB2312" pitchFamily="49" charset="-122"/>
              </a:rPr>
              <a:t>使用最后一次创建的数据库备份还原数据库</a:t>
            </a:r>
          </a:p>
        </p:txBody>
      </p:sp>
      <p:sp>
        <p:nvSpPr>
          <p:cNvPr id="540675" name="Rectangle 3"/>
          <p:cNvSpPr>
            <a:spLocks noGrp="1" noChangeArrowheads="1"/>
          </p:cNvSpPr>
          <p:nvPr>
            <p:ph type="body" idx="1"/>
          </p:nvPr>
        </p:nvSpPr>
        <p:spPr bwMode="auto">
          <a:xfrm>
            <a:off x="624417" y="2235200"/>
            <a:ext cx="10972800" cy="15240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609600" indent="-609600" eaLnBrk="1" hangingPunct="1">
              <a:lnSpc>
                <a:spcPct val="150000"/>
              </a:lnSpc>
            </a:pPr>
            <a:r>
              <a:rPr lang="zh-CN" altLang="en-US" sz="2400" b="1" dirty="0">
                <a:latin typeface="楷体_GB2312" pitchFamily="49" charset="-122"/>
                <a:ea typeface="楷体_GB2312" pitchFamily="49" charset="-122"/>
              </a:rPr>
              <a:t>创建当前活动事务日志的备份。</a:t>
            </a:r>
          </a:p>
          <a:p>
            <a:pPr marL="609600" indent="-609600" eaLnBrk="1" hangingPunct="1">
              <a:lnSpc>
                <a:spcPct val="150000"/>
              </a:lnSpc>
            </a:pPr>
            <a:r>
              <a:rPr lang="zh-CN" altLang="en-US" sz="2400" b="1" dirty="0">
                <a:latin typeface="楷体_GB2312" pitchFamily="49" charset="-122"/>
                <a:ea typeface="楷体_GB2312" pitchFamily="49" charset="-122"/>
              </a:rPr>
              <a:t>还原下午 </a:t>
            </a:r>
            <a:r>
              <a:rPr lang="en-US" altLang="zh-CN" sz="2400" b="1" dirty="0">
                <a:latin typeface="楷体_GB2312" pitchFamily="49" charset="-122"/>
                <a:ea typeface="楷体_GB2312" pitchFamily="49" charset="-122"/>
              </a:rPr>
              <a:t>6:00 </a:t>
            </a:r>
            <a:r>
              <a:rPr lang="zh-CN" altLang="en-US" sz="2400" b="1" dirty="0">
                <a:latin typeface="楷体_GB2312" pitchFamily="49" charset="-122"/>
                <a:ea typeface="楷体_GB2312" pitchFamily="49" charset="-122"/>
              </a:rPr>
              <a:t>的数据库备份，然后应用晚上 </a:t>
            </a:r>
            <a:r>
              <a:rPr lang="en-US" altLang="zh-CN" sz="2400" b="1" dirty="0">
                <a:latin typeface="楷体_GB2312" pitchFamily="49" charset="-122"/>
                <a:ea typeface="楷体_GB2312" pitchFamily="49" charset="-122"/>
              </a:rPr>
              <a:t>8:00 </a:t>
            </a:r>
            <a:r>
              <a:rPr lang="zh-CN" altLang="en-US" sz="2400" b="1" dirty="0">
                <a:latin typeface="楷体_GB2312" pitchFamily="49" charset="-122"/>
                <a:ea typeface="楷体_GB2312" pitchFamily="49" charset="-122"/>
              </a:rPr>
              <a:t>的数据库备份和活动事务日志备份。 </a:t>
            </a:r>
          </a:p>
        </p:txBody>
      </p:sp>
      <p:sp>
        <p:nvSpPr>
          <p:cNvPr id="540676" name="Text Box 4"/>
          <p:cNvSpPr txBox="1">
            <a:spLocks noChangeArrowheads="1"/>
          </p:cNvSpPr>
          <p:nvPr/>
        </p:nvSpPr>
        <p:spPr bwMode="auto">
          <a:xfrm>
            <a:off x="624417" y="4292600"/>
            <a:ext cx="1107440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spcBef>
                <a:spcPct val="50000"/>
              </a:spcBef>
            </a:pPr>
            <a:r>
              <a:rPr lang="zh-CN" altLang="en-US" sz="2400">
                <a:solidFill>
                  <a:srgbClr val="FF0000"/>
                </a:solidFill>
              </a:rPr>
              <a:t>分析</a:t>
            </a:r>
            <a:r>
              <a:rPr lang="en-US" altLang="zh-CN" sz="2400">
                <a:solidFill>
                  <a:srgbClr val="FF0000"/>
                </a:solidFill>
              </a:rPr>
              <a:t>:</a:t>
            </a:r>
            <a:r>
              <a:rPr lang="zh-CN" altLang="en-US" sz="2400">
                <a:solidFill>
                  <a:srgbClr val="0000CC"/>
                </a:solidFill>
              </a:rPr>
              <a:t>还原进程检测到晚上 </a:t>
            </a:r>
            <a:r>
              <a:rPr lang="en-US" altLang="zh-CN" sz="2400">
                <a:solidFill>
                  <a:srgbClr val="0000CC"/>
                </a:solidFill>
              </a:rPr>
              <a:t>8:00 </a:t>
            </a:r>
            <a:r>
              <a:rPr lang="zh-CN" altLang="en-US" sz="2400">
                <a:solidFill>
                  <a:srgbClr val="0000CC"/>
                </a:solidFill>
              </a:rPr>
              <a:t>的事务日志备份包含自上次还原备份后所发生的事务。因此，还原操作向下扫描事务日志直至下午 </a:t>
            </a:r>
            <a:r>
              <a:rPr lang="en-US" altLang="zh-CN" sz="2400">
                <a:solidFill>
                  <a:srgbClr val="0000CC"/>
                </a:solidFill>
              </a:rPr>
              <a:t>6:00 </a:t>
            </a:r>
            <a:r>
              <a:rPr lang="zh-CN" altLang="en-US" sz="2400">
                <a:solidFill>
                  <a:srgbClr val="0000CC"/>
                </a:solidFill>
              </a:rPr>
              <a:t>完成数据库备份时对应的即时点，并且只前滚事务日志备份内自该点后所完成的事务。对晚上 </a:t>
            </a:r>
            <a:r>
              <a:rPr lang="en-US" altLang="zh-CN" sz="2400">
                <a:solidFill>
                  <a:srgbClr val="0000CC"/>
                </a:solidFill>
              </a:rPr>
              <a:t>10:00 </a:t>
            </a:r>
            <a:r>
              <a:rPr lang="zh-CN" altLang="en-US" sz="2400">
                <a:solidFill>
                  <a:srgbClr val="0000CC"/>
                </a:solidFill>
              </a:rPr>
              <a:t>的事务日志备份再执行一次上述操作。</a:t>
            </a:r>
          </a:p>
        </p:txBody>
      </p:sp>
      <p:sp>
        <p:nvSpPr>
          <p:cNvPr id="6"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7" name="文本框 94"/>
          <p:cNvSpPr txBox="1">
            <a:spLocks noChangeArrowheads="1"/>
          </p:cNvSpPr>
          <p:nvPr/>
        </p:nvSpPr>
        <p:spPr bwMode="auto">
          <a:xfrm>
            <a:off x="6385745" y="59070"/>
            <a:ext cx="3393998"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10.5.1 </a:t>
            </a:r>
            <a:r>
              <a:rPr lang="zh-CN" altLang="en-US" sz="2800" b="1" dirty="0">
                <a:solidFill>
                  <a:schemeClr val="bg1"/>
                </a:solidFill>
                <a:latin typeface="微软雅黑" panose="020B0503020204020204" pitchFamily="34" charset="-122"/>
                <a:ea typeface="微软雅黑" panose="020B0503020204020204" pitchFamily="34" charset="-122"/>
              </a:rPr>
              <a:t>数据库备份</a:t>
            </a:r>
          </a:p>
        </p:txBody>
      </p:sp>
      <p:cxnSp>
        <p:nvCxnSpPr>
          <p:cNvPr id="8" name="直接连接符 7"/>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430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40675">
                                            <p:txEl>
                                              <p:pRg st="0" end="0"/>
                                            </p:txEl>
                                          </p:spTgt>
                                        </p:tgtEl>
                                        <p:attrNameLst>
                                          <p:attrName>style.visibility</p:attrName>
                                        </p:attrNameLst>
                                      </p:cBhvr>
                                      <p:to>
                                        <p:strVal val="visible"/>
                                      </p:to>
                                    </p:set>
                                    <p:animEffect transition="in" filter="blinds(horizontal)">
                                      <p:cBhvr>
                                        <p:cTn id="7" dur="500"/>
                                        <p:tgtEl>
                                          <p:spTgt spid="540675">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40675">
                                            <p:txEl>
                                              <p:pRg st="1" end="1"/>
                                            </p:txEl>
                                          </p:spTgt>
                                        </p:tgtEl>
                                        <p:attrNameLst>
                                          <p:attrName>style.visibility</p:attrName>
                                        </p:attrNameLst>
                                      </p:cBhvr>
                                      <p:to>
                                        <p:strVal val="visible"/>
                                      </p:to>
                                    </p:set>
                                    <p:animEffect transition="in" filter="blinds(horizontal)">
                                      <p:cBhvr>
                                        <p:cTn id="10" dur="500"/>
                                        <p:tgtEl>
                                          <p:spTgt spid="540675">
                                            <p:txEl>
                                              <p:pRg st="1" end="1"/>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540676"/>
                                        </p:tgtEl>
                                        <p:attrNameLst>
                                          <p:attrName>style.visibility</p:attrName>
                                        </p:attrNameLst>
                                      </p:cBhvr>
                                      <p:to>
                                        <p:strVal val="visible"/>
                                      </p:to>
                                    </p:set>
                                    <p:animEffect transition="in" filter="blinds(horizontal)">
                                      <p:cBhvr>
                                        <p:cTn id="15" dur="500"/>
                                        <p:tgtEl>
                                          <p:spTgt spid="5406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0676"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2"/>
          <p:cNvSpPr>
            <a:spLocks noGrp="1" noChangeArrowheads="1"/>
          </p:cNvSpPr>
          <p:nvPr>
            <p:ph type="title"/>
          </p:nvPr>
        </p:nvSpPr>
        <p:spPr bwMode="auto">
          <a:xfrm>
            <a:off x="912284" y="1125538"/>
            <a:ext cx="10972800" cy="1371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lnSpc>
                <a:spcPct val="150000"/>
              </a:lnSpc>
            </a:pPr>
            <a:r>
              <a:rPr lang="zh-CN" altLang="en-US" sz="2800" b="1" dirty="0">
                <a:latin typeface="楷体_GB2312" pitchFamily="49" charset="-122"/>
                <a:ea typeface="楷体_GB2312" pitchFamily="49" charset="-122"/>
              </a:rPr>
              <a:t>方案二</a:t>
            </a:r>
            <a:r>
              <a:rPr lang="en-US" altLang="zh-CN" sz="2800" b="1" dirty="0">
                <a:latin typeface="楷体_GB2312" pitchFamily="49" charset="-122"/>
                <a:ea typeface="楷体_GB2312" pitchFamily="49" charset="-122"/>
              </a:rPr>
              <a:t>:</a:t>
            </a:r>
            <a:r>
              <a:rPr lang="zh-CN" altLang="en-US" sz="2800" b="1" dirty="0">
                <a:latin typeface="楷体_GB2312" pitchFamily="49" charset="-122"/>
                <a:ea typeface="楷体_GB2312" pitchFamily="49" charset="-122"/>
              </a:rPr>
              <a:t>使用以前的数据库备份（早于最后一次创建的数据库备份）还原数据库 </a:t>
            </a:r>
          </a:p>
        </p:txBody>
      </p:sp>
      <p:sp>
        <p:nvSpPr>
          <p:cNvPr id="541699" name="Rectangle 3"/>
          <p:cNvSpPr>
            <a:spLocks noGrp="1" noChangeArrowheads="1"/>
          </p:cNvSpPr>
          <p:nvPr>
            <p:ph type="body" idx="1"/>
          </p:nvPr>
        </p:nvSpPr>
        <p:spPr bwMode="auto">
          <a:xfrm>
            <a:off x="719667" y="2565400"/>
            <a:ext cx="10972800" cy="15113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609600" indent="-609600" eaLnBrk="1" hangingPunct="1">
              <a:lnSpc>
                <a:spcPct val="150000"/>
              </a:lnSpc>
            </a:pPr>
            <a:r>
              <a:rPr lang="zh-CN" altLang="en-US" sz="2400" b="1" dirty="0">
                <a:latin typeface="楷体_GB2312" pitchFamily="49" charset="-122"/>
                <a:ea typeface="楷体_GB2312" pitchFamily="49" charset="-122"/>
              </a:rPr>
              <a:t>创建当前活动事务日志的备份。</a:t>
            </a:r>
          </a:p>
          <a:p>
            <a:pPr marL="609600" indent="-609600" eaLnBrk="1" hangingPunct="1">
              <a:lnSpc>
                <a:spcPct val="150000"/>
              </a:lnSpc>
            </a:pPr>
            <a:r>
              <a:rPr lang="zh-CN" altLang="en-US" sz="2400" b="1" dirty="0">
                <a:latin typeface="楷体_GB2312" pitchFamily="49" charset="-122"/>
                <a:ea typeface="楷体_GB2312" pitchFamily="49" charset="-122"/>
              </a:rPr>
              <a:t>还原上午 </a:t>
            </a:r>
            <a:r>
              <a:rPr lang="en-US" altLang="zh-CN" sz="2400" b="1" dirty="0">
                <a:latin typeface="楷体_GB2312" pitchFamily="49" charset="-122"/>
                <a:ea typeface="楷体_GB2312" pitchFamily="49" charset="-122"/>
              </a:rPr>
              <a:t>8:00 </a:t>
            </a:r>
            <a:r>
              <a:rPr lang="zh-CN" altLang="en-US" sz="2400" b="1" dirty="0">
                <a:latin typeface="楷体_GB2312" pitchFamily="49" charset="-122"/>
                <a:ea typeface="楷体_GB2312" pitchFamily="49" charset="-122"/>
              </a:rPr>
              <a:t>的数据库备份，然后按顺序还原全部四个事务日志备份。不要还原下午 </a:t>
            </a:r>
            <a:r>
              <a:rPr lang="en-US" altLang="zh-CN" sz="2400" b="1" dirty="0">
                <a:latin typeface="楷体_GB2312" pitchFamily="49" charset="-122"/>
                <a:ea typeface="楷体_GB2312" pitchFamily="49" charset="-122"/>
              </a:rPr>
              <a:t>6:00 </a:t>
            </a:r>
            <a:r>
              <a:rPr lang="zh-CN" altLang="en-US" sz="2400" b="1" dirty="0">
                <a:latin typeface="楷体_GB2312" pitchFamily="49" charset="-122"/>
                <a:ea typeface="楷体_GB2312" pitchFamily="49" charset="-122"/>
              </a:rPr>
              <a:t>的数据库备份。所有完成的事务都将前滚到晚上 </a:t>
            </a:r>
            <a:r>
              <a:rPr lang="en-US" altLang="zh-CN" sz="2400" b="1" dirty="0">
                <a:latin typeface="楷体_GB2312" pitchFamily="49" charset="-122"/>
                <a:ea typeface="楷体_GB2312" pitchFamily="49" charset="-122"/>
              </a:rPr>
              <a:t>10:00</a:t>
            </a:r>
            <a:r>
              <a:rPr lang="zh-CN" altLang="en-US" sz="2400" b="1" dirty="0">
                <a:latin typeface="楷体_GB2312" pitchFamily="49" charset="-122"/>
                <a:ea typeface="楷体_GB2312" pitchFamily="49" charset="-122"/>
              </a:rPr>
              <a:t>。 </a:t>
            </a:r>
          </a:p>
        </p:txBody>
      </p:sp>
      <p:sp>
        <p:nvSpPr>
          <p:cNvPr id="541700" name="Text Box 4"/>
          <p:cNvSpPr txBox="1">
            <a:spLocks noChangeArrowheads="1"/>
          </p:cNvSpPr>
          <p:nvPr/>
        </p:nvSpPr>
        <p:spPr bwMode="auto">
          <a:xfrm>
            <a:off x="406400" y="4503961"/>
            <a:ext cx="1178560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r>
              <a:rPr lang="zh-CN" altLang="en-US" sz="2400" dirty="0">
                <a:solidFill>
                  <a:srgbClr val="FF0000"/>
                </a:solidFill>
              </a:rPr>
              <a:t>分析</a:t>
            </a:r>
            <a:r>
              <a:rPr lang="en-US" altLang="zh-CN" sz="2400" dirty="0">
                <a:solidFill>
                  <a:srgbClr val="FF0000"/>
                </a:solidFill>
              </a:rPr>
              <a:t>:</a:t>
            </a:r>
            <a:r>
              <a:rPr lang="zh-CN" altLang="en-US" sz="2400" dirty="0">
                <a:solidFill>
                  <a:srgbClr val="0000CC"/>
                </a:solidFill>
              </a:rPr>
              <a:t>这个进程所用的时间比还原下午 </a:t>
            </a:r>
            <a:r>
              <a:rPr lang="en-US" altLang="zh-CN" sz="2400" dirty="0">
                <a:solidFill>
                  <a:srgbClr val="0000CC"/>
                </a:solidFill>
              </a:rPr>
              <a:t>6:00 </a:t>
            </a:r>
            <a:r>
              <a:rPr lang="zh-CN" altLang="en-US" sz="2400" dirty="0">
                <a:solidFill>
                  <a:srgbClr val="0000CC"/>
                </a:solidFill>
              </a:rPr>
              <a:t>的数据库备份要长。</a:t>
            </a:r>
          </a:p>
          <a:p>
            <a:pPr algn="l" eaLnBrk="1" hangingPunct="1"/>
            <a:r>
              <a:rPr lang="zh-CN" altLang="en-US" sz="2400" dirty="0">
                <a:solidFill>
                  <a:srgbClr val="0000CC"/>
                </a:solidFill>
              </a:rPr>
              <a:t>方案二注重由事务日志备份链所提供的冗余安全性，使用这个事务日志备份链，即使数据库备丢失份，也可以还原数据库。可以还原以前的数据库备份，然后还原创建该数据库备份后所创建的所有事务日志备份。</a:t>
            </a:r>
            <a:r>
              <a:rPr lang="zh-CN" altLang="en-US" sz="2400" dirty="0">
                <a:solidFill>
                  <a:schemeClr val="tx1"/>
                </a:solidFill>
              </a:rPr>
              <a:t> </a:t>
            </a:r>
          </a:p>
        </p:txBody>
      </p:sp>
      <p:sp>
        <p:nvSpPr>
          <p:cNvPr id="6"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7" name="文本框 94"/>
          <p:cNvSpPr txBox="1">
            <a:spLocks noChangeArrowheads="1"/>
          </p:cNvSpPr>
          <p:nvPr/>
        </p:nvSpPr>
        <p:spPr bwMode="auto">
          <a:xfrm>
            <a:off x="6385745" y="59070"/>
            <a:ext cx="3393998"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10.5.1 </a:t>
            </a:r>
            <a:r>
              <a:rPr lang="zh-CN" altLang="en-US" sz="2800" b="1" dirty="0">
                <a:solidFill>
                  <a:schemeClr val="bg1"/>
                </a:solidFill>
                <a:latin typeface="微软雅黑" panose="020B0503020204020204" pitchFamily="34" charset="-122"/>
                <a:ea typeface="微软雅黑" panose="020B0503020204020204" pitchFamily="34" charset="-122"/>
              </a:rPr>
              <a:t>数据库备份</a:t>
            </a:r>
          </a:p>
        </p:txBody>
      </p:sp>
      <p:cxnSp>
        <p:nvCxnSpPr>
          <p:cNvPr id="8" name="直接连接符 7"/>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61907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41699">
                                            <p:txEl>
                                              <p:pRg st="0" end="0"/>
                                            </p:txEl>
                                          </p:spTgt>
                                        </p:tgtEl>
                                        <p:attrNameLst>
                                          <p:attrName>style.visibility</p:attrName>
                                        </p:attrNameLst>
                                      </p:cBhvr>
                                      <p:to>
                                        <p:strVal val="visible"/>
                                      </p:to>
                                    </p:set>
                                    <p:animEffect transition="in" filter="blinds(horizontal)">
                                      <p:cBhvr>
                                        <p:cTn id="7" dur="500"/>
                                        <p:tgtEl>
                                          <p:spTgt spid="54169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41699">
                                            <p:txEl>
                                              <p:pRg st="1" end="1"/>
                                            </p:txEl>
                                          </p:spTgt>
                                        </p:tgtEl>
                                        <p:attrNameLst>
                                          <p:attrName>style.visibility</p:attrName>
                                        </p:attrNameLst>
                                      </p:cBhvr>
                                      <p:to>
                                        <p:strVal val="visible"/>
                                      </p:to>
                                    </p:set>
                                    <p:animEffect transition="in" filter="blinds(horizontal)">
                                      <p:cBhvr>
                                        <p:cTn id="12" dur="500"/>
                                        <p:tgtEl>
                                          <p:spTgt spid="54169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41700"/>
                                        </p:tgtEl>
                                        <p:attrNameLst>
                                          <p:attrName>style.visibility</p:attrName>
                                        </p:attrNameLst>
                                      </p:cBhvr>
                                      <p:to>
                                        <p:strVal val="visible"/>
                                      </p:to>
                                    </p:set>
                                    <p:animEffect transition="in" filter="blinds(horizontal)">
                                      <p:cBhvr>
                                        <p:cTn id="17" dur="500"/>
                                        <p:tgtEl>
                                          <p:spTgt spid="5417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1699" grpId="0" build="p"/>
      <p:bldP spid="541700"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2"/>
          <p:cNvSpPr>
            <a:spLocks noGrp="1" noChangeArrowheads="1"/>
          </p:cNvSpPr>
          <p:nvPr>
            <p:ph type="title"/>
          </p:nvPr>
        </p:nvSpPr>
        <p:spPr bwMode="auto">
          <a:xfrm>
            <a:off x="0" y="1125538"/>
            <a:ext cx="10972800" cy="5715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eaLnBrk="1" hangingPunct="1">
              <a:buFont typeface="Wingdings" panose="05000000000000000000" pitchFamily="2" charset="2"/>
              <a:buChar char="p"/>
            </a:pPr>
            <a:r>
              <a:rPr lang="zh-CN" altLang="en-US" sz="2400" b="1" dirty="0">
                <a:solidFill>
                  <a:srgbClr val="FF0000"/>
                </a:solidFill>
                <a:latin typeface="楷体_GB2312" pitchFamily="49" charset="-122"/>
                <a:ea typeface="楷体_GB2312" pitchFamily="49" charset="-122"/>
              </a:rPr>
              <a:t>该备份哪些数据库 </a:t>
            </a:r>
          </a:p>
        </p:txBody>
      </p:sp>
      <p:sp>
        <p:nvSpPr>
          <p:cNvPr id="543747" name="Rectangle 3"/>
          <p:cNvSpPr>
            <a:spLocks noGrp="1" noChangeArrowheads="1"/>
          </p:cNvSpPr>
          <p:nvPr>
            <p:ph type="body" idx="1"/>
          </p:nvPr>
        </p:nvSpPr>
        <p:spPr bwMode="auto">
          <a:xfrm>
            <a:off x="431800" y="1773238"/>
            <a:ext cx="10972800" cy="4648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buFontTx/>
              <a:buNone/>
            </a:pPr>
            <a:r>
              <a:rPr lang="zh-CN" altLang="en-US" sz="2400" b="1">
                <a:latin typeface="楷体_GB2312" pitchFamily="49" charset="-122"/>
                <a:ea typeface="楷体_GB2312" pitchFamily="49" charset="-122"/>
              </a:rPr>
              <a:t>下面的数据库应该定期备份：</a:t>
            </a:r>
          </a:p>
          <a:p>
            <a:pPr lvl="1" eaLnBrk="1" hangingPunct="1"/>
            <a:r>
              <a:rPr lang="en-US" altLang="zh-CN" sz="2400" b="1">
                <a:latin typeface="楷体_GB2312" pitchFamily="49" charset="-122"/>
                <a:ea typeface="楷体_GB2312" pitchFamily="49" charset="-122"/>
              </a:rPr>
              <a:t>master</a:t>
            </a:r>
          </a:p>
          <a:p>
            <a:pPr lvl="1" eaLnBrk="1" hangingPunct="1"/>
            <a:r>
              <a:rPr lang="en-US" altLang="zh-CN" sz="2400" b="1">
                <a:latin typeface="楷体_GB2312" pitchFamily="49" charset="-122"/>
                <a:ea typeface="楷体_GB2312" pitchFamily="49" charset="-122"/>
              </a:rPr>
              <a:t>model</a:t>
            </a:r>
            <a:r>
              <a:rPr lang="zh-CN" altLang="en-US" sz="2400" b="1">
                <a:latin typeface="楷体_GB2312" pitchFamily="49" charset="-122"/>
                <a:ea typeface="楷体_GB2312" pitchFamily="49" charset="-122"/>
              </a:rPr>
              <a:t>、</a:t>
            </a:r>
            <a:r>
              <a:rPr lang="en-US" altLang="zh-CN" sz="2400" b="1">
                <a:latin typeface="楷体_GB2312" pitchFamily="49" charset="-122"/>
                <a:ea typeface="楷体_GB2312" pitchFamily="49" charset="-122"/>
              </a:rPr>
              <a:t>msdb </a:t>
            </a:r>
          </a:p>
          <a:p>
            <a:pPr lvl="1" eaLnBrk="1" hangingPunct="1"/>
            <a:r>
              <a:rPr lang="zh-CN" altLang="en-US" sz="2400" b="1">
                <a:latin typeface="楷体_GB2312" pitchFamily="49" charset="-122"/>
                <a:ea typeface="楷体_GB2312" pitchFamily="49" charset="-122"/>
              </a:rPr>
              <a:t>所有产品数据库</a:t>
            </a:r>
          </a:p>
          <a:p>
            <a:pPr eaLnBrk="1" hangingPunct="1">
              <a:buFontTx/>
              <a:buNone/>
            </a:pPr>
            <a:r>
              <a:rPr lang="zh-CN" altLang="en-US" sz="2400" b="1">
                <a:latin typeface="楷体_GB2312" pitchFamily="49" charset="-122"/>
                <a:ea typeface="楷体_GB2312" pitchFamily="49" charset="-122"/>
              </a:rPr>
              <a:t>下列情况下，用户必须备份一个产品数据库：</a:t>
            </a:r>
          </a:p>
          <a:p>
            <a:pPr lvl="1" eaLnBrk="1" hangingPunct="1"/>
            <a:r>
              <a:rPr lang="zh-CN" altLang="en-US" sz="2400" b="1">
                <a:latin typeface="楷体_GB2312" pitchFamily="49" charset="-122"/>
                <a:ea typeface="楷体_GB2312" pitchFamily="49" charset="-122"/>
              </a:rPr>
              <a:t>创建该数据库后</a:t>
            </a:r>
          </a:p>
          <a:p>
            <a:pPr lvl="1" eaLnBrk="1" hangingPunct="1"/>
            <a:r>
              <a:rPr lang="zh-CN" altLang="en-US" sz="2400" b="1">
                <a:latin typeface="楷体_GB2312" pitchFamily="49" charset="-122"/>
                <a:ea typeface="楷体_GB2312" pitchFamily="49" charset="-122"/>
              </a:rPr>
              <a:t>创建索引后</a:t>
            </a:r>
          </a:p>
          <a:p>
            <a:pPr lvl="1" eaLnBrk="1" hangingPunct="1"/>
            <a:r>
              <a:rPr lang="zh-CN" altLang="en-US" sz="2400" b="1">
                <a:latin typeface="楷体_GB2312" pitchFamily="49" charset="-122"/>
                <a:ea typeface="楷体_GB2312" pitchFamily="49" charset="-122"/>
              </a:rPr>
              <a:t>清除事务日志后</a:t>
            </a:r>
          </a:p>
          <a:p>
            <a:pPr lvl="1" eaLnBrk="1" hangingPunct="1"/>
            <a:r>
              <a:rPr lang="zh-CN" altLang="en-US" sz="2400" b="1">
                <a:latin typeface="楷体_GB2312" pitchFamily="49" charset="-122"/>
                <a:ea typeface="楷体_GB2312" pitchFamily="49" charset="-122"/>
              </a:rPr>
              <a:t>执行了一个</a:t>
            </a:r>
            <a:r>
              <a:rPr lang="en-US" altLang="zh-CN" sz="2400" b="1">
                <a:latin typeface="楷体_GB2312" pitchFamily="49" charset="-122"/>
                <a:ea typeface="楷体_GB2312" pitchFamily="49" charset="-122"/>
              </a:rPr>
              <a:t>nonlogged</a:t>
            </a:r>
            <a:r>
              <a:rPr lang="zh-CN" altLang="en-US" sz="2400" b="1">
                <a:latin typeface="楷体_GB2312" pitchFamily="49" charset="-122"/>
                <a:ea typeface="楷体_GB2312" pitchFamily="49" charset="-122"/>
              </a:rPr>
              <a:t>操作之后</a:t>
            </a:r>
          </a:p>
        </p:txBody>
      </p:sp>
      <p:sp>
        <p:nvSpPr>
          <p:cNvPr id="5"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94"/>
          <p:cNvSpPr txBox="1">
            <a:spLocks noChangeArrowheads="1"/>
          </p:cNvSpPr>
          <p:nvPr/>
        </p:nvSpPr>
        <p:spPr bwMode="auto">
          <a:xfrm>
            <a:off x="6385745" y="59070"/>
            <a:ext cx="3393998"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10.5.1 </a:t>
            </a:r>
            <a:r>
              <a:rPr lang="zh-CN" altLang="en-US" sz="2800" b="1" dirty="0">
                <a:solidFill>
                  <a:schemeClr val="bg1"/>
                </a:solidFill>
                <a:latin typeface="微软雅黑" panose="020B0503020204020204" pitchFamily="34" charset="-122"/>
                <a:ea typeface="微软雅黑" panose="020B0503020204020204" pitchFamily="34" charset="-122"/>
              </a:rPr>
              <a:t>数据库备份</a:t>
            </a:r>
          </a:p>
        </p:txBody>
      </p:sp>
      <p:cxnSp>
        <p:nvCxnSpPr>
          <p:cNvPr id="7" name="直接连接符 6"/>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938861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43747">
                                            <p:txEl>
                                              <p:pRg st="0" end="0"/>
                                            </p:txEl>
                                          </p:spTgt>
                                        </p:tgtEl>
                                        <p:attrNameLst>
                                          <p:attrName>style.visibility</p:attrName>
                                        </p:attrNameLst>
                                      </p:cBhvr>
                                      <p:to>
                                        <p:strVal val="visible"/>
                                      </p:to>
                                    </p:set>
                                    <p:animEffect transition="in" filter="blinds(horizontal)">
                                      <p:cBhvr>
                                        <p:cTn id="7" dur="500"/>
                                        <p:tgtEl>
                                          <p:spTgt spid="54374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43747">
                                            <p:txEl>
                                              <p:pRg st="1" end="1"/>
                                            </p:txEl>
                                          </p:spTgt>
                                        </p:tgtEl>
                                        <p:attrNameLst>
                                          <p:attrName>style.visibility</p:attrName>
                                        </p:attrNameLst>
                                      </p:cBhvr>
                                      <p:to>
                                        <p:strVal val="visible"/>
                                      </p:to>
                                    </p:set>
                                    <p:animEffect transition="in" filter="blinds(horizontal)">
                                      <p:cBhvr>
                                        <p:cTn id="12" dur="500"/>
                                        <p:tgtEl>
                                          <p:spTgt spid="543747">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543747">
                                            <p:txEl>
                                              <p:pRg st="2" end="2"/>
                                            </p:txEl>
                                          </p:spTgt>
                                        </p:tgtEl>
                                        <p:attrNameLst>
                                          <p:attrName>style.visibility</p:attrName>
                                        </p:attrNameLst>
                                      </p:cBhvr>
                                      <p:to>
                                        <p:strVal val="visible"/>
                                      </p:to>
                                    </p:set>
                                    <p:animEffect transition="in" filter="blinds(horizontal)">
                                      <p:cBhvr>
                                        <p:cTn id="17" dur="500"/>
                                        <p:tgtEl>
                                          <p:spTgt spid="543747">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543747">
                                            <p:txEl>
                                              <p:pRg st="3" end="3"/>
                                            </p:txEl>
                                          </p:spTgt>
                                        </p:tgtEl>
                                        <p:attrNameLst>
                                          <p:attrName>style.visibility</p:attrName>
                                        </p:attrNameLst>
                                      </p:cBhvr>
                                      <p:to>
                                        <p:strVal val="visible"/>
                                      </p:to>
                                    </p:set>
                                    <p:animEffect transition="in" filter="blinds(horizontal)">
                                      <p:cBhvr>
                                        <p:cTn id="22" dur="500"/>
                                        <p:tgtEl>
                                          <p:spTgt spid="543747">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543747">
                                            <p:txEl>
                                              <p:pRg st="4" end="4"/>
                                            </p:txEl>
                                          </p:spTgt>
                                        </p:tgtEl>
                                        <p:attrNameLst>
                                          <p:attrName>style.visibility</p:attrName>
                                        </p:attrNameLst>
                                      </p:cBhvr>
                                      <p:to>
                                        <p:strVal val="visible"/>
                                      </p:to>
                                    </p:set>
                                    <p:animEffect transition="in" filter="blinds(horizontal)">
                                      <p:cBhvr>
                                        <p:cTn id="27" dur="500"/>
                                        <p:tgtEl>
                                          <p:spTgt spid="543747">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543747">
                                            <p:txEl>
                                              <p:pRg st="5" end="5"/>
                                            </p:txEl>
                                          </p:spTgt>
                                        </p:tgtEl>
                                        <p:attrNameLst>
                                          <p:attrName>style.visibility</p:attrName>
                                        </p:attrNameLst>
                                      </p:cBhvr>
                                      <p:to>
                                        <p:strVal val="visible"/>
                                      </p:to>
                                    </p:set>
                                    <p:animEffect transition="in" filter="blinds(horizontal)">
                                      <p:cBhvr>
                                        <p:cTn id="32" dur="500"/>
                                        <p:tgtEl>
                                          <p:spTgt spid="543747">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543747">
                                            <p:txEl>
                                              <p:pRg st="6" end="6"/>
                                            </p:txEl>
                                          </p:spTgt>
                                        </p:tgtEl>
                                        <p:attrNameLst>
                                          <p:attrName>style.visibility</p:attrName>
                                        </p:attrNameLst>
                                      </p:cBhvr>
                                      <p:to>
                                        <p:strVal val="visible"/>
                                      </p:to>
                                    </p:set>
                                    <p:animEffect transition="in" filter="blinds(horizontal)">
                                      <p:cBhvr>
                                        <p:cTn id="37" dur="500"/>
                                        <p:tgtEl>
                                          <p:spTgt spid="543747">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nodeType="clickEffect">
                                  <p:stCondLst>
                                    <p:cond delay="0"/>
                                  </p:stCondLst>
                                  <p:childTnLst>
                                    <p:set>
                                      <p:cBhvr>
                                        <p:cTn id="41" dur="1" fill="hold">
                                          <p:stCondLst>
                                            <p:cond delay="0"/>
                                          </p:stCondLst>
                                        </p:cTn>
                                        <p:tgtEl>
                                          <p:spTgt spid="543747">
                                            <p:txEl>
                                              <p:pRg st="7" end="7"/>
                                            </p:txEl>
                                          </p:spTgt>
                                        </p:tgtEl>
                                        <p:attrNameLst>
                                          <p:attrName>style.visibility</p:attrName>
                                        </p:attrNameLst>
                                      </p:cBhvr>
                                      <p:to>
                                        <p:strVal val="visible"/>
                                      </p:to>
                                    </p:set>
                                    <p:animEffect transition="in" filter="blinds(horizontal)">
                                      <p:cBhvr>
                                        <p:cTn id="42" dur="500"/>
                                        <p:tgtEl>
                                          <p:spTgt spid="543747">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nodeType="clickEffect">
                                  <p:stCondLst>
                                    <p:cond delay="0"/>
                                  </p:stCondLst>
                                  <p:childTnLst>
                                    <p:set>
                                      <p:cBhvr>
                                        <p:cTn id="46" dur="1" fill="hold">
                                          <p:stCondLst>
                                            <p:cond delay="0"/>
                                          </p:stCondLst>
                                        </p:cTn>
                                        <p:tgtEl>
                                          <p:spTgt spid="543747">
                                            <p:txEl>
                                              <p:pRg st="8" end="8"/>
                                            </p:txEl>
                                          </p:spTgt>
                                        </p:tgtEl>
                                        <p:attrNameLst>
                                          <p:attrName>style.visibility</p:attrName>
                                        </p:attrNameLst>
                                      </p:cBhvr>
                                      <p:to>
                                        <p:strVal val="visible"/>
                                      </p:to>
                                    </p:set>
                                    <p:animEffect transition="in" filter="blinds(horizontal)">
                                      <p:cBhvr>
                                        <p:cTn id="47" dur="500"/>
                                        <p:tgtEl>
                                          <p:spTgt spid="54374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body" idx="1"/>
          </p:nvPr>
        </p:nvSpPr>
        <p:spPr bwMode="auto">
          <a:xfrm>
            <a:off x="719667" y="1196975"/>
            <a:ext cx="10972800" cy="49530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buFont typeface="Wingdings" panose="05000000000000000000" pitchFamily="2" charset="2"/>
              <a:buChar char="p"/>
            </a:pPr>
            <a:r>
              <a:rPr lang="zh-CN" altLang="en-US" sz="2800" b="1" dirty="0">
                <a:solidFill>
                  <a:srgbClr val="FF0000"/>
                </a:solidFill>
                <a:latin typeface="楷体_GB2312" pitchFamily="49" charset="-122"/>
                <a:ea typeface="楷体_GB2312" pitchFamily="49" charset="-122"/>
              </a:rPr>
              <a:t>备份前的计划工作</a:t>
            </a:r>
          </a:p>
          <a:p>
            <a:pPr eaLnBrk="1" hangingPunct="1">
              <a:buFontTx/>
              <a:buNone/>
            </a:pPr>
            <a:r>
              <a:rPr lang="en-US" altLang="zh-CN" sz="2800" b="1" dirty="0">
                <a:latin typeface="楷体_GB2312" pitchFamily="49" charset="-122"/>
                <a:ea typeface="楷体_GB2312" pitchFamily="49" charset="-122"/>
              </a:rPr>
              <a:t>(1)</a:t>
            </a:r>
            <a:r>
              <a:rPr lang="zh-CN" altLang="en-US" sz="2800" b="1" dirty="0">
                <a:latin typeface="楷体_GB2312" pitchFamily="49" charset="-122"/>
                <a:ea typeface="楷体_GB2312" pitchFamily="49" charset="-122"/>
              </a:rPr>
              <a:t>确定备份的频率</a:t>
            </a:r>
          </a:p>
          <a:p>
            <a:pPr eaLnBrk="1" hangingPunct="1">
              <a:buFontTx/>
              <a:buNone/>
            </a:pPr>
            <a:r>
              <a:rPr lang="en-US" altLang="zh-CN" sz="2800" b="1" dirty="0">
                <a:latin typeface="楷体_GB2312" pitchFamily="49" charset="-122"/>
                <a:ea typeface="楷体_GB2312" pitchFamily="49" charset="-122"/>
              </a:rPr>
              <a:t>(2)</a:t>
            </a:r>
            <a:r>
              <a:rPr lang="zh-CN" altLang="en-US" sz="2800" b="1" dirty="0">
                <a:latin typeface="楷体_GB2312" pitchFamily="49" charset="-122"/>
                <a:ea typeface="楷体_GB2312" pitchFamily="49" charset="-122"/>
              </a:rPr>
              <a:t>确定备份的内容</a:t>
            </a:r>
          </a:p>
          <a:p>
            <a:pPr eaLnBrk="1" hangingPunct="1">
              <a:buFontTx/>
              <a:buNone/>
            </a:pPr>
            <a:r>
              <a:rPr lang="en-US" altLang="zh-CN" sz="2800" b="1" dirty="0">
                <a:latin typeface="楷体_GB2312" pitchFamily="49" charset="-122"/>
                <a:ea typeface="楷体_GB2312" pitchFamily="49" charset="-122"/>
              </a:rPr>
              <a:t>(3)</a:t>
            </a:r>
            <a:r>
              <a:rPr lang="zh-CN" altLang="en-US" sz="2800" b="1" dirty="0">
                <a:latin typeface="楷体_GB2312" pitchFamily="49" charset="-122"/>
                <a:ea typeface="楷体_GB2312" pitchFamily="49" charset="-122"/>
              </a:rPr>
              <a:t>确定使用的介质</a:t>
            </a:r>
          </a:p>
          <a:p>
            <a:pPr eaLnBrk="1" hangingPunct="1">
              <a:buFontTx/>
              <a:buNone/>
            </a:pPr>
            <a:r>
              <a:rPr lang="en-US" altLang="zh-CN" sz="2800" b="1" dirty="0">
                <a:latin typeface="楷体_GB2312" pitchFamily="49" charset="-122"/>
                <a:ea typeface="楷体_GB2312" pitchFamily="49" charset="-122"/>
              </a:rPr>
              <a:t>(4)</a:t>
            </a:r>
            <a:r>
              <a:rPr lang="zh-CN" altLang="en-US" sz="2800" b="1" dirty="0">
                <a:latin typeface="楷体_GB2312" pitchFamily="49" charset="-122"/>
                <a:ea typeface="楷体_GB2312" pitchFamily="49" charset="-122"/>
              </a:rPr>
              <a:t>确定备份工作的负责人</a:t>
            </a:r>
          </a:p>
          <a:p>
            <a:pPr eaLnBrk="1" hangingPunct="1">
              <a:buFontTx/>
              <a:buNone/>
            </a:pPr>
            <a:r>
              <a:rPr lang="en-US" altLang="zh-CN" sz="2800" b="1" dirty="0">
                <a:latin typeface="楷体_GB2312" pitchFamily="49" charset="-122"/>
                <a:ea typeface="楷体_GB2312" pitchFamily="49" charset="-122"/>
              </a:rPr>
              <a:t>(5)</a:t>
            </a:r>
            <a:r>
              <a:rPr lang="zh-CN" altLang="en-US" sz="2800" b="1" dirty="0">
                <a:latin typeface="楷体_GB2312" pitchFamily="49" charset="-122"/>
                <a:ea typeface="楷体_GB2312" pitchFamily="49" charset="-122"/>
              </a:rPr>
              <a:t>确定使用在线备份还是脱机备份</a:t>
            </a:r>
          </a:p>
          <a:p>
            <a:pPr eaLnBrk="1" hangingPunct="1">
              <a:buFontTx/>
              <a:buNone/>
            </a:pPr>
            <a:r>
              <a:rPr lang="en-US" altLang="zh-CN" sz="2800" b="1" dirty="0">
                <a:latin typeface="楷体_GB2312" pitchFamily="49" charset="-122"/>
                <a:ea typeface="楷体_GB2312" pitchFamily="49" charset="-122"/>
              </a:rPr>
              <a:t>(6)</a:t>
            </a:r>
            <a:r>
              <a:rPr lang="zh-CN" altLang="en-US" sz="2800" b="1" dirty="0">
                <a:latin typeface="楷体_GB2312" pitchFamily="49" charset="-122"/>
                <a:ea typeface="楷体_GB2312" pitchFamily="49" charset="-122"/>
              </a:rPr>
              <a:t>确定是否使用备份服务器</a:t>
            </a:r>
          </a:p>
          <a:p>
            <a:pPr eaLnBrk="1" hangingPunct="1">
              <a:buFontTx/>
              <a:buNone/>
            </a:pPr>
            <a:r>
              <a:rPr lang="en-US" altLang="zh-CN" sz="2800" b="1" dirty="0">
                <a:latin typeface="楷体_GB2312" pitchFamily="49" charset="-122"/>
                <a:ea typeface="楷体_GB2312" pitchFamily="49" charset="-122"/>
              </a:rPr>
              <a:t>(7)</a:t>
            </a:r>
            <a:r>
              <a:rPr lang="zh-CN" altLang="en-US" sz="2800" b="1" dirty="0">
                <a:latin typeface="楷体_GB2312" pitchFamily="49" charset="-122"/>
                <a:ea typeface="楷体_GB2312" pitchFamily="49" charset="-122"/>
              </a:rPr>
              <a:t>确定备份存储的地方</a:t>
            </a:r>
          </a:p>
          <a:p>
            <a:pPr eaLnBrk="1" hangingPunct="1">
              <a:buFontTx/>
              <a:buNone/>
            </a:pPr>
            <a:r>
              <a:rPr lang="en-US" altLang="zh-CN" sz="2800" b="1" dirty="0">
                <a:latin typeface="楷体_GB2312" pitchFamily="49" charset="-122"/>
                <a:ea typeface="楷体_GB2312" pitchFamily="49" charset="-122"/>
              </a:rPr>
              <a:t>(8)</a:t>
            </a:r>
            <a:r>
              <a:rPr lang="zh-CN" altLang="en-US" sz="2800" b="1" dirty="0">
                <a:latin typeface="楷体_GB2312" pitchFamily="49" charset="-122"/>
                <a:ea typeface="楷体_GB2312" pitchFamily="49" charset="-122"/>
              </a:rPr>
              <a:t>确定备份存储的期限</a:t>
            </a:r>
          </a:p>
        </p:txBody>
      </p:sp>
      <p:sp>
        <p:nvSpPr>
          <p:cNvPr id="4"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5" name="文本框 94"/>
          <p:cNvSpPr txBox="1">
            <a:spLocks noChangeArrowheads="1"/>
          </p:cNvSpPr>
          <p:nvPr/>
        </p:nvSpPr>
        <p:spPr bwMode="auto">
          <a:xfrm>
            <a:off x="6385745" y="59070"/>
            <a:ext cx="3393998" cy="52197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10.5.1 </a:t>
            </a:r>
            <a:r>
              <a:rPr lang="zh-CN" altLang="en-US" sz="2800" b="1" dirty="0">
                <a:solidFill>
                  <a:schemeClr val="bg1"/>
                </a:solidFill>
                <a:latin typeface="微软雅黑" panose="020B0503020204020204" pitchFamily="34" charset="-122"/>
                <a:ea typeface="微软雅黑" panose="020B0503020204020204" pitchFamily="34" charset="-122"/>
              </a:rPr>
              <a:t>数据库备份</a:t>
            </a:r>
          </a:p>
        </p:txBody>
      </p:sp>
      <p:cxnSp>
        <p:nvCxnSpPr>
          <p:cNvPr id="6" name="直接连接符 5"/>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597881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795" name="Rectangle 3"/>
          <p:cNvSpPr>
            <a:spLocks noGrp="1" noChangeArrowheads="1"/>
          </p:cNvSpPr>
          <p:nvPr>
            <p:ph type="body" idx="1"/>
          </p:nvPr>
        </p:nvSpPr>
        <p:spPr bwMode="auto">
          <a:xfrm>
            <a:off x="527051" y="1125538"/>
            <a:ext cx="10972800" cy="100806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buFontTx/>
              <a:buNone/>
            </a:pPr>
            <a:r>
              <a:rPr lang="en-US" altLang="zh-CN" sz="2800" b="1" dirty="0">
                <a:latin typeface="楷体_GB2312" pitchFamily="49" charset="-122"/>
                <a:ea typeface="楷体_GB2312" pitchFamily="49" charset="-122"/>
              </a:rPr>
              <a:t> </a:t>
            </a:r>
            <a:r>
              <a:rPr lang="zh-CN" altLang="en-US" sz="2800" b="1" dirty="0">
                <a:latin typeface="楷体_GB2312" pitchFamily="49" charset="-122"/>
                <a:ea typeface="楷体_GB2312" pitchFamily="49" charset="-122"/>
              </a:rPr>
              <a:t>数据库恢复（还原）就是指加载数据库备份到系统中的进程。 </a:t>
            </a:r>
          </a:p>
        </p:txBody>
      </p:sp>
      <p:sp>
        <p:nvSpPr>
          <p:cNvPr id="545798" name="Rectangle 6"/>
          <p:cNvSpPr>
            <a:spLocks noChangeArrowheads="1"/>
          </p:cNvSpPr>
          <p:nvPr/>
        </p:nvSpPr>
        <p:spPr bwMode="auto">
          <a:xfrm>
            <a:off x="334434" y="2133600"/>
            <a:ext cx="11664951"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3200" b="1">
                <a:solidFill>
                  <a:schemeClr val="tx2"/>
                </a:solidFill>
                <a:latin typeface="楷体_GB2312" pitchFamily="49" charset="-122"/>
                <a:ea typeface="楷体_GB2312" pitchFamily="49" charset="-122"/>
              </a:defRPr>
            </a:lvl1pPr>
            <a:lvl2pPr marL="742950" indent="-285750" eaLnBrk="0" hangingPunct="0">
              <a:defRPr sz="3200" b="1">
                <a:solidFill>
                  <a:schemeClr val="tx2"/>
                </a:solidFill>
                <a:latin typeface="楷体_GB2312" pitchFamily="49" charset="-122"/>
                <a:ea typeface="楷体_GB2312" pitchFamily="49" charset="-122"/>
              </a:defRPr>
            </a:lvl2pPr>
            <a:lvl3pPr marL="1143000" indent="-228600" eaLnBrk="0" hangingPunct="0">
              <a:defRPr sz="3200" b="1">
                <a:solidFill>
                  <a:schemeClr val="tx2"/>
                </a:solidFill>
                <a:latin typeface="楷体_GB2312" pitchFamily="49" charset="-122"/>
                <a:ea typeface="楷体_GB2312" pitchFamily="49" charset="-122"/>
              </a:defRPr>
            </a:lvl3pPr>
            <a:lvl4pPr marL="1600200" indent="-228600" eaLnBrk="0" hangingPunct="0">
              <a:defRPr sz="3200" b="1">
                <a:solidFill>
                  <a:schemeClr val="tx2"/>
                </a:solidFill>
                <a:latin typeface="楷体_GB2312" pitchFamily="49" charset="-122"/>
                <a:ea typeface="楷体_GB2312" pitchFamily="49" charset="-122"/>
              </a:defRPr>
            </a:lvl4pPr>
            <a:lvl5pPr marL="2057400" indent="-228600" eaLnBrk="0" hangingPunct="0">
              <a:defRPr sz="3200" b="1">
                <a:solidFill>
                  <a:schemeClr val="tx2"/>
                </a:solidFill>
                <a:latin typeface="楷体_GB2312" pitchFamily="49" charset="-122"/>
                <a:ea typeface="楷体_GB2312" pitchFamily="49" charset="-122"/>
              </a:defRPr>
            </a:lvl5pPr>
            <a:lvl6pPr marL="25146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6pPr>
            <a:lvl7pPr marL="29718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7pPr>
            <a:lvl8pPr marL="34290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8pPr>
            <a:lvl9pPr marL="3886200" indent="-228600" algn="ctr" eaLnBrk="0" fontAlgn="base" hangingPunct="0">
              <a:spcBef>
                <a:spcPct val="0"/>
              </a:spcBef>
              <a:spcAft>
                <a:spcPct val="0"/>
              </a:spcAft>
              <a:defRPr sz="3200" b="1">
                <a:solidFill>
                  <a:schemeClr val="tx2"/>
                </a:solidFill>
                <a:latin typeface="楷体_GB2312" pitchFamily="49" charset="-122"/>
                <a:ea typeface="楷体_GB2312" pitchFamily="49" charset="-122"/>
              </a:defRPr>
            </a:lvl9pPr>
          </a:lstStyle>
          <a:p>
            <a:pPr algn="l" eaLnBrk="1" hangingPunct="1">
              <a:lnSpc>
                <a:spcPct val="90000"/>
              </a:lnSpc>
              <a:spcBef>
                <a:spcPct val="20000"/>
              </a:spcBef>
            </a:pPr>
            <a:r>
              <a:rPr lang="en-US" altLang="zh-CN" sz="2400" dirty="0">
                <a:solidFill>
                  <a:srgbClr val="FF3300"/>
                </a:solidFill>
              </a:rPr>
              <a:t>1.</a:t>
            </a:r>
            <a:r>
              <a:rPr lang="zh-CN" altLang="en-US" sz="2400" dirty="0">
                <a:solidFill>
                  <a:srgbClr val="FF3300"/>
                </a:solidFill>
              </a:rPr>
              <a:t>根据数据库完全备份进行恢复</a:t>
            </a:r>
          </a:p>
          <a:p>
            <a:pPr algn="l" eaLnBrk="1" hangingPunct="1">
              <a:lnSpc>
                <a:spcPct val="150000"/>
              </a:lnSpc>
              <a:spcBef>
                <a:spcPct val="20000"/>
              </a:spcBef>
            </a:pPr>
            <a:r>
              <a:rPr lang="zh-CN" altLang="en-US" sz="2400" dirty="0">
                <a:solidFill>
                  <a:schemeClr val="tx1"/>
                </a:solidFill>
              </a:rPr>
              <a:t>     任何磁盘故障或磁盘错误引起的数据库混乱或崩溃，都需要利用备份进行恢复，并且首先需要利用数据库完全备份进行恢复，然后再进行增量恢复或日志恢复。</a:t>
            </a:r>
          </a:p>
          <a:p>
            <a:pPr algn="l" eaLnBrk="1" hangingPunct="1">
              <a:lnSpc>
                <a:spcPct val="150000"/>
              </a:lnSpc>
              <a:spcBef>
                <a:spcPct val="20000"/>
              </a:spcBef>
            </a:pPr>
            <a:r>
              <a:rPr lang="en-US" altLang="zh-CN" sz="2400" dirty="0">
                <a:solidFill>
                  <a:srgbClr val="FF3300"/>
                </a:solidFill>
                <a:latin typeface="Arial Unicode MS" pitchFamily="34" charset="-122"/>
                <a:ea typeface="Arial Unicode MS" pitchFamily="34" charset="-122"/>
                <a:cs typeface="Arial Unicode MS" pitchFamily="34" charset="-122"/>
              </a:rPr>
              <a:t>RESTORE DATABASE  </a:t>
            </a:r>
            <a:r>
              <a:rPr lang="en-US" altLang="zh-CN" sz="2400" dirty="0" err="1">
                <a:solidFill>
                  <a:srgbClr val="FF3300"/>
                </a:solidFill>
                <a:latin typeface="Arial Unicode MS" pitchFamily="34" charset="-122"/>
                <a:ea typeface="Arial Unicode MS" pitchFamily="34" charset="-122"/>
                <a:cs typeface="Arial Unicode MS" pitchFamily="34" charset="-122"/>
              </a:rPr>
              <a:t>database_name</a:t>
            </a:r>
            <a:r>
              <a:rPr lang="en-US" altLang="zh-CN" sz="2400" dirty="0">
                <a:solidFill>
                  <a:srgbClr val="FF3300"/>
                </a:solidFill>
                <a:latin typeface="Arial Unicode MS" pitchFamily="34" charset="-122"/>
                <a:ea typeface="Arial Unicode MS" pitchFamily="34" charset="-122"/>
                <a:cs typeface="Arial Unicode MS" pitchFamily="34" charset="-122"/>
              </a:rPr>
              <a:t> </a:t>
            </a:r>
            <a:br>
              <a:rPr lang="en-US" altLang="zh-CN" sz="2400" dirty="0">
                <a:solidFill>
                  <a:srgbClr val="FF3300"/>
                </a:solidFill>
                <a:latin typeface="Arial Unicode MS" pitchFamily="34" charset="-122"/>
                <a:ea typeface="Arial Unicode MS" pitchFamily="34" charset="-122"/>
                <a:cs typeface="Arial Unicode MS" pitchFamily="34" charset="-122"/>
              </a:rPr>
            </a:br>
            <a:r>
              <a:rPr lang="en-US" altLang="zh-CN" sz="2400" dirty="0">
                <a:solidFill>
                  <a:srgbClr val="FF3300"/>
                </a:solidFill>
                <a:latin typeface="Arial Unicode MS" pitchFamily="34" charset="-122"/>
                <a:ea typeface="Arial Unicode MS" pitchFamily="34" charset="-122"/>
                <a:cs typeface="Arial Unicode MS" pitchFamily="34" charset="-122"/>
              </a:rPr>
              <a:t>FROM {DISK | TAPE } =   '</a:t>
            </a:r>
            <a:r>
              <a:rPr lang="en-US" altLang="zh-CN" sz="2400" dirty="0" err="1">
                <a:solidFill>
                  <a:srgbClr val="FF3300"/>
                </a:solidFill>
                <a:latin typeface="Arial Unicode MS" pitchFamily="34" charset="-122"/>
                <a:ea typeface="Arial Unicode MS" pitchFamily="34" charset="-122"/>
                <a:cs typeface="Arial Unicode MS" pitchFamily="34" charset="-122"/>
              </a:rPr>
              <a:t>physical_backup_device_name</a:t>
            </a:r>
            <a:r>
              <a:rPr lang="en-US" altLang="zh-CN" sz="2400" dirty="0">
                <a:solidFill>
                  <a:srgbClr val="FF3300"/>
                </a:solidFill>
                <a:latin typeface="Arial Unicode MS" pitchFamily="34" charset="-122"/>
                <a:ea typeface="Arial Unicode MS" pitchFamily="34" charset="-122"/>
                <a:cs typeface="Arial Unicode MS" pitchFamily="34" charset="-122"/>
              </a:rPr>
              <a:t>'  </a:t>
            </a:r>
          </a:p>
          <a:p>
            <a:pPr algn="l" eaLnBrk="1" hangingPunct="1">
              <a:lnSpc>
                <a:spcPct val="150000"/>
              </a:lnSpc>
              <a:spcBef>
                <a:spcPct val="20000"/>
              </a:spcBef>
            </a:pPr>
            <a:r>
              <a:rPr lang="en-US" altLang="zh-CN" sz="2400" dirty="0">
                <a:solidFill>
                  <a:srgbClr val="FF3300"/>
                </a:solidFill>
                <a:latin typeface="Arial Unicode MS" pitchFamily="34" charset="-122"/>
                <a:ea typeface="Arial Unicode MS" pitchFamily="34" charset="-122"/>
                <a:cs typeface="Arial Unicode MS" pitchFamily="34" charset="-122"/>
              </a:rPr>
              <a:t> [WITH  [{NORECOVERY| RECOVERY}]</a:t>
            </a:r>
            <a:r>
              <a:rPr lang="en-US" altLang="zh-CN" sz="2400" dirty="0">
                <a:solidFill>
                  <a:schemeClr val="tx1"/>
                </a:solidFill>
              </a:rPr>
              <a:t> ]</a:t>
            </a:r>
          </a:p>
        </p:txBody>
      </p:sp>
      <p:sp>
        <p:nvSpPr>
          <p:cNvPr id="5"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6" name="文本框 94"/>
          <p:cNvSpPr txBox="1">
            <a:spLocks noChangeArrowheads="1"/>
          </p:cNvSpPr>
          <p:nvPr/>
        </p:nvSpPr>
        <p:spPr bwMode="auto">
          <a:xfrm>
            <a:off x="6385745" y="59070"/>
            <a:ext cx="3393998" cy="52322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10.5.2 </a:t>
            </a:r>
            <a:r>
              <a:rPr lang="zh-CN" altLang="en-US" sz="2800" b="1" dirty="0">
                <a:solidFill>
                  <a:schemeClr val="bg1"/>
                </a:solidFill>
                <a:latin typeface="微软雅黑" panose="020B0503020204020204" pitchFamily="34" charset="-122"/>
                <a:ea typeface="微软雅黑" panose="020B0503020204020204" pitchFamily="34" charset="-122"/>
              </a:rPr>
              <a:t>数据库恢复</a:t>
            </a:r>
          </a:p>
        </p:txBody>
      </p:sp>
      <p:cxnSp>
        <p:nvCxnSpPr>
          <p:cNvPr id="7" name="直接连接符 6"/>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34019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45795">
                                            <p:txEl>
                                              <p:pRg st="0" end="0"/>
                                            </p:txEl>
                                          </p:spTgt>
                                        </p:tgtEl>
                                        <p:attrNameLst>
                                          <p:attrName>style.visibility</p:attrName>
                                        </p:attrNameLst>
                                      </p:cBhvr>
                                      <p:to>
                                        <p:strVal val="visible"/>
                                      </p:to>
                                    </p:set>
                                    <p:animEffect transition="in" filter="blinds(horizontal)">
                                      <p:cBhvr>
                                        <p:cTn id="7" dur="500"/>
                                        <p:tgtEl>
                                          <p:spTgt spid="54579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45798">
                                            <p:txEl>
                                              <p:pRg st="0" end="0"/>
                                            </p:txEl>
                                          </p:spTgt>
                                        </p:tgtEl>
                                        <p:attrNameLst>
                                          <p:attrName>style.visibility</p:attrName>
                                        </p:attrNameLst>
                                      </p:cBhvr>
                                      <p:to>
                                        <p:strVal val="visible"/>
                                      </p:to>
                                    </p:set>
                                    <p:animEffect transition="in" filter="blinds(horizontal)">
                                      <p:cBhvr>
                                        <p:cTn id="12" dur="500"/>
                                        <p:tgtEl>
                                          <p:spTgt spid="545798">
                                            <p:txEl>
                                              <p:pRg st="0" end="0"/>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545798">
                                            <p:txEl>
                                              <p:pRg st="1" end="1"/>
                                            </p:txEl>
                                          </p:spTgt>
                                        </p:tgtEl>
                                        <p:attrNameLst>
                                          <p:attrName>style.visibility</p:attrName>
                                        </p:attrNameLst>
                                      </p:cBhvr>
                                      <p:to>
                                        <p:strVal val="visible"/>
                                      </p:to>
                                    </p:set>
                                    <p:animEffect transition="in" filter="blinds(horizontal)">
                                      <p:cBhvr>
                                        <p:cTn id="15" dur="500"/>
                                        <p:tgtEl>
                                          <p:spTgt spid="545798">
                                            <p:txEl>
                                              <p:pRg st="1" end="1"/>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545798">
                                            <p:txEl>
                                              <p:pRg st="2" end="2"/>
                                            </p:txEl>
                                          </p:spTgt>
                                        </p:tgtEl>
                                        <p:attrNameLst>
                                          <p:attrName>style.visibility</p:attrName>
                                        </p:attrNameLst>
                                      </p:cBhvr>
                                      <p:to>
                                        <p:strVal val="visible"/>
                                      </p:to>
                                    </p:set>
                                    <p:animEffect transition="in" filter="blinds(horizontal)">
                                      <p:cBhvr>
                                        <p:cTn id="18" dur="500"/>
                                        <p:tgtEl>
                                          <p:spTgt spid="545798">
                                            <p:txEl>
                                              <p:pRg st="2" end="2"/>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545798">
                                            <p:txEl>
                                              <p:pRg st="3" end="3"/>
                                            </p:txEl>
                                          </p:spTgt>
                                        </p:tgtEl>
                                        <p:attrNameLst>
                                          <p:attrName>style.visibility</p:attrName>
                                        </p:attrNameLst>
                                      </p:cBhvr>
                                      <p:to>
                                        <p:strVal val="visible"/>
                                      </p:to>
                                    </p:set>
                                    <p:animEffect transition="in" filter="blinds(horizontal)">
                                      <p:cBhvr>
                                        <p:cTn id="21" dur="500"/>
                                        <p:tgtEl>
                                          <p:spTgt spid="545798">
                                            <p:txEl>
                                              <p:pRg st="3" end="3"/>
                                            </p:txEl>
                                          </p:spTgt>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3" presetClass="entr" presetSubtype="10" fill="hold" nodeType="clickEffect">
                                  <p:stCondLst>
                                    <p:cond delay="0"/>
                                  </p:stCondLst>
                                  <p:childTnLst>
                                    <p:set>
                                      <p:cBhvr>
                                        <p:cTn id="25" dur="1" fill="hold">
                                          <p:stCondLst>
                                            <p:cond delay="0"/>
                                          </p:stCondLst>
                                        </p:cTn>
                                        <p:tgtEl>
                                          <p:spTgt spid="545798">
                                            <p:txEl>
                                              <p:pRg st="2" end="2"/>
                                            </p:txEl>
                                          </p:spTgt>
                                        </p:tgtEl>
                                        <p:attrNameLst>
                                          <p:attrName>style.visibility</p:attrName>
                                        </p:attrNameLst>
                                      </p:cBhvr>
                                      <p:to>
                                        <p:strVal val="visible"/>
                                      </p:to>
                                    </p:set>
                                    <p:animEffect transition="in" filter="blinds(horizontal)">
                                      <p:cBhvr>
                                        <p:cTn id="26" dur="500"/>
                                        <p:tgtEl>
                                          <p:spTgt spid="545798">
                                            <p:txEl>
                                              <p:pRg st="2" end="2"/>
                                            </p:txEl>
                                          </p:spTgt>
                                        </p:tgtEl>
                                      </p:cBhvr>
                                    </p:animEffect>
                                  </p:childTnLst>
                                </p:cTn>
                              </p:par>
                              <p:par>
                                <p:cTn id="27" presetID="3" presetClass="entr" presetSubtype="10" fill="hold" nodeType="withEffect">
                                  <p:stCondLst>
                                    <p:cond delay="0"/>
                                  </p:stCondLst>
                                  <p:childTnLst>
                                    <p:set>
                                      <p:cBhvr>
                                        <p:cTn id="28" dur="1" fill="hold">
                                          <p:stCondLst>
                                            <p:cond delay="0"/>
                                          </p:stCondLst>
                                        </p:cTn>
                                        <p:tgtEl>
                                          <p:spTgt spid="545798">
                                            <p:txEl>
                                              <p:pRg st="3" end="3"/>
                                            </p:txEl>
                                          </p:spTgt>
                                        </p:tgtEl>
                                        <p:attrNameLst>
                                          <p:attrName>style.visibility</p:attrName>
                                        </p:attrNameLst>
                                      </p:cBhvr>
                                      <p:to>
                                        <p:strVal val="visible"/>
                                      </p:to>
                                    </p:set>
                                    <p:animEffect transition="in" filter="blinds(horizontal)">
                                      <p:cBhvr>
                                        <p:cTn id="29" dur="500"/>
                                        <p:tgtEl>
                                          <p:spTgt spid="54579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5798" grpId="0" build="allAtOnce"/>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ChangeArrowheads="1"/>
          </p:cNvSpPr>
          <p:nvPr>
            <p:ph type="body" idx="1"/>
          </p:nvPr>
        </p:nvSpPr>
        <p:spPr bwMode="auto">
          <a:xfrm>
            <a:off x="334434" y="1125538"/>
            <a:ext cx="11343217" cy="3886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lnSpc>
                <a:spcPct val="150000"/>
              </a:lnSpc>
              <a:buFontTx/>
              <a:buNone/>
            </a:pPr>
            <a:r>
              <a:rPr lang="en-US" altLang="zh-CN" sz="2400" b="1" dirty="0">
                <a:solidFill>
                  <a:srgbClr val="FF3300"/>
                </a:solidFill>
                <a:latin typeface="楷体_GB2312" pitchFamily="49" charset="-122"/>
                <a:ea typeface="楷体_GB2312" pitchFamily="49" charset="-122"/>
              </a:rPr>
              <a:t>2.</a:t>
            </a:r>
            <a:r>
              <a:rPr lang="zh-CN" altLang="en-US" sz="2400" b="1" dirty="0">
                <a:solidFill>
                  <a:srgbClr val="FF3300"/>
                </a:solidFill>
                <a:latin typeface="楷体_GB2312" pitchFamily="49" charset="-122"/>
                <a:ea typeface="楷体_GB2312" pitchFamily="49" charset="-122"/>
              </a:rPr>
              <a:t>根据差异备份进行恢复</a:t>
            </a:r>
          </a:p>
          <a:p>
            <a:pPr eaLnBrk="1" hangingPunct="1">
              <a:lnSpc>
                <a:spcPct val="150000"/>
              </a:lnSpc>
              <a:buFontTx/>
              <a:buNone/>
            </a:pPr>
            <a:r>
              <a:rPr lang="zh-CN" altLang="en-US" sz="2400" b="1" dirty="0">
                <a:latin typeface="楷体_GB2312" pitchFamily="49" charset="-122"/>
                <a:ea typeface="楷体_GB2312" pitchFamily="49" charset="-122"/>
              </a:rPr>
              <a:t>      如果存在差异备份，则一般需要进行相应的恢复操作。 恢复差异备份的数据库的命令也是</a:t>
            </a:r>
            <a:r>
              <a:rPr lang="en-US" altLang="zh-CN" sz="2400" b="1" dirty="0">
                <a:latin typeface="楷体_GB2312" pitchFamily="49" charset="-122"/>
                <a:ea typeface="楷体_GB2312" pitchFamily="49" charset="-122"/>
              </a:rPr>
              <a:t>RESTORE DATABASE</a:t>
            </a:r>
            <a:r>
              <a:rPr lang="zh-CN" altLang="en-US" sz="2400" b="1" dirty="0">
                <a:latin typeface="楷体_GB2312" pitchFamily="49" charset="-122"/>
                <a:ea typeface="楷体_GB2312" pitchFamily="49" charset="-122"/>
              </a:rPr>
              <a:t>，但是在根据增量备份之前需注意：</a:t>
            </a:r>
          </a:p>
          <a:p>
            <a:pPr eaLnBrk="1" hangingPunct="1">
              <a:lnSpc>
                <a:spcPct val="150000"/>
              </a:lnSpc>
              <a:buFontTx/>
              <a:buNone/>
            </a:pPr>
            <a:r>
              <a:rPr lang="zh-CN" altLang="en-US" sz="2400" b="1" dirty="0">
                <a:latin typeface="楷体_GB2312" pitchFamily="49" charset="-122"/>
                <a:ea typeface="楷体_GB2312" pitchFamily="49" charset="-122"/>
              </a:rPr>
              <a:t>（</a:t>
            </a:r>
            <a:r>
              <a:rPr lang="en-US" altLang="zh-CN" sz="2400" b="1" dirty="0">
                <a:latin typeface="楷体_GB2312" pitchFamily="49" charset="-122"/>
                <a:ea typeface="楷体_GB2312" pitchFamily="49" charset="-122"/>
              </a:rPr>
              <a:t>1</a:t>
            </a:r>
            <a:r>
              <a:rPr lang="zh-CN" altLang="en-US" sz="2400" b="1" dirty="0">
                <a:latin typeface="楷体_GB2312" pitchFamily="49" charset="-122"/>
                <a:ea typeface="楷体_GB2312" pitchFamily="49" charset="-122"/>
              </a:rPr>
              <a:t>）已经使用</a:t>
            </a:r>
            <a:r>
              <a:rPr lang="en-US" altLang="zh-CN" sz="2400" b="1" dirty="0">
                <a:latin typeface="楷体_GB2312" pitchFamily="49" charset="-122"/>
                <a:ea typeface="楷体_GB2312" pitchFamily="49" charset="-122"/>
              </a:rPr>
              <a:t>RESTORE DATABASE</a:t>
            </a:r>
            <a:r>
              <a:rPr lang="zh-CN" altLang="en-US" sz="2400" b="1" dirty="0">
                <a:latin typeface="楷体_GB2312" pitchFamily="49" charset="-122"/>
                <a:ea typeface="楷体_GB2312" pitchFamily="49" charset="-122"/>
              </a:rPr>
              <a:t>命令完成了完全备份的恢复，同时指定了</a:t>
            </a:r>
            <a:r>
              <a:rPr lang="en-US" altLang="zh-CN" sz="2400" b="1" dirty="0">
                <a:latin typeface="楷体_GB2312" pitchFamily="49" charset="-122"/>
                <a:ea typeface="楷体_GB2312" pitchFamily="49" charset="-122"/>
              </a:rPr>
              <a:t>NORECOVERY</a:t>
            </a:r>
            <a:r>
              <a:rPr lang="zh-CN" altLang="en-US" sz="2400" b="1" dirty="0">
                <a:latin typeface="楷体_GB2312" pitchFamily="49" charset="-122"/>
                <a:ea typeface="楷体_GB2312" pitchFamily="49" charset="-122"/>
              </a:rPr>
              <a:t>子句；</a:t>
            </a:r>
          </a:p>
          <a:p>
            <a:pPr eaLnBrk="1" hangingPunct="1">
              <a:lnSpc>
                <a:spcPct val="150000"/>
              </a:lnSpc>
              <a:buFontTx/>
              <a:buNone/>
            </a:pPr>
            <a:r>
              <a:rPr lang="zh-CN" altLang="en-US" sz="2400" b="1" dirty="0">
                <a:latin typeface="楷体_GB2312" pitchFamily="49" charset="-122"/>
                <a:ea typeface="楷体_GB2312" pitchFamily="49" charset="-122"/>
              </a:rPr>
              <a:t>（</a:t>
            </a:r>
            <a:r>
              <a:rPr lang="en-US" altLang="zh-CN" sz="2400" b="1" dirty="0">
                <a:latin typeface="楷体_GB2312" pitchFamily="49" charset="-122"/>
                <a:ea typeface="楷体_GB2312" pitchFamily="49" charset="-122"/>
              </a:rPr>
              <a:t>2</a:t>
            </a:r>
            <a:r>
              <a:rPr lang="zh-CN" altLang="en-US" sz="2400" b="1" dirty="0">
                <a:latin typeface="楷体_GB2312" pitchFamily="49" charset="-122"/>
                <a:ea typeface="楷体_GB2312" pitchFamily="49" charset="-122"/>
              </a:rPr>
              <a:t>）在进行差异备份恢复时需要指定</a:t>
            </a:r>
            <a:r>
              <a:rPr lang="en-US" altLang="zh-CN" sz="2400" b="1" dirty="0">
                <a:latin typeface="楷体_GB2312" pitchFamily="49" charset="-122"/>
                <a:ea typeface="楷体_GB2312" pitchFamily="49" charset="-122"/>
              </a:rPr>
              <a:t>NORECOVERY</a:t>
            </a:r>
            <a:r>
              <a:rPr lang="zh-CN" altLang="en-US" sz="2400" b="1" dirty="0">
                <a:latin typeface="楷体_GB2312" pitchFamily="49" charset="-122"/>
                <a:ea typeface="楷体_GB2312" pitchFamily="49" charset="-122"/>
              </a:rPr>
              <a:t>或</a:t>
            </a:r>
            <a:r>
              <a:rPr lang="en-US" altLang="zh-CN" sz="2400" b="1" dirty="0">
                <a:latin typeface="楷体_GB2312" pitchFamily="49" charset="-122"/>
                <a:ea typeface="楷体_GB2312" pitchFamily="49" charset="-122"/>
              </a:rPr>
              <a:t>RECOVERY</a:t>
            </a:r>
            <a:r>
              <a:rPr lang="zh-CN" altLang="en-US" sz="2400" b="1" dirty="0">
                <a:latin typeface="楷体_GB2312" pitchFamily="49" charset="-122"/>
                <a:ea typeface="楷体_GB2312" pitchFamily="49" charset="-122"/>
              </a:rPr>
              <a:t>；</a:t>
            </a:r>
          </a:p>
          <a:p>
            <a:pPr eaLnBrk="1" hangingPunct="1">
              <a:lnSpc>
                <a:spcPct val="150000"/>
              </a:lnSpc>
              <a:buFontTx/>
              <a:buNone/>
            </a:pPr>
            <a:r>
              <a:rPr lang="zh-CN" altLang="en-US" sz="2400" b="1" dirty="0">
                <a:latin typeface="楷体_GB2312" pitchFamily="49" charset="-122"/>
                <a:ea typeface="楷体_GB2312" pitchFamily="49" charset="-122"/>
              </a:rPr>
              <a:t>（</a:t>
            </a:r>
            <a:r>
              <a:rPr lang="en-US" altLang="zh-CN" sz="2400" b="1" dirty="0">
                <a:latin typeface="楷体_GB2312" pitchFamily="49" charset="-122"/>
                <a:ea typeface="楷体_GB2312" pitchFamily="49" charset="-122"/>
              </a:rPr>
              <a:t>3</a:t>
            </a:r>
            <a:r>
              <a:rPr lang="zh-CN" altLang="en-US" sz="2400" b="1" dirty="0">
                <a:latin typeface="楷体_GB2312" pitchFamily="49" charset="-122"/>
                <a:ea typeface="楷体_GB2312" pitchFamily="49" charset="-122"/>
              </a:rPr>
              <a:t>）如果有多个差异备份，则一定要按照备份的先后顺序进行恢复。 </a:t>
            </a:r>
          </a:p>
        </p:txBody>
      </p:sp>
      <p:sp>
        <p:nvSpPr>
          <p:cNvPr id="4" name="Rectangle 2">
            <a:extLst>
              <a:ext uri="{FF2B5EF4-FFF2-40B4-BE49-F238E27FC236}">
                <a16:creationId xmlns:a16="http://schemas.microsoft.com/office/drawing/2014/main" id="{AF94F01F-4310-2D4E-AB08-70CFA696B4D8}"/>
              </a:ext>
            </a:extLst>
          </p:cNvPr>
          <p:cNvSpPr/>
          <p:nvPr/>
        </p:nvSpPr>
        <p:spPr>
          <a:xfrm>
            <a:off x="0" y="123182"/>
            <a:ext cx="6008761" cy="523220"/>
          </a:xfrm>
          <a:prstGeom prst="rect">
            <a:avLst/>
          </a:prstGeom>
        </p:spPr>
        <p:txBody>
          <a:bodyPr wrap="non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  SQL Server</a:t>
            </a:r>
            <a:r>
              <a:rPr lang="zh-CN" altLang="en-US" sz="2800" b="1" dirty="0">
                <a:solidFill>
                  <a:schemeClr val="bg1"/>
                </a:solidFill>
                <a:latin typeface="微软雅黑" panose="020B0503020204020204" pitchFamily="34" charset="-122"/>
                <a:ea typeface="微软雅黑" panose="020B0503020204020204" pitchFamily="34" charset="-122"/>
              </a:rPr>
              <a:t>数据库备份与恢复</a:t>
            </a:r>
            <a:endParaRPr lang="en-US" sz="2800" b="1" dirty="0">
              <a:solidFill>
                <a:schemeClr val="bg1"/>
              </a:solidFill>
              <a:latin typeface="微软雅黑" panose="020B0503020204020204" pitchFamily="34" charset="-122"/>
              <a:ea typeface="微软雅黑" panose="020B0503020204020204" pitchFamily="34" charset="-122"/>
            </a:endParaRPr>
          </a:p>
        </p:txBody>
      </p:sp>
      <p:sp>
        <p:nvSpPr>
          <p:cNvPr id="5" name="文本框 94"/>
          <p:cNvSpPr txBox="1">
            <a:spLocks noChangeArrowheads="1"/>
          </p:cNvSpPr>
          <p:nvPr/>
        </p:nvSpPr>
        <p:spPr bwMode="auto">
          <a:xfrm>
            <a:off x="6385745" y="59070"/>
            <a:ext cx="3393998" cy="523220"/>
          </a:xfrm>
          <a:prstGeom prst="rect">
            <a:avLst/>
          </a:prstGeom>
          <a:noFill/>
          <a:ln w="9525">
            <a:noFill/>
            <a:miter lim="800000"/>
          </a:ln>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rPr>
              <a:t>10.5.2 </a:t>
            </a:r>
            <a:r>
              <a:rPr lang="zh-CN" altLang="en-US" sz="2800" b="1" dirty="0">
                <a:solidFill>
                  <a:schemeClr val="bg1"/>
                </a:solidFill>
                <a:latin typeface="微软雅黑" panose="020B0503020204020204" pitchFamily="34" charset="-122"/>
                <a:ea typeface="微软雅黑" panose="020B0503020204020204" pitchFamily="34" charset="-122"/>
              </a:rPr>
              <a:t>数据库恢复</a:t>
            </a:r>
          </a:p>
        </p:txBody>
      </p:sp>
      <p:cxnSp>
        <p:nvCxnSpPr>
          <p:cNvPr id="6" name="直接连接符 5"/>
          <p:cNvCxnSpPr/>
          <p:nvPr/>
        </p:nvCxnSpPr>
        <p:spPr>
          <a:xfrm flipH="1">
            <a:off x="5966575" y="50297"/>
            <a:ext cx="369" cy="5263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2403137"/>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rgbClr val="4CC2EA"/>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5655</TotalTime>
  <Words>10235</Words>
  <Application>Microsoft Macintosh PowerPoint</Application>
  <PresentationFormat>宽屏</PresentationFormat>
  <Paragraphs>1184</Paragraphs>
  <Slides>102</Slides>
  <Notes>6</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1</vt:i4>
      </vt:variant>
      <vt:variant>
        <vt:lpstr>幻灯片标题</vt:lpstr>
      </vt:variant>
      <vt:variant>
        <vt:i4>102</vt:i4>
      </vt:variant>
    </vt:vector>
  </HeadingPairs>
  <TitlesOfParts>
    <vt:vector size="114" baseType="lpstr">
      <vt:lpstr>楷体_GB2312</vt:lpstr>
      <vt:lpstr>宋体</vt:lpstr>
      <vt:lpstr>Microsoft YaHei</vt:lpstr>
      <vt:lpstr>Microsoft YaHei</vt:lpstr>
      <vt:lpstr>Arial Unicode MS</vt:lpstr>
      <vt:lpstr>Arial</vt:lpstr>
      <vt:lpstr>Calibri</vt:lpstr>
      <vt:lpstr>Calibri Light</vt:lpstr>
      <vt:lpstr>Times New Roman</vt:lpstr>
      <vt:lpstr>Wingdings</vt:lpstr>
      <vt:lpstr>Office 主题</vt:lpstr>
      <vt:lpstr>Image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例子:假设有下列事件序列 :</vt:lpstr>
      <vt:lpstr>方案一:使用最后一次创建的数据库备份还原数据库</vt:lpstr>
      <vt:lpstr>方案二:使用以前的数据库备份（早于最后一次创建的数据库备份）还原数据库 </vt:lpstr>
      <vt:lpstr>该备份哪些数据库 </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zhouping</dc:creator>
  <cp:lastModifiedBy>Qingting Xu</cp:lastModifiedBy>
  <cp:revision>1289</cp:revision>
  <dcterms:created xsi:type="dcterms:W3CDTF">2014-07-02T10:42:00Z</dcterms:created>
  <dcterms:modified xsi:type="dcterms:W3CDTF">2025-09-26T01:26:52Z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所有者">
    <vt:lpwstr>大同煤炭职业技术学院</vt:lpwstr>
  </property>
  <property fmtid="{D5CDD505-2E9C-101B-9397-08002B2CF9AE}" pid="3" name="KSOProductBuildVer">
    <vt:lpwstr>2052-11.1.0.8894</vt:lpwstr>
  </property>
</Properties>
</file>

<file path=docProps/thumbnail.jpeg>
</file>